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666" r:id="rId5"/>
    <p:sldMasterId id="2147483676" r:id="rId6"/>
  </p:sldMasterIdLst>
  <p:notesMasterIdLst>
    <p:notesMasterId r:id="rId29"/>
  </p:notesMasterIdLst>
  <p:handoutMasterIdLst>
    <p:handoutMasterId r:id="rId30"/>
  </p:handoutMasterIdLst>
  <p:sldIdLst>
    <p:sldId id="256" r:id="rId7"/>
    <p:sldId id="276" r:id="rId8"/>
    <p:sldId id="261" r:id="rId9"/>
    <p:sldId id="275" r:id="rId10"/>
    <p:sldId id="279" r:id="rId11"/>
    <p:sldId id="277" r:id="rId12"/>
    <p:sldId id="280" r:id="rId13"/>
    <p:sldId id="278" r:id="rId14"/>
    <p:sldId id="265" r:id="rId15"/>
    <p:sldId id="282" r:id="rId16"/>
    <p:sldId id="284" r:id="rId17"/>
    <p:sldId id="283" r:id="rId18"/>
    <p:sldId id="285" r:id="rId19"/>
    <p:sldId id="263" r:id="rId20"/>
    <p:sldId id="267" r:id="rId21"/>
    <p:sldId id="268" r:id="rId22"/>
    <p:sldId id="286" r:id="rId23"/>
    <p:sldId id="290" r:id="rId24"/>
    <p:sldId id="288" r:id="rId25"/>
    <p:sldId id="291" r:id="rId26"/>
    <p:sldId id="289" r:id="rId27"/>
    <p:sldId id="287" r:id="rId28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0"/>
    <a:srgbClr val="6E6E6E"/>
    <a:srgbClr val="FFCCCC"/>
    <a:srgbClr val="FFCCFF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888" autoAdjust="0"/>
  </p:normalViewPr>
  <p:slideViewPr>
    <p:cSldViewPr>
      <p:cViewPr varScale="1">
        <p:scale>
          <a:sx n="68" d="100"/>
          <a:sy n="68" d="100"/>
        </p:scale>
        <p:origin x="58" y="12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rgbClr val="0050A0"/>
                </a:solidFill>
              </a:rPr>
              <a:t>Route of Access for 'General</a:t>
            </a:r>
            <a:r>
              <a:rPr lang="en-GB" b="1" baseline="0" dirty="0">
                <a:solidFill>
                  <a:srgbClr val="0050A0"/>
                </a:solidFill>
              </a:rPr>
              <a:t> Gynaecology team' hysterectomy (excluding prolapse)</a:t>
            </a:r>
            <a:r>
              <a:rPr lang="en-GB" b="1" dirty="0">
                <a:solidFill>
                  <a:srgbClr val="0050A0"/>
                </a:solidFill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'Hysterectomy 2'!$B$1</c:f>
              <c:strCache>
                <c:ptCount val="1"/>
                <c:pt idx="0">
                  <c:v>2014 n=143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'Hysterectomy 2'!$A$2:$A$6</c:f>
              <c:strCache>
                <c:ptCount val="5"/>
                <c:pt idx="0">
                  <c:v>Laparotomy</c:v>
                </c:pt>
                <c:pt idx="1">
                  <c:v>Total laparoscopic hysterectomy</c:v>
                </c:pt>
                <c:pt idx="2">
                  <c:v>Laparoscopic assisted vaginal</c:v>
                </c:pt>
                <c:pt idx="3">
                  <c:v>Laparoscopic converted to laparotomy</c:v>
                </c:pt>
                <c:pt idx="4">
                  <c:v>Vaginal (excluding prolapse)</c:v>
                </c:pt>
              </c:strCache>
            </c:strRef>
          </c:cat>
          <c:val>
            <c:numRef>
              <c:f>'Hysterectomy 2'!$B$2:$B$6</c:f>
              <c:numCache>
                <c:formatCode>0.00%</c:formatCode>
                <c:ptCount val="5"/>
                <c:pt idx="0">
                  <c:v>0.67132867132867136</c:v>
                </c:pt>
                <c:pt idx="1">
                  <c:v>0.13286713286713286</c:v>
                </c:pt>
                <c:pt idx="2">
                  <c:v>9.0909090909090912E-2</c:v>
                </c:pt>
                <c:pt idx="3">
                  <c:v>1.3986013986013986E-2</c:v>
                </c:pt>
                <c:pt idx="4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B-49AB-8AB8-DE0A4BBE895C}"/>
            </c:ext>
          </c:extLst>
        </c:ser>
        <c:ser>
          <c:idx val="1"/>
          <c:order val="1"/>
          <c:tx>
            <c:strRef>
              <c:f>'Hysterectomy 2'!$C$1</c:f>
              <c:strCache>
                <c:ptCount val="1"/>
                <c:pt idx="0">
                  <c:v>2015 n=118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'Hysterectomy 2'!$A$2:$A$6</c:f>
              <c:strCache>
                <c:ptCount val="5"/>
                <c:pt idx="0">
                  <c:v>Laparotomy</c:v>
                </c:pt>
                <c:pt idx="1">
                  <c:v>Total laparoscopic hysterectomy</c:v>
                </c:pt>
                <c:pt idx="2">
                  <c:v>Laparoscopic assisted vaginal</c:v>
                </c:pt>
                <c:pt idx="3">
                  <c:v>Laparoscopic converted to laparotomy</c:v>
                </c:pt>
                <c:pt idx="4">
                  <c:v>Vaginal (excluding prolapse)</c:v>
                </c:pt>
              </c:strCache>
            </c:strRef>
          </c:cat>
          <c:val>
            <c:numRef>
              <c:f>'Hysterectomy 2'!$C$2:$C$6</c:f>
              <c:numCache>
                <c:formatCode>0.00%</c:formatCode>
                <c:ptCount val="5"/>
                <c:pt idx="0">
                  <c:v>0.63559322033898302</c:v>
                </c:pt>
                <c:pt idx="1">
                  <c:v>0.25423728813559321</c:v>
                </c:pt>
                <c:pt idx="2">
                  <c:v>5.9322033898305086E-2</c:v>
                </c:pt>
                <c:pt idx="3">
                  <c:v>2.5423728813559324E-2</c:v>
                </c:pt>
                <c:pt idx="4">
                  <c:v>2.5423728813559324E-2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CB-49AB-8AB8-DE0A4BBE895C}"/>
            </c:ext>
          </c:extLst>
        </c:ser>
        <c:ser>
          <c:idx val="2"/>
          <c:order val="2"/>
          <c:tx>
            <c:strRef>
              <c:f>'Hysterectomy 2'!$D$1</c:f>
              <c:strCache>
                <c:ptCount val="1"/>
                <c:pt idx="0">
                  <c:v>2016 n=142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'Hysterectomy 2'!$A$2:$A$6</c:f>
              <c:strCache>
                <c:ptCount val="5"/>
                <c:pt idx="0">
                  <c:v>Laparotomy</c:v>
                </c:pt>
                <c:pt idx="1">
                  <c:v>Total laparoscopic hysterectomy</c:v>
                </c:pt>
                <c:pt idx="2">
                  <c:v>Laparoscopic assisted vaginal</c:v>
                </c:pt>
                <c:pt idx="3">
                  <c:v>Laparoscopic converted to laparotomy</c:v>
                </c:pt>
                <c:pt idx="4">
                  <c:v>Vaginal (excluding prolapse)</c:v>
                </c:pt>
              </c:strCache>
            </c:strRef>
          </c:cat>
          <c:val>
            <c:numRef>
              <c:f>'Hysterectomy 2'!$D$2:$D$6</c:f>
              <c:numCache>
                <c:formatCode>0.00%</c:formatCode>
                <c:ptCount val="5"/>
                <c:pt idx="0">
                  <c:v>0.59154929577464788</c:v>
                </c:pt>
                <c:pt idx="1">
                  <c:v>0.30985915492957744</c:v>
                </c:pt>
                <c:pt idx="2">
                  <c:v>7.0422535211267609E-2</c:v>
                </c:pt>
                <c:pt idx="3">
                  <c:v>5.6338028169014086E-2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CB-49AB-8AB8-DE0A4BBE895C}"/>
            </c:ext>
          </c:extLst>
        </c:ser>
        <c:ser>
          <c:idx val="3"/>
          <c:order val="3"/>
          <c:tx>
            <c:strRef>
              <c:f>'Hysterectomy 2'!$E$1</c:f>
              <c:strCache>
                <c:ptCount val="1"/>
                <c:pt idx="0">
                  <c:v>2017 n=136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'Hysterectomy 2'!$A$2:$A$6</c:f>
              <c:strCache>
                <c:ptCount val="5"/>
                <c:pt idx="0">
                  <c:v>Laparotomy</c:v>
                </c:pt>
                <c:pt idx="1">
                  <c:v>Total laparoscopic hysterectomy</c:v>
                </c:pt>
                <c:pt idx="2">
                  <c:v>Laparoscopic assisted vaginal</c:v>
                </c:pt>
                <c:pt idx="3">
                  <c:v>Laparoscopic converted to laparotomy</c:v>
                </c:pt>
                <c:pt idx="4">
                  <c:v>Vaginal (excluding prolapse)</c:v>
                </c:pt>
              </c:strCache>
            </c:strRef>
          </c:cat>
          <c:val>
            <c:numRef>
              <c:f>'Hysterectomy 2'!$E$2:$E$6</c:f>
              <c:numCache>
                <c:formatCode>0.00%</c:formatCode>
                <c:ptCount val="5"/>
                <c:pt idx="0">
                  <c:v>0.54411764705882348</c:v>
                </c:pt>
                <c:pt idx="1">
                  <c:v>0.40441176470588236</c:v>
                </c:pt>
                <c:pt idx="2">
                  <c:v>5.8823529411764705E-2</c:v>
                </c:pt>
                <c:pt idx="3">
                  <c:v>1.4705882352941176E-2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CB-49AB-8AB8-DE0A4BBE895C}"/>
            </c:ext>
          </c:extLst>
        </c:ser>
        <c:ser>
          <c:idx val="4"/>
          <c:order val="4"/>
          <c:tx>
            <c:strRef>
              <c:f>'Hysterectomy 2'!$F$1</c:f>
              <c:strCache>
                <c:ptCount val="1"/>
                <c:pt idx="0">
                  <c:v>2018 n=131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'Hysterectomy 2'!$A$2:$A$6</c:f>
              <c:strCache>
                <c:ptCount val="5"/>
                <c:pt idx="0">
                  <c:v>Laparotomy</c:v>
                </c:pt>
                <c:pt idx="1">
                  <c:v>Total laparoscopic hysterectomy</c:v>
                </c:pt>
                <c:pt idx="2">
                  <c:v>Laparoscopic assisted vaginal</c:v>
                </c:pt>
                <c:pt idx="3">
                  <c:v>Laparoscopic converted to laparotomy</c:v>
                </c:pt>
                <c:pt idx="4">
                  <c:v>Vaginal (excluding prolapse)</c:v>
                </c:pt>
              </c:strCache>
            </c:strRef>
          </c:cat>
          <c:val>
            <c:numRef>
              <c:f>'Hysterectomy 2'!$F$2:$F$6</c:f>
              <c:numCache>
                <c:formatCode>0.00%</c:formatCode>
                <c:ptCount val="5"/>
                <c:pt idx="0">
                  <c:v>0.38931297709923662</c:v>
                </c:pt>
                <c:pt idx="1">
                  <c:v>0.51908396946564883</c:v>
                </c:pt>
                <c:pt idx="2">
                  <c:v>4.5801526717557252E-2</c:v>
                </c:pt>
                <c:pt idx="3">
                  <c:v>3.0534351145038167E-2</c:v>
                </c:pt>
                <c:pt idx="4">
                  <c:v>1.5267175572519083E-2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CB-49AB-8AB8-DE0A4BBE8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148216"/>
        <c:axId val="484148544"/>
      </c:barChart>
      <c:catAx>
        <c:axId val="48414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148544"/>
        <c:crosses val="autoZero"/>
        <c:auto val="1"/>
        <c:lblAlgn val="ctr"/>
        <c:lblOffset val="100"/>
        <c:noMultiLvlLbl val="0"/>
      </c:catAx>
      <c:valAx>
        <c:axId val="48414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148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7B28C-188B-4A43-A51C-5CED05F1A4BC}" type="datetimeFigureOut">
              <a:rPr lang="en-NZ" smtClean="0"/>
              <a:t>5/09/2019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332D9-10C7-47C8-BE66-B4B79D7358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5649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A1574-3AC4-418A-A674-C9CEC638AC8D}" type="datetimeFigureOut">
              <a:rPr lang="en-NZ" smtClean="0"/>
              <a:t>5/09/2019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DA299-4E4B-4152-B8F8-726B4A86BF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113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61B4-582B-AB4C-B10E-16F79913EB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6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61B4-582B-AB4C-B10E-16F79913EB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61B4-582B-AB4C-B10E-16F79913EB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1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61B4-582B-AB4C-B10E-16F79913EB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25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61B4-582B-AB4C-B10E-16F79913EB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0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61B4-582B-AB4C-B10E-16F79913EBD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715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542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050A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9717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848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lang="en-NZ" dirty="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05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6E6E6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86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56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53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4467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lang="en-NZ" dirty="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8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rgbClr val="6E6E6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994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405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9904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lang="en-NZ" dirty="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601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418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55552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7504" y="85540"/>
            <a:ext cx="7920880" cy="686010"/>
            <a:chOff x="698048" y="146169"/>
            <a:chExt cx="6912768" cy="914680"/>
          </a:xfrm>
        </p:grpSpPr>
        <p:sp>
          <p:nvSpPr>
            <p:cNvPr id="8" name="Round Single Corner Rectangle 7"/>
            <p:cNvSpPr/>
            <p:nvPr userDrawn="1"/>
          </p:nvSpPr>
          <p:spPr>
            <a:xfrm rot="10800000" flipH="1">
              <a:off x="698048" y="146169"/>
              <a:ext cx="6912768" cy="914680"/>
            </a:xfrm>
            <a:prstGeom prst="round1Rect">
              <a:avLst>
                <a:gd name="adj" fmla="val 50000"/>
              </a:avLst>
            </a:prstGeom>
            <a:gradFill>
              <a:gsLst>
                <a:gs pos="100000">
                  <a:srgbClr val="0050A0"/>
                </a:gs>
                <a:gs pos="0">
                  <a:srgbClr val="00C0F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ound Same Side Corner Rectangle 8"/>
            <p:cNvSpPr/>
            <p:nvPr userDrawn="1"/>
          </p:nvSpPr>
          <p:spPr>
            <a:xfrm rot="16200000">
              <a:off x="2132467" y="-1275334"/>
              <a:ext cx="901765" cy="3770599"/>
            </a:xfrm>
            <a:prstGeom prst="round2SameRect">
              <a:avLst>
                <a:gd name="adj1" fmla="val 0"/>
                <a:gd name="adj2" fmla="val 0"/>
              </a:avLst>
            </a:prstGeom>
            <a:blipFill dpi="0" rotWithShape="1">
              <a:blip r:embed="rId7">
                <a:alphaModFix amt="37000"/>
              </a:blip>
              <a:srcRect/>
              <a:stretch>
                <a:fillRect l="-77000" r="-45000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10" name="Picture 9" descr="ADHB LOGO 201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95224"/>
            <a:ext cx="675829" cy="57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07505" y="148153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36512" y="4876006"/>
            <a:ext cx="91805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b="1" i="0" dirty="0" smtClean="0">
                <a:solidFill>
                  <a:srgbClr val="00AEEF"/>
                </a:solidFill>
                <a:effectLst/>
                <a:latin typeface="Calibri"/>
                <a:ea typeface="Calibri"/>
              </a:rPr>
              <a:t>Welcome  Haere Mai</a:t>
            </a:r>
            <a:r>
              <a:rPr lang="en-AU" sz="900" b="1" i="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  |  </a:t>
            </a:r>
            <a:r>
              <a:rPr lang="en-AU" sz="900" b="1" i="0" dirty="0" smtClean="0">
                <a:solidFill>
                  <a:srgbClr val="ABD027"/>
                </a:solidFill>
                <a:effectLst/>
                <a:latin typeface="Calibri"/>
                <a:ea typeface="Calibri"/>
              </a:rPr>
              <a:t>Respect  Manaaki</a:t>
            </a:r>
            <a:r>
              <a:rPr lang="en-AU" sz="900" b="1" i="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  |  </a:t>
            </a:r>
            <a:r>
              <a:rPr lang="en-AU" sz="900" b="1" i="0" dirty="0" smtClean="0">
                <a:solidFill>
                  <a:srgbClr val="BBB0A3"/>
                </a:solidFill>
                <a:effectLst/>
                <a:latin typeface="Calibri"/>
                <a:ea typeface="Calibri"/>
              </a:rPr>
              <a:t>Together  Tūhono</a:t>
            </a:r>
            <a:r>
              <a:rPr lang="en-AU" sz="900" b="1" i="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 |  </a:t>
            </a:r>
            <a:r>
              <a:rPr lang="en-AU" sz="900" b="1" i="0" dirty="0" smtClean="0">
                <a:solidFill>
                  <a:srgbClr val="ED0F69"/>
                </a:solidFill>
                <a:effectLst/>
                <a:latin typeface="Calibri"/>
                <a:ea typeface="Calibri"/>
              </a:rPr>
              <a:t>Aim High  Angamua</a:t>
            </a:r>
            <a:endParaRPr lang="en-NZ" sz="900" i="0" dirty="0"/>
          </a:p>
        </p:txBody>
      </p:sp>
    </p:spTree>
    <p:extLst>
      <p:ext uri="{BB962C8B-B14F-4D97-AF65-F5344CB8AC3E}">
        <p14:creationId xmlns:p14="http://schemas.microsoft.com/office/powerpoint/2010/main" val="272003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baseline="0" dirty="0" smtClean="0">
          <a:solidFill>
            <a:srgbClr val="005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1" kern="1200">
          <a:solidFill>
            <a:srgbClr val="0050A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rgbClr val="0050A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1" kern="1200">
          <a:solidFill>
            <a:srgbClr val="6E6E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b="1" kern="1200">
          <a:solidFill>
            <a:srgbClr val="0050A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8" y="206375"/>
            <a:ext cx="793122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4" y="1200150"/>
            <a:ext cx="7931225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 rot="5400000" flipV="1">
            <a:off x="-2159766" y="2228157"/>
            <a:ext cx="5092030" cy="738655"/>
            <a:chOff x="698048" y="146169"/>
            <a:chExt cx="6912768" cy="618538"/>
          </a:xfrm>
        </p:grpSpPr>
        <p:sp>
          <p:nvSpPr>
            <p:cNvPr id="8" name="Round Single Corner Rectangle 7"/>
            <p:cNvSpPr/>
            <p:nvPr userDrawn="1"/>
          </p:nvSpPr>
          <p:spPr>
            <a:xfrm rot="10800000" flipH="1">
              <a:off x="698048" y="146169"/>
              <a:ext cx="6912768" cy="618536"/>
            </a:xfrm>
            <a:prstGeom prst="round1Rect">
              <a:avLst>
                <a:gd name="adj" fmla="val 50000"/>
              </a:avLst>
            </a:prstGeom>
            <a:gradFill>
              <a:gsLst>
                <a:gs pos="100000">
                  <a:srgbClr val="0050A0"/>
                </a:gs>
                <a:gs pos="0">
                  <a:srgbClr val="00C0F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ound Same Side Corner Rectangle 8"/>
            <p:cNvSpPr/>
            <p:nvPr userDrawn="1"/>
          </p:nvSpPr>
          <p:spPr>
            <a:xfrm rot="16200000">
              <a:off x="2897650" y="-2040512"/>
              <a:ext cx="605617" cy="5004821"/>
            </a:xfrm>
            <a:prstGeom prst="round2SameRect">
              <a:avLst>
                <a:gd name="adj1" fmla="val 0"/>
                <a:gd name="adj2" fmla="val 0"/>
              </a:avLst>
            </a:prstGeom>
            <a:blipFill dpi="0" rotWithShape="1">
              <a:blip r:embed="rId7">
                <a:alphaModFix amt="37000"/>
              </a:blip>
              <a:srcRect/>
              <a:stretch>
                <a:fillRect l="-77000" r="-45000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" y="4227934"/>
            <a:ext cx="583266" cy="49923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6512" y="4876006"/>
            <a:ext cx="91805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b="1" i="0" dirty="0" smtClean="0">
                <a:solidFill>
                  <a:srgbClr val="00AEEF"/>
                </a:solidFill>
                <a:effectLst/>
                <a:latin typeface="Calibri"/>
                <a:ea typeface="Calibri"/>
              </a:rPr>
              <a:t>Welcome  Haere Mai</a:t>
            </a:r>
            <a:r>
              <a:rPr lang="en-AU" sz="900" b="1" i="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  |  </a:t>
            </a:r>
            <a:r>
              <a:rPr lang="en-AU" sz="900" b="1" i="0" dirty="0" smtClean="0">
                <a:solidFill>
                  <a:srgbClr val="ABD027"/>
                </a:solidFill>
                <a:effectLst/>
                <a:latin typeface="Calibri"/>
                <a:ea typeface="Calibri"/>
              </a:rPr>
              <a:t>Respect  Manaaki</a:t>
            </a:r>
            <a:r>
              <a:rPr lang="en-AU" sz="900" b="1" i="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  |  </a:t>
            </a:r>
            <a:r>
              <a:rPr lang="en-AU" sz="900" b="1" i="0" dirty="0" smtClean="0">
                <a:solidFill>
                  <a:srgbClr val="BBB0A3"/>
                </a:solidFill>
                <a:effectLst/>
                <a:latin typeface="Calibri"/>
                <a:ea typeface="Calibri"/>
              </a:rPr>
              <a:t>Together  Tūhono</a:t>
            </a:r>
            <a:r>
              <a:rPr lang="en-AU" sz="900" b="1" i="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 |  </a:t>
            </a:r>
            <a:r>
              <a:rPr lang="en-AU" sz="900" b="1" i="0" dirty="0" smtClean="0">
                <a:solidFill>
                  <a:srgbClr val="ED0F69"/>
                </a:solidFill>
                <a:effectLst/>
                <a:latin typeface="Calibri"/>
                <a:ea typeface="Calibri"/>
              </a:rPr>
              <a:t>Aim High  Angamua</a:t>
            </a:r>
            <a:endParaRPr lang="en-NZ" sz="900" i="0" dirty="0"/>
          </a:p>
        </p:txBody>
      </p:sp>
    </p:spTree>
    <p:extLst>
      <p:ext uri="{BB962C8B-B14F-4D97-AF65-F5344CB8AC3E}">
        <p14:creationId xmlns:p14="http://schemas.microsoft.com/office/powerpoint/2010/main" val="21215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  <p:sldLayoutId id="2147483672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1" kern="1200">
          <a:solidFill>
            <a:srgbClr val="0050A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i="0" kern="1200">
          <a:solidFill>
            <a:srgbClr val="0050A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1" kern="1200">
          <a:solidFill>
            <a:srgbClr val="6E6E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b="1" kern="1200">
          <a:solidFill>
            <a:srgbClr val="0050A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952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 rot="16200000">
            <a:off x="6093202" y="2166674"/>
            <a:ext cx="4950487" cy="792089"/>
            <a:chOff x="698048" y="146169"/>
            <a:chExt cx="6912768" cy="618537"/>
          </a:xfrm>
        </p:grpSpPr>
        <p:sp>
          <p:nvSpPr>
            <p:cNvPr id="8" name="Round Single Corner Rectangle 7"/>
            <p:cNvSpPr/>
            <p:nvPr userDrawn="1"/>
          </p:nvSpPr>
          <p:spPr>
            <a:xfrm rot="10800000" flipH="1">
              <a:off x="698048" y="146169"/>
              <a:ext cx="6912768" cy="618536"/>
            </a:xfrm>
            <a:prstGeom prst="round1Rect">
              <a:avLst>
                <a:gd name="adj" fmla="val 50000"/>
              </a:avLst>
            </a:prstGeom>
            <a:gradFill>
              <a:gsLst>
                <a:gs pos="100000">
                  <a:srgbClr val="0050A0"/>
                </a:gs>
                <a:gs pos="0">
                  <a:srgbClr val="00C0F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ound Same Side Corner Rectangle 8"/>
            <p:cNvSpPr/>
            <p:nvPr userDrawn="1"/>
          </p:nvSpPr>
          <p:spPr>
            <a:xfrm rot="16200000">
              <a:off x="2512235" y="-1655098"/>
              <a:ext cx="605617" cy="4233992"/>
            </a:xfrm>
            <a:prstGeom prst="round2SameRect">
              <a:avLst>
                <a:gd name="adj1" fmla="val 0"/>
                <a:gd name="adj2" fmla="val 0"/>
              </a:avLst>
            </a:prstGeom>
            <a:blipFill dpi="0" rotWithShape="1">
              <a:blip r:embed="rId7">
                <a:alphaModFix amt="37000"/>
              </a:blip>
              <a:srcRect/>
              <a:stretch>
                <a:fillRect l="-77000" r="-45000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99" y="178699"/>
            <a:ext cx="656090" cy="52084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6512" y="4876006"/>
            <a:ext cx="91805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b="1" i="0" dirty="0" smtClean="0">
                <a:solidFill>
                  <a:srgbClr val="00AEEF"/>
                </a:solidFill>
                <a:effectLst/>
                <a:latin typeface="Calibri"/>
                <a:ea typeface="Calibri"/>
              </a:rPr>
              <a:t>Welcome  Haere Mai</a:t>
            </a:r>
            <a:r>
              <a:rPr lang="en-AU" sz="900" b="1" i="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  |  </a:t>
            </a:r>
            <a:r>
              <a:rPr lang="en-AU" sz="900" b="1" i="0" dirty="0" smtClean="0">
                <a:solidFill>
                  <a:srgbClr val="ABD027"/>
                </a:solidFill>
                <a:effectLst/>
                <a:latin typeface="Calibri"/>
                <a:ea typeface="Calibri"/>
              </a:rPr>
              <a:t>Respect  Manaaki</a:t>
            </a:r>
            <a:r>
              <a:rPr lang="en-AU" sz="900" b="1" i="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  |  </a:t>
            </a:r>
            <a:r>
              <a:rPr lang="en-AU" sz="900" b="1" i="0" dirty="0" smtClean="0">
                <a:solidFill>
                  <a:srgbClr val="BBB0A3"/>
                </a:solidFill>
                <a:effectLst/>
                <a:latin typeface="Calibri"/>
                <a:ea typeface="Calibri"/>
              </a:rPr>
              <a:t>Together  Tūhono</a:t>
            </a:r>
            <a:r>
              <a:rPr lang="en-AU" sz="900" b="1" i="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 |  </a:t>
            </a:r>
            <a:r>
              <a:rPr lang="en-AU" sz="900" b="1" i="0" dirty="0" smtClean="0">
                <a:solidFill>
                  <a:srgbClr val="ED0F69"/>
                </a:solidFill>
                <a:effectLst/>
                <a:latin typeface="Calibri"/>
                <a:ea typeface="Calibri"/>
              </a:rPr>
              <a:t>Aim High  Angamua</a:t>
            </a:r>
            <a:endParaRPr lang="en-NZ" sz="900" i="0" dirty="0"/>
          </a:p>
        </p:txBody>
      </p:sp>
    </p:spTree>
    <p:extLst>
      <p:ext uri="{BB962C8B-B14F-4D97-AF65-F5344CB8AC3E}">
        <p14:creationId xmlns:p14="http://schemas.microsoft.com/office/powerpoint/2010/main" val="80656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1" kern="1200">
          <a:solidFill>
            <a:srgbClr val="0050A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 smtClean="0"/>
              <a:t>National Women’s Health</a:t>
            </a:r>
            <a:br>
              <a:rPr lang="en-NZ" dirty="0" smtClean="0"/>
            </a:br>
            <a:r>
              <a:rPr lang="en-NZ" dirty="0" smtClean="0"/>
              <a:t>Annual Clinical Report 2018</a:t>
            </a:r>
            <a:br>
              <a:rPr lang="en-NZ" dirty="0" smtClean="0"/>
            </a:br>
            <a:r>
              <a:rPr lang="en-NZ" dirty="0" smtClean="0"/>
              <a:t>Gynaecology Critique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NZ" sz="1800" dirty="0" smtClean="0">
                <a:solidFill>
                  <a:srgbClr val="6E6E6E"/>
                </a:solidFill>
              </a:rPr>
              <a:t>Dr Robert Sherwin MA, PhD, FRCOG</a:t>
            </a:r>
          </a:p>
          <a:p>
            <a:r>
              <a:rPr lang="en-NZ" sz="1800" dirty="0" smtClean="0">
                <a:solidFill>
                  <a:srgbClr val="6E6E6E"/>
                </a:solidFill>
              </a:rPr>
              <a:t>Consultant Obstetrician and Gynaecologist,</a:t>
            </a:r>
          </a:p>
          <a:p>
            <a:r>
              <a:rPr lang="en-NZ" sz="1800" dirty="0" smtClean="0">
                <a:solidFill>
                  <a:srgbClr val="6E6E6E"/>
                </a:solidFill>
              </a:rPr>
              <a:t>Subspecialist in </a:t>
            </a:r>
            <a:r>
              <a:rPr lang="en-NZ" sz="1800" dirty="0" err="1" smtClean="0">
                <a:solidFill>
                  <a:srgbClr val="6E6E6E"/>
                </a:solidFill>
              </a:rPr>
              <a:t>Urogynaecology</a:t>
            </a:r>
            <a:endParaRPr lang="en-NZ" sz="1800" dirty="0" smtClean="0">
              <a:solidFill>
                <a:srgbClr val="6E6E6E"/>
              </a:solidFill>
            </a:endParaRPr>
          </a:p>
          <a:p>
            <a:r>
              <a:rPr lang="en-NZ" sz="1800" dirty="0" smtClean="0">
                <a:solidFill>
                  <a:srgbClr val="6E6E6E"/>
                </a:solidFill>
              </a:rPr>
              <a:t>Director of Women’s Health ADHB</a:t>
            </a:r>
            <a:endParaRPr lang="en-NZ" sz="1800" dirty="0">
              <a:solidFill>
                <a:srgbClr val="6E6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95486"/>
            <a:ext cx="8217003" cy="552802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Urogynaecology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4767263"/>
            <a:ext cx="609600" cy="273844"/>
          </a:xfrm>
          <a:prstGeom prst="rect">
            <a:avLst/>
          </a:prstGeom>
        </p:spPr>
        <p:txBody>
          <a:bodyPr/>
          <a:lstStyle/>
          <a:p>
            <a:fld id="{87DADF28-5588-485E-81E7-6B9A2B6E3B3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1" y="4145626"/>
            <a:ext cx="8887704" cy="757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915566"/>
            <a:ext cx="8435280" cy="3924437"/>
          </a:xfrm>
        </p:spPr>
        <p:txBody>
          <a:bodyPr/>
          <a:lstStyle/>
          <a:p>
            <a:r>
              <a:rPr lang="en-NZ" dirty="0" smtClean="0"/>
              <a:t>In 2018: 135 primary inpatient procedures	35 </a:t>
            </a:r>
            <a:r>
              <a:rPr lang="en-NZ" dirty="0"/>
              <a:t>tension-free vaginal tape repairs (</a:t>
            </a:r>
            <a:r>
              <a:rPr lang="en-NZ" dirty="0" smtClean="0"/>
              <a:t>TVT)</a:t>
            </a:r>
          </a:p>
          <a:p>
            <a:pPr marL="0" indent="0">
              <a:buNone/>
            </a:pPr>
            <a:r>
              <a:rPr lang="en-NZ" dirty="0"/>
              <a:t>	</a:t>
            </a:r>
            <a:r>
              <a:rPr lang="en-NZ" dirty="0" smtClean="0"/>
              <a:t>			14 </a:t>
            </a:r>
            <a:r>
              <a:rPr lang="en-NZ" dirty="0" err="1" smtClean="0"/>
              <a:t>sacrocolpopexy</a:t>
            </a:r>
            <a:endParaRPr lang="en-NZ" dirty="0"/>
          </a:p>
          <a:p>
            <a:pPr marL="0" indent="0">
              <a:buNone/>
            </a:pPr>
            <a:r>
              <a:rPr lang="en-NZ" dirty="0" smtClean="0"/>
              <a:t>				83 </a:t>
            </a:r>
            <a:r>
              <a:rPr lang="en-NZ" dirty="0"/>
              <a:t>prolapse </a:t>
            </a:r>
            <a:r>
              <a:rPr lang="en-NZ" dirty="0" smtClean="0"/>
              <a:t>repairs (21 with vaginal hysterectomy)</a:t>
            </a:r>
          </a:p>
          <a:p>
            <a:pPr marL="0" indent="0">
              <a:buNone/>
            </a:pPr>
            <a:r>
              <a:rPr lang="en-NZ" dirty="0"/>
              <a:t>	</a:t>
            </a:r>
            <a:r>
              <a:rPr lang="en-NZ" dirty="0" smtClean="0"/>
              <a:t>			35 </a:t>
            </a:r>
            <a:r>
              <a:rPr lang="en-NZ" dirty="0"/>
              <a:t>other </a:t>
            </a:r>
            <a:r>
              <a:rPr lang="en-NZ" dirty="0" err="1"/>
              <a:t>urogynaecology</a:t>
            </a:r>
            <a:r>
              <a:rPr lang="en-NZ" dirty="0"/>
              <a:t> procedures.  </a:t>
            </a:r>
            <a:endParaRPr lang="en-NZ" dirty="0" smtClean="0"/>
          </a:p>
          <a:p>
            <a:pPr marL="0" indent="0">
              <a:buNone/>
            </a:pPr>
            <a:r>
              <a:rPr lang="en-NZ" dirty="0"/>
              <a:t>	</a:t>
            </a:r>
            <a:r>
              <a:rPr lang="en-NZ" dirty="0" smtClean="0"/>
              <a:t>			Some women, two </a:t>
            </a:r>
            <a:r>
              <a:rPr lang="en-NZ" dirty="0"/>
              <a:t>or more </a:t>
            </a:r>
            <a:r>
              <a:rPr lang="en-NZ" dirty="0" err="1"/>
              <a:t>urogynaecology</a:t>
            </a:r>
            <a:r>
              <a:rPr lang="en-NZ" dirty="0"/>
              <a:t> </a:t>
            </a:r>
            <a:r>
              <a:rPr lang="en-NZ" dirty="0" smtClean="0"/>
              <a:t>procedures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	</a:t>
            </a:r>
            <a:r>
              <a:rPr lang="en-NZ" dirty="0" smtClean="0"/>
              <a:t>				58% patients overweight / obese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/>
              <a:t>	</a:t>
            </a:r>
            <a:r>
              <a:rPr lang="en-NZ" dirty="0" smtClean="0"/>
              <a:t>				Q) Are all procedures recorded on UGSA 						database / National </a:t>
            </a:r>
            <a:r>
              <a:rPr lang="en-NZ" dirty="0"/>
              <a:t>R</a:t>
            </a:r>
            <a:r>
              <a:rPr lang="en-NZ" dirty="0" smtClean="0"/>
              <a:t>egistry?</a:t>
            </a:r>
          </a:p>
          <a:p>
            <a:pPr marL="0" indent="0">
              <a:buNone/>
            </a:pPr>
            <a:r>
              <a:rPr lang="en-NZ" dirty="0" smtClean="0"/>
              <a:t>					Q) How do PROM outcomes benchmark?</a:t>
            </a:r>
          </a:p>
          <a:p>
            <a:pPr marL="0" indent="0">
              <a:buNone/>
            </a:pPr>
            <a:r>
              <a:rPr lang="en-NZ" dirty="0"/>
              <a:t>	</a:t>
            </a:r>
            <a:r>
              <a:rPr lang="en-NZ" dirty="0" smtClean="0"/>
              <a:t>				Q) How do complications benchmark?</a:t>
            </a:r>
          </a:p>
          <a:p>
            <a:pPr marL="0" indent="0">
              <a:buNone/>
            </a:pPr>
            <a:r>
              <a:rPr lang="en-NZ" dirty="0" smtClean="0"/>
              <a:t>					Q</a:t>
            </a:r>
            <a:r>
              <a:rPr lang="en-NZ" dirty="0"/>
              <a:t>) Are all surgeons completing enough volumes?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25165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95486"/>
            <a:ext cx="8217003" cy="552802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Urogynaecology</a:t>
            </a:r>
            <a:r>
              <a:rPr lang="en-GB" dirty="0" smtClean="0"/>
              <a:t>- repairs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4767263"/>
            <a:ext cx="609600" cy="273844"/>
          </a:xfrm>
          <a:prstGeom prst="rect">
            <a:avLst/>
          </a:prstGeom>
        </p:spPr>
        <p:txBody>
          <a:bodyPr/>
          <a:lstStyle/>
          <a:p>
            <a:fld id="{87DADF28-5588-485E-81E7-6B9A2B6E3B3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1" y="4145626"/>
            <a:ext cx="8887704" cy="757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915566"/>
            <a:ext cx="8435280" cy="3924437"/>
          </a:xfrm>
        </p:spPr>
        <p:txBody>
          <a:bodyPr/>
          <a:lstStyle/>
          <a:p>
            <a:r>
              <a:rPr lang="en-NZ" dirty="0" smtClean="0"/>
              <a:t>In 2018: 14 </a:t>
            </a:r>
            <a:r>
              <a:rPr lang="en-NZ" dirty="0" err="1" smtClean="0"/>
              <a:t>sacrocolpopexy</a:t>
            </a: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	  83 prolapse repairs (21 with vaginal hysterectomy)</a:t>
            </a:r>
            <a:endParaRPr lang="en-NZ" dirty="0"/>
          </a:p>
          <a:p>
            <a:r>
              <a:rPr lang="en-NZ" dirty="0" smtClean="0"/>
              <a:t>Complications: 10% (Inadvertent </a:t>
            </a:r>
            <a:r>
              <a:rPr lang="en-NZ" dirty="0" err="1" smtClean="0"/>
              <a:t>cystotomy</a:t>
            </a:r>
            <a:r>
              <a:rPr lang="en-NZ" dirty="0" smtClean="0"/>
              <a:t> &amp; trocar injury)</a:t>
            </a:r>
          </a:p>
          <a:p>
            <a:r>
              <a:rPr lang="en-NZ" dirty="0" smtClean="0"/>
              <a:t>Readmissions- 11 (7.5%)</a:t>
            </a:r>
          </a:p>
          <a:p>
            <a:pPr marL="0" indent="0">
              <a:buNone/>
            </a:pPr>
            <a:endParaRPr lang="en-NZ" dirty="0" smtClean="0"/>
          </a:p>
          <a:p>
            <a:endParaRPr lang="en-NZ" dirty="0" smtClean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2" y="2139702"/>
            <a:ext cx="3956846" cy="2349881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5474366" y="876900"/>
            <a:ext cx="3418114" cy="4007673"/>
            <a:chOff x="5220072" y="876900"/>
            <a:chExt cx="3418114" cy="4007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876900"/>
              <a:ext cx="3418114" cy="4007673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516216" y="4159266"/>
              <a:ext cx="72008" cy="503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56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95486"/>
            <a:ext cx="8217003" cy="552802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Urogynaecology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4767263"/>
            <a:ext cx="609600" cy="273844"/>
          </a:xfrm>
          <a:prstGeom prst="rect">
            <a:avLst/>
          </a:prstGeom>
        </p:spPr>
        <p:txBody>
          <a:bodyPr/>
          <a:lstStyle/>
          <a:p>
            <a:fld id="{87DADF28-5588-485E-81E7-6B9A2B6E3B3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1" y="4145626"/>
            <a:ext cx="8887704" cy="757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915566"/>
            <a:ext cx="8435280" cy="3924437"/>
          </a:xfrm>
        </p:spPr>
        <p:txBody>
          <a:bodyPr/>
          <a:lstStyle/>
          <a:p>
            <a:r>
              <a:rPr lang="en-NZ" dirty="0" smtClean="0"/>
              <a:t>Audit of NWH mid-urethral sling Sept 2015-Sept 2018- (internet)</a:t>
            </a:r>
          </a:p>
          <a:p>
            <a:r>
              <a:rPr lang="en-US" dirty="0"/>
              <a:t>1</a:t>
            </a:r>
            <a:r>
              <a:rPr lang="en-US" dirty="0" smtClean="0"/>
              <a:t>31 </a:t>
            </a:r>
            <a:r>
              <a:rPr lang="en-US" dirty="0" err="1" smtClean="0"/>
              <a:t>retropubic</a:t>
            </a:r>
            <a:r>
              <a:rPr lang="en-US" dirty="0" smtClean="0"/>
              <a:t> TVTs </a:t>
            </a:r>
            <a:r>
              <a:rPr lang="en-US" dirty="0"/>
              <a:t>placed </a:t>
            </a:r>
            <a:endParaRPr lang="en-US" dirty="0" smtClean="0"/>
          </a:p>
          <a:p>
            <a:r>
              <a:rPr lang="en-US" dirty="0" smtClean="0"/>
              <a:t>11  </a:t>
            </a:r>
            <a:r>
              <a:rPr lang="en-US" dirty="0"/>
              <a:t>lost to follow </a:t>
            </a:r>
            <a:r>
              <a:rPr lang="en-US" dirty="0" smtClean="0"/>
              <a:t>up,</a:t>
            </a:r>
          </a:p>
          <a:p>
            <a:r>
              <a:rPr lang="en-US" dirty="0" smtClean="0"/>
              <a:t>71 (59</a:t>
            </a:r>
            <a:r>
              <a:rPr lang="en-US" dirty="0"/>
              <a:t>%) had TVT performed alone. </a:t>
            </a:r>
            <a:endParaRPr lang="en-US" dirty="0" smtClean="0"/>
          </a:p>
          <a:p>
            <a:r>
              <a:rPr lang="en-US" dirty="0" smtClean="0"/>
              <a:t>35 (16%) with prolapse repair</a:t>
            </a:r>
          </a:p>
          <a:p>
            <a:r>
              <a:rPr lang="en-US" dirty="0" smtClean="0"/>
              <a:t>4 subspecialists performing procedures (NICE; no longer include volume per surgeon)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02" y="2682495"/>
            <a:ext cx="4022882" cy="2409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49" y="2649816"/>
            <a:ext cx="3927019" cy="229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dometriial; abla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509" y="1226775"/>
            <a:ext cx="1281080" cy="1670975"/>
          </a:xfrm>
          <a:prstGeom prst="rect">
            <a:avLst/>
          </a:prstGeom>
        </p:spPr>
      </p:pic>
      <p:pic>
        <p:nvPicPr>
          <p:cNvPr id="10" name="Picture 9" descr="Wor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75" y="3297609"/>
            <a:ext cx="2925839" cy="1135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7488832" cy="5528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Benign Gynaecology: Outpatient procedures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428" y="2756109"/>
            <a:ext cx="7920879" cy="60888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GB" dirty="0" smtClean="0"/>
              <a:t>Cystoscopy &amp; Botox                          Endometrial ablation		Hysteroscopy</a:t>
            </a:r>
          </a:p>
          <a:p>
            <a:pPr algn="just">
              <a:buNone/>
            </a:pPr>
            <a:r>
              <a:rPr lang="en-GB" dirty="0" smtClean="0"/>
              <a:t>						&amp; Polypectomy</a:t>
            </a:r>
          </a:p>
          <a:p>
            <a:pPr algn="just">
              <a:buNone/>
            </a:pP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5" descr="Cystoscopy and Boto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79" y="1280365"/>
            <a:ext cx="1587301" cy="1331719"/>
          </a:xfrm>
          <a:prstGeom prst="rect">
            <a:avLst/>
          </a:prstGeom>
        </p:spPr>
      </p:pic>
      <p:pic>
        <p:nvPicPr>
          <p:cNvPr id="8" name="Picture 7" descr="Hysteroscop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081" y="1404143"/>
            <a:ext cx="1779034" cy="1387977"/>
          </a:xfrm>
          <a:prstGeom prst="rect">
            <a:avLst/>
          </a:prstGeom>
        </p:spPr>
      </p:pic>
      <p:pic>
        <p:nvPicPr>
          <p:cNvPr id="9" name="Picture 8" descr="LLETZ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3107928"/>
            <a:ext cx="2503179" cy="1408038"/>
          </a:xfrm>
          <a:prstGeom prst="rect">
            <a:avLst/>
          </a:prstGeom>
        </p:spPr>
      </p:pic>
      <p:pic>
        <p:nvPicPr>
          <p:cNvPr id="12" name="Picture 11" descr="Endometrial poly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872" y="3297609"/>
            <a:ext cx="1325210" cy="982484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06428" y="4555155"/>
            <a:ext cx="7920879" cy="60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n-GB" dirty="0" smtClean="0"/>
              <a:t>Colposcopy treatments	              Words Catheter		Hysteroscopy &amp; Polypectomy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11082" y="1908577"/>
            <a:ext cx="293291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en-GB" dirty="0" smtClean="0"/>
              <a:t>Cystoscopy &amp; Botox</a:t>
            </a:r>
            <a:r>
              <a:rPr lang="en-GB" dirty="0"/>
              <a:t>: 100% </a:t>
            </a:r>
            <a:endParaRPr lang="en-GB" dirty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en-GB" dirty="0" smtClean="0"/>
              <a:t>Hysteroscopy </a:t>
            </a:r>
            <a:r>
              <a:rPr lang="en-GB" dirty="0"/>
              <a:t>+/- polyp 94</a:t>
            </a:r>
            <a:r>
              <a:rPr lang="en-GB" dirty="0" smtClean="0"/>
              <a:t>%</a:t>
            </a:r>
          </a:p>
          <a:p>
            <a:pPr marL="457200" indent="-457200">
              <a:buNone/>
            </a:pP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NWH 143 IP </a:t>
            </a:r>
            <a:r>
              <a:rPr lang="en-GB" dirty="0" err="1" smtClean="0">
                <a:solidFill>
                  <a:srgbClr val="FF0000"/>
                </a:solidFill>
              </a:rPr>
              <a:t>Hysteroscopies</a:t>
            </a:r>
            <a:r>
              <a:rPr lang="en-GB" dirty="0" smtClean="0"/>
              <a:t>) </a:t>
            </a:r>
            <a:endParaRPr lang="en-GB" dirty="0"/>
          </a:p>
          <a:p>
            <a:pPr marL="457200" indent="-457200">
              <a:buNone/>
            </a:pPr>
            <a:r>
              <a:rPr lang="en-GB" dirty="0"/>
              <a:t>Bartholin’s </a:t>
            </a:r>
            <a:r>
              <a:rPr lang="en-GB" dirty="0" smtClean="0"/>
              <a:t>abscess 64</a:t>
            </a:r>
            <a:r>
              <a:rPr lang="en-GB" dirty="0"/>
              <a:t>%,</a:t>
            </a:r>
          </a:p>
          <a:p>
            <a:pPr marL="457200" indent="-457200">
              <a:buNone/>
            </a:pPr>
            <a:r>
              <a:rPr lang="en-GB" dirty="0"/>
              <a:t>Colposcopy treatments 99%, </a:t>
            </a:r>
          </a:p>
          <a:p>
            <a:pPr marL="457200" indent="-457200">
              <a:buNone/>
            </a:pPr>
            <a:r>
              <a:rPr lang="en-GB" dirty="0"/>
              <a:t>Outpatient a</a:t>
            </a:r>
            <a:r>
              <a:rPr lang="en-GB" dirty="0" smtClean="0"/>
              <a:t>blation</a:t>
            </a:r>
            <a:r>
              <a:rPr lang="en-GB" dirty="0"/>
              <a:t>: 74%, </a:t>
            </a:r>
            <a:endParaRPr lang="en-GB" dirty="0" smtClean="0"/>
          </a:p>
          <a:p>
            <a:pPr marL="457200" indent="-45720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en-GB" dirty="0" smtClean="0">
                <a:solidFill>
                  <a:srgbClr val="FF0000"/>
                </a:solidFill>
              </a:rPr>
              <a:t>Many performed by nurses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6886"/>
            <a:ext cx="8229600" cy="857250"/>
          </a:xfrm>
        </p:spPr>
        <p:txBody>
          <a:bodyPr/>
          <a:lstStyle/>
          <a:p>
            <a:r>
              <a:rPr lang="en-NZ" dirty="0" smtClean="0"/>
              <a:t>Hysterectomy- General Gynaecology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394472"/>
          </a:xfrm>
        </p:spPr>
        <p:txBody>
          <a:bodyPr/>
          <a:lstStyle/>
          <a:p>
            <a:r>
              <a:rPr lang="en-GB" dirty="0" smtClean="0"/>
              <a:t>Are the operations indicated?</a:t>
            </a:r>
          </a:p>
          <a:p>
            <a:r>
              <a:rPr lang="en-GB" dirty="0" smtClean="0"/>
              <a:t>Do women get a choice of route of surgery, appropriate to their condition?</a:t>
            </a:r>
          </a:p>
          <a:p>
            <a:r>
              <a:rPr lang="en-GB" dirty="0" smtClean="0"/>
              <a:t>Are surgeons performing sufficient numbers of operations?   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	National Women’s Health			GIRFT (England)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Endometrial Cancer 35.6% laparotomy n=50pa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Benign hysterectomy &lt;50yr ~45% n=100pa						</a:t>
            </a:r>
          </a:p>
          <a:p>
            <a:pPr lvl="8"/>
            <a:endParaRPr lang="en-GB" dirty="0"/>
          </a:p>
          <a:p>
            <a:pPr marL="0" indent="0">
              <a:buNone/>
            </a:pPr>
            <a:endParaRPr lang="en-NZ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97678"/>
              </p:ext>
            </p:extLst>
          </p:nvPr>
        </p:nvGraphicFramePr>
        <p:xfrm>
          <a:off x="412591" y="2139702"/>
          <a:ext cx="4561736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004047" y="2715766"/>
            <a:ext cx="4106247" cy="1944216"/>
            <a:chOff x="5004047" y="2715766"/>
            <a:chExt cx="4106247" cy="19442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7" y="2715766"/>
              <a:ext cx="4106247" cy="1944216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6588224" y="379588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696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" y="483518"/>
            <a:ext cx="883188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-157708"/>
            <a:ext cx="8229600" cy="857250"/>
          </a:xfrm>
        </p:spPr>
        <p:txBody>
          <a:bodyPr/>
          <a:lstStyle/>
          <a:p>
            <a:r>
              <a:rPr lang="en-NZ" dirty="0" smtClean="0"/>
              <a:t>Hysterectomies- General Gynaecology</a:t>
            </a:r>
            <a:endParaRPr lang="en-N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7984" y="699542"/>
            <a:ext cx="4320480" cy="208823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 hysterectomies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 smtClean="0"/>
              <a:t>B</a:t>
            </a:r>
            <a:r>
              <a:rPr lang="en-GB" sz="2000" baseline="0" dirty="0" smtClean="0"/>
              <a:t>ook</a:t>
            </a:r>
            <a:r>
              <a:rPr lang="en-GB" sz="2000" dirty="0" smtClean="0"/>
              <a:t> on day case pathway,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/>
              <a:t>S</a:t>
            </a:r>
            <a:r>
              <a:rPr lang="en-GB" sz="2000" dirty="0" smtClean="0"/>
              <a:t>et patient expectation in clinic,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/>
              <a:t>E</a:t>
            </a:r>
            <a:r>
              <a:rPr lang="en-GB" sz="2000" dirty="0" smtClean="0"/>
              <a:t>nhanced recovery,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/>
              <a:t>T</a:t>
            </a:r>
            <a:r>
              <a:rPr lang="en-GB" sz="2000" dirty="0" smtClean="0"/>
              <a:t>eam approach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 smtClean="0"/>
              <a:t>V</a:t>
            </a:r>
            <a:r>
              <a:rPr kumimoji="0" lang="en-GB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olunteers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stay overnight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8" y="2931790"/>
            <a:ext cx="4405864" cy="215227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63688" y="4011910"/>
            <a:ext cx="7200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31790"/>
            <a:ext cx="4229221" cy="2101924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80728" y="3363838"/>
            <a:ext cx="5223520" cy="5739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NWH 2018-</a:t>
            </a:r>
            <a:r>
              <a:rPr lang="en-GB" sz="1400" dirty="0" smtClean="0"/>
              <a:t>Readmissions 12.5%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400" b="1" dirty="0" smtClean="0"/>
              <a:t>ERAS project / 0% VTE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1484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LENGTH OF STAY  (days)	</a:t>
            </a:r>
            <a:r>
              <a:rPr lang="en-GB" dirty="0" smtClean="0"/>
              <a:t>Median(IQR)        England </a:t>
            </a:r>
            <a:r>
              <a:rPr lang="en-GB" dirty="0" smtClean="0"/>
              <a:t>(Median)</a:t>
            </a:r>
            <a:r>
              <a:rPr lang="en-GB" dirty="0"/>
              <a:t>	</a:t>
            </a:r>
          </a:p>
          <a:p>
            <a:r>
              <a:rPr lang="en-GB" dirty="0"/>
              <a:t>All hysterectomies	</a:t>
            </a:r>
            <a:r>
              <a:rPr lang="en-GB" dirty="0" smtClean="0"/>
              <a:t>	</a:t>
            </a:r>
            <a:r>
              <a:rPr lang="en-GB" dirty="0" smtClean="0"/>
              <a:t>2 (</a:t>
            </a:r>
            <a:r>
              <a:rPr lang="en-GB" dirty="0" smtClean="0"/>
              <a:t>2-3</a:t>
            </a:r>
            <a:r>
              <a:rPr lang="en-GB" dirty="0"/>
              <a:t>)	</a:t>
            </a:r>
            <a:r>
              <a:rPr lang="en-GB" dirty="0" smtClean="0"/>
              <a:t>	</a:t>
            </a:r>
            <a:r>
              <a:rPr lang="en-GB" dirty="0" smtClean="0"/>
              <a:t>2</a:t>
            </a:r>
            <a:endParaRPr lang="en-GB" dirty="0"/>
          </a:p>
          <a:p>
            <a:r>
              <a:rPr lang="en-GB" dirty="0"/>
              <a:t>  Abdominal 	</a:t>
            </a:r>
            <a:r>
              <a:rPr lang="en-GB" dirty="0" smtClean="0"/>
              <a:t>	3 (3-4)		3</a:t>
            </a:r>
            <a:endParaRPr lang="en-GB" dirty="0"/>
          </a:p>
          <a:p>
            <a:r>
              <a:rPr lang="en-GB" dirty="0"/>
              <a:t>  Laparoscopic	</a:t>
            </a:r>
            <a:r>
              <a:rPr lang="en-GB" dirty="0" smtClean="0"/>
              <a:t>	2 (1-2)		1</a:t>
            </a:r>
            <a:endParaRPr lang="en-GB" dirty="0"/>
          </a:p>
          <a:p>
            <a:r>
              <a:rPr lang="en-GB" dirty="0"/>
              <a:t>  Vaginal	</a:t>
            </a:r>
            <a:r>
              <a:rPr lang="en-GB" dirty="0" smtClean="0"/>
              <a:t>	2 (2-2.5)		2</a:t>
            </a:r>
            <a:endParaRPr lang="en-GB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07504" y="-20538"/>
            <a:ext cx="8229600" cy="857250"/>
          </a:xfrm>
        </p:spPr>
        <p:txBody>
          <a:bodyPr/>
          <a:lstStyle/>
          <a:p>
            <a:r>
              <a:rPr lang="en-NZ" dirty="0" smtClean="0"/>
              <a:t>Hysterectomies- General Gynaecology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90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07504" y="-20538"/>
            <a:ext cx="8229600" cy="857250"/>
          </a:xfrm>
        </p:spPr>
        <p:txBody>
          <a:bodyPr/>
          <a:lstStyle/>
          <a:p>
            <a:r>
              <a:rPr lang="en-NZ" dirty="0" smtClean="0"/>
              <a:t>Laparoscopic Surgery n=373</a:t>
            </a:r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>
            <a:off x="457200" y="1157543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ANY </a:t>
            </a:r>
            <a:r>
              <a:rPr lang="en-GB" dirty="0"/>
              <a:t>COMPLICATION	</a:t>
            </a:r>
            <a:r>
              <a:rPr lang="en-GB" dirty="0" smtClean="0"/>
              <a:t>	46</a:t>
            </a:r>
            <a:r>
              <a:rPr lang="en-GB" dirty="0"/>
              <a:t>	</a:t>
            </a:r>
            <a:r>
              <a:rPr lang="en-GB" dirty="0" smtClean="0"/>
              <a:t>12.3%</a:t>
            </a:r>
            <a:endParaRPr lang="en-GB" dirty="0"/>
          </a:p>
          <a:p>
            <a:r>
              <a:rPr lang="en-GB" dirty="0"/>
              <a:t>Blood </a:t>
            </a:r>
            <a:r>
              <a:rPr lang="en-GB" dirty="0" smtClean="0"/>
              <a:t>transfusion	</a:t>
            </a:r>
            <a:r>
              <a:rPr lang="en-GB" dirty="0"/>
              <a:t>	</a:t>
            </a:r>
            <a:r>
              <a:rPr lang="en-GB" dirty="0" smtClean="0"/>
              <a:t>	8</a:t>
            </a:r>
            <a:r>
              <a:rPr lang="en-GB" dirty="0"/>
              <a:t>	</a:t>
            </a:r>
            <a:r>
              <a:rPr lang="en-GB" dirty="0" smtClean="0"/>
              <a:t>2.1%</a:t>
            </a:r>
            <a:endParaRPr lang="en-GB" dirty="0"/>
          </a:p>
          <a:p>
            <a:r>
              <a:rPr lang="en-GB" dirty="0"/>
              <a:t>Intra operative injury	</a:t>
            </a:r>
            <a:r>
              <a:rPr lang="en-GB" dirty="0" smtClean="0"/>
              <a:t>	0</a:t>
            </a:r>
            <a:r>
              <a:rPr lang="en-GB" dirty="0"/>
              <a:t>	</a:t>
            </a:r>
          </a:p>
          <a:p>
            <a:r>
              <a:rPr lang="en-GB" dirty="0"/>
              <a:t>Failure to complete procedure	0	</a:t>
            </a:r>
          </a:p>
          <a:p>
            <a:r>
              <a:rPr lang="en-GB" dirty="0"/>
              <a:t>Anaesthetic complications	</a:t>
            </a:r>
            <a:r>
              <a:rPr lang="en-GB" dirty="0" smtClean="0"/>
              <a:t>	2</a:t>
            </a:r>
            <a:r>
              <a:rPr lang="en-GB" dirty="0"/>
              <a:t>	</a:t>
            </a:r>
            <a:r>
              <a:rPr lang="en-GB" dirty="0" smtClean="0"/>
              <a:t>0.5%</a:t>
            </a:r>
            <a:endParaRPr lang="en-GB" dirty="0"/>
          </a:p>
          <a:p>
            <a:r>
              <a:rPr lang="en-GB" dirty="0"/>
              <a:t>Significant post-operative infection	0	</a:t>
            </a:r>
          </a:p>
          <a:p>
            <a:r>
              <a:rPr lang="en-GB" dirty="0"/>
              <a:t>Unplanned return to theatre	</a:t>
            </a:r>
            <a:r>
              <a:rPr lang="en-GB" dirty="0" smtClean="0"/>
              <a:t>	2</a:t>
            </a:r>
            <a:r>
              <a:rPr lang="en-GB" dirty="0"/>
              <a:t>	</a:t>
            </a:r>
            <a:r>
              <a:rPr lang="en-GB" dirty="0" smtClean="0"/>
              <a:t>0.5%</a:t>
            </a:r>
            <a:endParaRPr lang="en-GB" dirty="0"/>
          </a:p>
          <a:p>
            <a:r>
              <a:rPr lang="en-GB" dirty="0"/>
              <a:t>Admission to DCCM	</a:t>
            </a:r>
            <a:r>
              <a:rPr lang="en-GB" dirty="0" smtClean="0"/>
              <a:t>	1</a:t>
            </a:r>
            <a:r>
              <a:rPr lang="en-GB" dirty="0"/>
              <a:t>	</a:t>
            </a:r>
            <a:r>
              <a:rPr lang="en-GB" dirty="0" smtClean="0"/>
              <a:t>0.3%</a:t>
            </a:r>
            <a:r>
              <a:rPr lang="en-GB" dirty="0"/>
              <a:t>	</a:t>
            </a:r>
          </a:p>
          <a:p>
            <a:r>
              <a:rPr lang="en-GB" dirty="0"/>
              <a:t>Readmission to hospital	</a:t>
            </a:r>
            <a:r>
              <a:rPr lang="en-GB" dirty="0" smtClean="0"/>
              <a:t>	34</a:t>
            </a:r>
            <a:r>
              <a:rPr lang="en-GB" dirty="0"/>
              <a:t>	</a:t>
            </a:r>
            <a:r>
              <a:rPr lang="en-GB" dirty="0" smtClean="0"/>
              <a:t>9.1%</a:t>
            </a:r>
            <a:endParaRPr lang="en-GB" dirty="0"/>
          </a:p>
          <a:p>
            <a:r>
              <a:rPr lang="en-GB" dirty="0"/>
              <a:t>  Post op complications	</a:t>
            </a:r>
            <a:r>
              <a:rPr lang="en-GB" dirty="0" smtClean="0"/>
              <a:t>	29</a:t>
            </a:r>
            <a:r>
              <a:rPr lang="en-GB" dirty="0"/>
              <a:t>	</a:t>
            </a:r>
            <a:r>
              <a:rPr lang="en-GB" dirty="0" smtClean="0"/>
              <a:t>7.8%</a:t>
            </a:r>
            <a:endParaRPr lang="en-GB" dirty="0"/>
          </a:p>
          <a:p>
            <a:r>
              <a:rPr lang="en-GB" dirty="0"/>
              <a:t>  Planned readmission	</a:t>
            </a:r>
            <a:r>
              <a:rPr lang="en-GB" dirty="0" smtClean="0"/>
              <a:t>	0</a:t>
            </a:r>
            <a:r>
              <a:rPr lang="en-GB" dirty="0"/>
              <a:t>	</a:t>
            </a:r>
            <a:r>
              <a:rPr lang="en-GB" dirty="0" smtClean="0"/>
              <a:t>0</a:t>
            </a:r>
            <a:endParaRPr lang="en-GB" dirty="0"/>
          </a:p>
          <a:p>
            <a:r>
              <a:rPr lang="en-GB" dirty="0"/>
              <a:t>  Other	</a:t>
            </a:r>
            <a:r>
              <a:rPr lang="en-GB" dirty="0" smtClean="0"/>
              <a:t>			5</a:t>
            </a:r>
            <a:r>
              <a:rPr lang="en-GB" dirty="0"/>
              <a:t>	</a:t>
            </a:r>
            <a:r>
              <a:rPr lang="en-GB" dirty="0" smtClean="0"/>
              <a:t>1.3%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058030"/>
            <a:ext cx="2891300" cy="17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48" y="123478"/>
            <a:ext cx="6162752" cy="5528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Consumables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1560" y="987574"/>
            <a:ext cx="7046541" cy="326148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1) Use of national procurement website to compare costs</a:t>
            </a:r>
          </a:p>
          <a:p>
            <a:pPr>
              <a:buNone/>
            </a:pPr>
            <a:r>
              <a:rPr lang="en-GB" dirty="0" smtClean="0"/>
              <a:t>	Display costs (laminated sheet in scrub area)</a:t>
            </a:r>
          </a:p>
          <a:p>
            <a:pPr>
              <a:buNone/>
            </a:pPr>
            <a:r>
              <a:rPr lang="en-GB" dirty="0" smtClean="0"/>
              <a:t>2) Choose equivalent equipment but more cost-effective</a:t>
            </a:r>
          </a:p>
          <a:p>
            <a:pPr>
              <a:buNone/>
            </a:pPr>
            <a:r>
              <a:rPr lang="en-GB" dirty="0" smtClean="0"/>
              <a:t>3) Agree use of consumables for specific procedure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9" name="Picture 8" descr="ectopic pregnan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378321"/>
            <a:ext cx="3089583" cy="27776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87824" y="3663315"/>
            <a:ext cx="5930616" cy="1509748"/>
            <a:chOff x="762000" y="4708478"/>
            <a:chExt cx="7907488" cy="2012997"/>
          </a:xfrm>
        </p:grpSpPr>
        <p:pic>
          <p:nvPicPr>
            <p:cNvPr id="6" name="Picture 5" descr="endoloop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5122760"/>
              <a:ext cx="3931266" cy="1598715"/>
            </a:xfrm>
            <a:prstGeom prst="rect">
              <a:avLst/>
            </a:prstGeom>
          </p:spPr>
        </p:pic>
        <p:pic>
          <p:nvPicPr>
            <p:cNvPr id="7" name="Picture 6" descr="harmonic scalpel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5101" y="5653279"/>
              <a:ext cx="3384387" cy="87581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77719" y="4708478"/>
              <a:ext cx="124194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/>
                <a:t>£450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1576" y="4753429"/>
              <a:ext cx="124194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/>
                <a:t>£15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709" y="2427734"/>
            <a:ext cx="2895851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Fertility PLUS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45531"/>
            <a:ext cx="8856984" cy="3394472"/>
          </a:xfrm>
        </p:spPr>
        <p:txBody>
          <a:bodyPr>
            <a:noAutofit/>
          </a:bodyPr>
          <a:lstStyle/>
          <a:p>
            <a:r>
              <a:rPr lang="en-NZ" sz="2400" dirty="0" smtClean="0"/>
              <a:t>Stopped Cycle rate =9% (ANZARD &lt;10%)</a:t>
            </a:r>
          </a:p>
          <a:p>
            <a:pPr marL="0" indent="0">
              <a:buNone/>
            </a:pPr>
            <a:r>
              <a:rPr lang="en-NZ" sz="2400" dirty="0"/>
              <a:t> </a:t>
            </a:r>
            <a:r>
              <a:rPr lang="en-NZ" sz="2400" dirty="0" smtClean="0"/>
              <a:t>      (</a:t>
            </a:r>
            <a:r>
              <a:rPr lang="en-NZ" sz="2400" dirty="0"/>
              <a:t>32/47 poor ovarian response, 7/47 over response, 8/47 other);</a:t>
            </a:r>
            <a:endParaRPr lang="en-NZ" sz="2400" dirty="0" smtClean="0"/>
          </a:p>
          <a:p>
            <a:r>
              <a:rPr lang="en-NZ" sz="2400" dirty="0" smtClean="0"/>
              <a:t>Oocyte pick up =91%</a:t>
            </a:r>
          </a:p>
          <a:p>
            <a:r>
              <a:rPr lang="en-NZ" sz="2400" dirty="0" smtClean="0"/>
              <a:t>Embryo Transfers =61% (ANZARD 52%)</a:t>
            </a:r>
          </a:p>
          <a:p>
            <a:r>
              <a:rPr lang="en-NZ" sz="2400" dirty="0" smtClean="0"/>
              <a:t>Freeze All- (25 P4 &gt;6nmol/L, 20 risk OHSS, 39 agonist trigger use, 5 endometrial polyps detected, 4 no eggs collected, 20 no </a:t>
            </a:r>
            <a:r>
              <a:rPr lang="en-NZ" sz="2400" dirty="0" err="1" smtClean="0"/>
              <a:t>fert</a:t>
            </a:r>
            <a:r>
              <a:rPr lang="en-NZ" sz="2400" dirty="0" smtClean="0"/>
              <a:t>)</a:t>
            </a:r>
          </a:p>
          <a:p>
            <a:r>
              <a:rPr lang="en-NZ" sz="2400" dirty="0" smtClean="0"/>
              <a:t>Severe OHSS requiring hospitalisation 0.4% (2 patients)</a:t>
            </a:r>
          </a:p>
        </p:txBody>
      </p:sp>
    </p:spTree>
    <p:extLst>
      <p:ext uri="{BB962C8B-B14F-4D97-AF65-F5344CB8AC3E}">
        <p14:creationId xmlns:p14="http://schemas.microsoft.com/office/powerpoint/2010/main" val="35359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Benign Gynaecology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5531"/>
            <a:ext cx="8229600" cy="3214451"/>
          </a:xfrm>
        </p:spPr>
        <p:txBody>
          <a:bodyPr>
            <a:normAutofit/>
          </a:bodyPr>
          <a:lstStyle/>
          <a:p>
            <a:r>
              <a:rPr lang="en-NZ" sz="2400" dirty="0" smtClean="0"/>
              <a:t>Abortion services</a:t>
            </a:r>
            <a:endParaRPr lang="en-NZ" sz="2400" dirty="0" smtClean="0"/>
          </a:p>
          <a:p>
            <a:r>
              <a:rPr lang="en-NZ" sz="2400" dirty="0" smtClean="0"/>
              <a:t>In-patient surgery		</a:t>
            </a:r>
            <a:r>
              <a:rPr lang="en-NZ" sz="2400" dirty="0" err="1" smtClean="0"/>
              <a:t>Urogynaecology</a:t>
            </a:r>
            <a:endParaRPr lang="en-NZ" sz="2400" dirty="0" smtClean="0"/>
          </a:p>
          <a:p>
            <a:pPr marL="0" indent="0">
              <a:buNone/>
            </a:pPr>
            <a:r>
              <a:rPr lang="en-NZ" sz="2400" dirty="0"/>
              <a:t>	</a:t>
            </a:r>
            <a:r>
              <a:rPr lang="en-NZ" sz="2400" dirty="0" smtClean="0"/>
              <a:t>			General Gynaecology</a:t>
            </a:r>
          </a:p>
          <a:p>
            <a:pPr marL="0" indent="0">
              <a:buNone/>
            </a:pPr>
            <a:r>
              <a:rPr lang="en-NZ" sz="2400" dirty="0"/>
              <a:t>		</a:t>
            </a:r>
            <a:r>
              <a:rPr lang="en-NZ" sz="2400" dirty="0" smtClean="0"/>
              <a:t>		</a:t>
            </a:r>
            <a:r>
              <a:rPr lang="en-NZ" sz="2400" dirty="0" smtClean="0"/>
              <a:t>Laparoscopic Surgery</a:t>
            </a:r>
            <a:endParaRPr lang="en-NZ" sz="2400" dirty="0" smtClean="0"/>
          </a:p>
          <a:p>
            <a:r>
              <a:rPr lang="en-NZ" sz="2400" dirty="0" smtClean="0"/>
              <a:t>Fertility</a:t>
            </a:r>
          </a:p>
          <a:p>
            <a:endParaRPr lang="en-NZ" sz="2400" dirty="0"/>
          </a:p>
          <a:p>
            <a:pPr marL="457200" lvl="1" indent="0">
              <a:buNone/>
            </a:pPr>
            <a:r>
              <a:rPr lang="en-NZ" dirty="0"/>
              <a:t>			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3550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Fertility PLUS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81534"/>
            <a:ext cx="8856984" cy="3394472"/>
          </a:xfrm>
        </p:spPr>
        <p:txBody>
          <a:bodyPr>
            <a:normAutofit/>
          </a:bodyPr>
          <a:lstStyle/>
          <a:p>
            <a:r>
              <a:rPr lang="en-NZ" sz="2400" dirty="0" smtClean="0"/>
              <a:t>Cumulative </a:t>
            </a:r>
            <a:r>
              <a:rPr lang="en-NZ" sz="2400" dirty="0"/>
              <a:t>live birth rate at 12 months per egg </a:t>
            </a:r>
            <a:r>
              <a:rPr lang="en-NZ" sz="2400" dirty="0" smtClean="0"/>
              <a:t>collection</a:t>
            </a:r>
            <a:br>
              <a:rPr lang="en-NZ" sz="2400" dirty="0" smtClean="0"/>
            </a:br>
            <a:r>
              <a:rPr lang="en-NZ" sz="2400" dirty="0" smtClean="0"/>
              <a:t>(</a:t>
            </a:r>
            <a:r>
              <a:rPr lang="en-NZ" sz="2400" dirty="0"/>
              <a:t>Jan 2015-16)= 35%</a:t>
            </a:r>
          </a:p>
          <a:p>
            <a:r>
              <a:rPr lang="en-NZ" sz="2400" dirty="0" smtClean="0"/>
              <a:t>Multiple pregnancy rate 1.5% (comparable to spontaneous rate)</a:t>
            </a:r>
            <a:endParaRPr lang="en-NZ" sz="2400" dirty="0"/>
          </a:p>
          <a:p>
            <a:r>
              <a:rPr lang="en-NZ" sz="2400" dirty="0" smtClean="0"/>
              <a:t>IUI; live birth rate 12.1% / DI 8.6%</a:t>
            </a:r>
          </a:p>
          <a:p>
            <a:r>
              <a:rPr lang="en-NZ" sz="2400" dirty="0" smtClean="0"/>
              <a:t>Demographics </a:t>
            </a:r>
            <a:r>
              <a:rPr lang="en-NZ" sz="2400" dirty="0" smtClean="0"/>
              <a:t>PVDW </a:t>
            </a:r>
            <a:r>
              <a:rPr lang="en-NZ" sz="2400" dirty="0" smtClean="0"/>
              <a:t>review 2013 ‘</a:t>
            </a:r>
            <a:r>
              <a:rPr lang="en-GB" sz="2400" dirty="0"/>
              <a:t>“We are aware Maori women are underrepresented in IVF/ICSI treatment cycles”</a:t>
            </a:r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9610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Many areas of excellence</a:t>
            </a:r>
          </a:p>
          <a:p>
            <a:r>
              <a:rPr lang="en-NZ" sz="2000" dirty="0"/>
              <a:t>C</a:t>
            </a:r>
            <a:r>
              <a:rPr lang="en-NZ" sz="2000" dirty="0" smtClean="0"/>
              <a:t>ollect PREM and PROM data </a:t>
            </a:r>
            <a:r>
              <a:rPr lang="en-NZ" sz="2000" dirty="0" smtClean="0"/>
              <a:t>from whole patient pathway</a:t>
            </a:r>
            <a:endParaRPr lang="en-NZ" sz="2000" dirty="0" smtClean="0"/>
          </a:p>
          <a:p>
            <a:r>
              <a:rPr lang="en-NZ" sz="2000" dirty="0" smtClean="0"/>
              <a:t>Be responsive to the needs of our patients, especially in terms of access</a:t>
            </a:r>
          </a:p>
          <a:p>
            <a:r>
              <a:rPr lang="en-NZ" sz="2000" dirty="0" smtClean="0"/>
              <a:t>Support our staff and develop nursing roles</a:t>
            </a:r>
          </a:p>
          <a:p>
            <a:r>
              <a:rPr lang="en-NZ" sz="2000" dirty="0" smtClean="0"/>
              <a:t>Aim </a:t>
            </a:r>
            <a:r>
              <a:rPr lang="en-NZ" sz="2000" dirty="0" smtClean="0"/>
              <a:t>high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9009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5347" cy="5132090"/>
          </a:xfrm>
        </p:spPr>
      </p:pic>
    </p:spTree>
    <p:extLst>
      <p:ext uri="{BB962C8B-B14F-4D97-AF65-F5344CB8AC3E}">
        <p14:creationId xmlns:p14="http://schemas.microsoft.com/office/powerpoint/2010/main" val="7258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51470"/>
            <a:ext cx="8229600" cy="857250"/>
          </a:xfrm>
        </p:spPr>
        <p:txBody>
          <a:bodyPr/>
          <a:lstStyle/>
          <a:p>
            <a:r>
              <a:rPr lang="en-NZ" dirty="0" smtClean="0"/>
              <a:t>‘Getting it Right First Time’- O&amp;G</a:t>
            </a:r>
            <a:endParaRPr lang="en-NZ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4742636" cy="3659815"/>
          </a:xfrm>
        </p:spPr>
      </p:pic>
      <p:sp>
        <p:nvSpPr>
          <p:cNvPr id="5" name="Rectangle 4"/>
          <p:cNvSpPr/>
          <p:nvPr/>
        </p:nvSpPr>
        <p:spPr>
          <a:xfrm>
            <a:off x="4320480" y="134761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Methodology for all 32 disciplines</a:t>
            </a:r>
          </a:p>
          <a:p>
            <a:pPr marL="342900" lvl="0" indent="-342900">
              <a:buAutoNum type="arabicParenR"/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Share benchmarked data</a:t>
            </a:r>
          </a:p>
          <a:p>
            <a:pPr marL="342900" lvl="0" indent="-342900">
              <a:buAutoNum type="arabicParenR"/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Clinical discussion of data and sharing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AutoNum type="arabicParenR"/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Departments produce action plan</a:t>
            </a:r>
          </a:p>
          <a:p>
            <a:pPr marL="342900" lvl="0" indent="-342900">
              <a:buAutoNum type="arabicParenR"/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Implementation teams meet with CEO,</a:t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CMO and clinical leads to review progress</a:t>
            </a:r>
          </a:p>
          <a:p>
            <a:pPr marL="342900" lvl="0" indent="-342900">
              <a:buAutoNum type="arabicParenR"/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National report</a:t>
            </a:r>
          </a:p>
          <a:p>
            <a:pPr marL="342900" lvl="0" indent="-342900">
              <a:buAutoNum type="arabicParenR"/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Revisit</a:t>
            </a:r>
          </a:p>
          <a:p>
            <a:pPr marL="342900" lvl="0" indent="-342900">
              <a:buAutoNum type="arabicParenR"/>
              <a:defRPr/>
            </a:pPr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63838"/>
            <a:ext cx="1253021" cy="1669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63838"/>
            <a:ext cx="1253020" cy="1669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40"/>
            <a:ext cx="7818377" cy="50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5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57250"/>
          </a:xfrm>
        </p:spPr>
        <p:txBody>
          <a:bodyPr/>
          <a:lstStyle/>
          <a:p>
            <a:r>
              <a:rPr lang="en-NZ" dirty="0" smtClean="0"/>
              <a:t>The Data- what is missing?</a:t>
            </a:r>
            <a:endParaRPr lang="en-NZ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23528" y="857250"/>
            <a:ext cx="8229600" cy="5170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NZ" sz="1600" dirty="0" smtClean="0"/>
              <a:t>Coding data v registry data v theatre data. Should we risk adjust?</a:t>
            </a:r>
          </a:p>
          <a:p>
            <a:pPr>
              <a:lnSpc>
                <a:spcPct val="150000"/>
              </a:lnSpc>
            </a:pPr>
            <a:r>
              <a:rPr lang="en-NZ" sz="1600" dirty="0" smtClean="0"/>
              <a:t>Self Management</a:t>
            </a:r>
            <a:r>
              <a:rPr lang="en-NZ" sz="1600" dirty="0"/>
              <a:t>	O</a:t>
            </a:r>
            <a:r>
              <a:rPr lang="en-NZ" sz="1600" dirty="0" smtClean="0"/>
              <a:t>utcome for women accessing on-line self management </a:t>
            </a:r>
          </a:p>
          <a:p>
            <a:pPr>
              <a:lnSpc>
                <a:spcPct val="150000"/>
              </a:lnSpc>
            </a:pPr>
            <a:r>
              <a:rPr lang="en-NZ" sz="1600" dirty="0" smtClean="0"/>
              <a:t>Primary care data:	</a:t>
            </a:r>
            <a:r>
              <a:rPr lang="en-NZ" sz="1600" dirty="0" err="1" smtClean="0"/>
              <a:t>Mirena</a:t>
            </a:r>
            <a:r>
              <a:rPr lang="en-NZ" sz="1600" dirty="0" smtClean="0"/>
              <a:t> Coil insertion in community per 1000 women/ pa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sz="1600" dirty="0"/>
              <a:t>	</a:t>
            </a:r>
            <a:r>
              <a:rPr lang="en-NZ" sz="1600" dirty="0" smtClean="0"/>
              <a:t>		Referrals  to secondary care per 1000 women/pa</a:t>
            </a:r>
          </a:p>
          <a:p>
            <a:pPr>
              <a:lnSpc>
                <a:spcPct val="150000"/>
              </a:lnSpc>
            </a:pPr>
            <a:r>
              <a:rPr lang="en-NZ" sz="1600" dirty="0" smtClean="0"/>
              <a:t>Secondary care: 		Patient experience in GOPD and IP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 smtClean="0"/>
              <a:t>			(NWH 16%; England </a:t>
            </a:r>
            <a:r>
              <a:rPr lang="en-GB" sz="1600" dirty="0"/>
              <a:t>Median: 23.78%: </a:t>
            </a:r>
            <a:r>
              <a:rPr lang="en-GB" sz="1600" dirty="0" smtClean="0"/>
              <a:t>range </a:t>
            </a:r>
            <a:r>
              <a:rPr lang="en-GB" sz="1600" dirty="0"/>
              <a:t>54</a:t>
            </a:r>
            <a:r>
              <a:rPr lang="en-GB" sz="1600" dirty="0" smtClean="0"/>
              <a:t>% to </a:t>
            </a:r>
            <a:r>
              <a:rPr lang="en-GB" sz="1600" dirty="0"/>
              <a:t>0.87</a:t>
            </a:r>
            <a:r>
              <a:rPr lang="en-GB" sz="1600" dirty="0" smtClean="0"/>
              <a:t>%)</a:t>
            </a:r>
            <a:endParaRPr lang="en-NZ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NZ" sz="1600" dirty="0"/>
              <a:t>	</a:t>
            </a:r>
            <a:r>
              <a:rPr lang="en-NZ" sz="1600" dirty="0" smtClean="0"/>
              <a:t>		PROM for patients treated in GOPD or post surgery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sz="1600" dirty="0"/>
              <a:t>	</a:t>
            </a:r>
            <a:r>
              <a:rPr lang="en-NZ" sz="1600" dirty="0" smtClean="0"/>
              <a:t>		Outpatient procedure, day case and GSU outcomes data</a:t>
            </a:r>
          </a:p>
          <a:p>
            <a:pPr>
              <a:lnSpc>
                <a:spcPct val="150000"/>
              </a:lnSpc>
            </a:pPr>
            <a:r>
              <a:rPr lang="en-NZ" sz="1600" dirty="0" smtClean="0"/>
              <a:t>Tertiary care:		Survival data</a:t>
            </a:r>
          </a:p>
          <a:p>
            <a:pPr>
              <a:lnSpc>
                <a:spcPct val="150000"/>
              </a:lnSpc>
            </a:pPr>
            <a:r>
              <a:rPr lang="en-NZ" sz="1600" dirty="0" smtClean="0"/>
              <a:t>Incident and safety</a:t>
            </a:r>
            <a:r>
              <a:rPr lang="en-NZ" sz="1600" dirty="0" smtClean="0"/>
              <a:t>	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NZ" dirty="0" smtClean="0"/>
              <a:t>			</a:t>
            </a:r>
            <a:endParaRPr lang="en-NZ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244408" y="1347614"/>
            <a:ext cx="0" cy="33123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14713" y="1851670"/>
            <a:ext cx="477767" cy="2862322"/>
          </a:xfrm>
          <a:prstGeom prst="rect">
            <a:avLst/>
          </a:prstGeom>
          <a:noFill/>
        </p:spPr>
        <p:txBody>
          <a:bodyPr vert="vert" wrap="square" rtlCol="0">
            <a:noAutofit/>
          </a:bodyPr>
          <a:lstStyle/>
          <a:p>
            <a:r>
              <a:rPr lang="en-GB" dirty="0" smtClean="0"/>
              <a:t>Whole Patient Pathway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4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890"/>
            <a:ext cx="8229600" cy="857250"/>
          </a:xfrm>
        </p:spPr>
        <p:txBody>
          <a:bodyPr/>
          <a:lstStyle/>
          <a:p>
            <a:r>
              <a:rPr lang="en-NZ" dirty="0" smtClean="0"/>
              <a:t>Surgeon Level Data- NCIP (</a:t>
            </a:r>
            <a:r>
              <a:rPr lang="en-NZ" dirty="0" err="1" smtClean="0"/>
              <a:t>NHSi</a:t>
            </a:r>
            <a:r>
              <a:rPr lang="en-NZ" dirty="0" smtClean="0"/>
              <a:t>)</a:t>
            </a:r>
            <a:endParaRPr lang="en-NZ" dirty="0"/>
          </a:p>
        </p:txBody>
      </p: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600399"/>
          </a:xfrm>
        </p:spPr>
        <p:txBody>
          <a:bodyPr>
            <a:normAutofit lnSpcReduction="10000"/>
          </a:bodyPr>
          <a:lstStyle/>
          <a:p>
            <a:r>
              <a:rPr lang="en-NZ" sz="2400" dirty="0" smtClean="0"/>
              <a:t>National Clinical Improvement Programme (NCIP)</a:t>
            </a:r>
          </a:p>
          <a:p>
            <a:r>
              <a:rPr lang="en-NZ" sz="2400" dirty="0" smtClean="0"/>
              <a:t>In-patient surgery		General </a:t>
            </a:r>
            <a:r>
              <a:rPr lang="en-NZ" sz="2400" dirty="0" err="1"/>
              <a:t>Gynae</a:t>
            </a:r>
            <a:r>
              <a:rPr lang="en-NZ" sz="2400" dirty="0"/>
              <a:t> and Endometriosis </a:t>
            </a:r>
            <a:r>
              <a:rPr lang="en-NZ" sz="2400" dirty="0" smtClean="0"/>
              <a:t>				</a:t>
            </a:r>
            <a:r>
              <a:rPr lang="en-NZ" sz="2400" dirty="0" err="1" smtClean="0"/>
              <a:t>Urogynaecology</a:t>
            </a:r>
            <a:endParaRPr lang="en-NZ" sz="2400" dirty="0" smtClean="0"/>
          </a:p>
          <a:p>
            <a:pPr marL="0" indent="0">
              <a:buNone/>
            </a:pPr>
            <a:r>
              <a:rPr lang="en-NZ" sz="2400" dirty="0"/>
              <a:t>	</a:t>
            </a:r>
            <a:r>
              <a:rPr lang="en-NZ" sz="2400" dirty="0" smtClean="0"/>
              <a:t>			Urology</a:t>
            </a:r>
          </a:p>
          <a:p>
            <a:pPr marL="0" indent="0">
              <a:buNone/>
            </a:pPr>
            <a:r>
              <a:rPr lang="en-NZ" sz="2400" dirty="0"/>
              <a:t>	</a:t>
            </a:r>
            <a:r>
              <a:rPr lang="en-NZ" sz="2400" dirty="0" smtClean="0"/>
              <a:t>			</a:t>
            </a:r>
            <a:r>
              <a:rPr lang="en-NZ" sz="2400" dirty="0" err="1" smtClean="0"/>
              <a:t>Gynae</a:t>
            </a:r>
            <a:r>
              <a:rPr lang="en-NZ" sz="2400" dirty="0" smtClean="0"/>
              <a:t>- Oncology</a:t>
            </a:r>
          </a:p>
          <a:p>
            <a:pPr marL="0" indent="0">
              <a:buNone/>
            </a:pPr>
            <a:r>
              <a:rPr lang="en-NZ" sz="2400" dirty="0"/>
              <a:t>		</a:t>
            </a:r>
            <a:r>
              <a:rPr lang="en-NZ" sz="2400" dirty="0" smtClean="0"/>
              <a:t>		</a:t>
            </a:r>
          </a:p>
          <a:p>
            <a:r>
              <a:rPr lang="en-NZ" sz="2400" dirty="0" smtClean="0"/>
              <a:t>Coding data, results delivered through digital portal</a:t>
            </a:r>
          </a:p>
          <a:p>
            <a:r>
              <a:rPr lang="en-NZ" sz="2400" dirty="0" smtClean="0"/>
              <a:t>Pilots underway in 5 hospitals; aim to support improvement</a:t>
            </a:r>
            <a:r>
              <a:rPr lang="en-NZ" dirty="0"/>
              <a:t>		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0229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57250"/>
          </a:xfrm>
        </p:spPr>
        <p:txBody>
          <a:bodyPr/>
          <a:lstStyle/>
          <a:p>
            <a:r>
              <a:rPr lang="en-NZ" dirty="0" smtClean="0"/>
              <a:t>Abortion Care</a:t>
            </a:r>
            <a:endParaRPr lang="en-NZ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23528" y="91556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/>
              <a:t>Abortion rates           NZ	    2008: 21.1  to  2018: 13.7  per 1000 women 15-44yr (NWH 2008: 5550 2018: 3645)</a:t>
            </a:r>
          </a:p>
          <a:p>
            <a:pPr marL="0" indent="0">
              <a:buNone/>
            </a:pPr>
            <a:r>
              <a:rPr lang="en-NZ" dirty="0" smtClean="0"/>
              <a:t>	               E&amp;W   2018: 17.4 per 1000 (increase from 2017)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 smtClean="0"/>
              <a:t>Medical Abortion	NWH Early Medical Abortion (&lt;9 weeks gestation) 28% </a:t>
            </a:r>
          </a:p>
          <a:p>
            <a:pPr marL="0" indent="0">
              <a:buNone/>
            </a:pPr>
            <a:r>
              <a:rPr lang="en-NZ" dirty="0"/>
              <a:t>	</a:t>
            </a:r>
            <a:r>
              <a:rPr lang="en-NZ" dirty="0" smtClean="0"/>
              <a:t>	‘Young Maori and Pacific women less likely to access medical abortions’</a:t>
            </a:r>
          </a:p>
          <a:p>
            <a:pPr marL="0" indent="0">
              <a:buNone/>
            </a:pPr>
            <a:r>
              <a:rPr lang="en-NZ" dirty="0"/>
              <a:t>	</a:t>
            </a:r>
            <a:r>
              <a:rPr lang="en-NZ" dirty="0" smtClean="0"/>
              <a:t>	E&amp;W 2018– 71% medically induced but 1</a:t>
            </a:r>
            <a:r>
              <a:rPr lang="en-NZ" baseline="30000" dirty="0" smtClean="0"/>
              <a:t>st</a:t>
            </a:r>
            <a:r>
              <a:rPr lang="en-NZ" dirty="0" smtClean="0"/>
              <a:t>/2</a:t>
            </a:r>
            <a:r>
              <a:rPr lang="en-NZ" baseline="30000" dirty="0" smtClean="0"/>
              <a:t>nd</a:t>
            </a:r>
            <a:r>
              <a:rPr lang="en-NZ" dirty="0" smtClean="0"/>
              <a:t> Trimester data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NZ" dirty="0" smtClean="0"/>
              <a:t>			</a:t>
            </a:r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30" y="2571750"/>
            <a:ext cx="3695348" cy="222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51470"/>
            <a:ext cx="8229600" cy="857250"/>
          </a:xfrm>
        </p:spPr>
        <p:txBody>
          <a:bodyPr/>
          <a:lstStyle/>
          <a:p>
            <a:r>
              <a:rPr lang="en-NZ" dirty="0" smtClean="0"/>
              <a:t>Abortion Care</a:t>
            </a:r>
            <a:endParaRPr lang="en-NZ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23528" y="1491630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NZ" dirty="0" smtClean="0"/>
              <a:t>			</a:t>
            </a:r>
            <a:endParaRPr lang="en-NZ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63329" y="1059582"/>
            <a:ext cx="82296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NZ" dirty="0" smtClean="0"/>
              <a:t>Hospital stay for 2</a:t>
            </a:r>
            <a:r>
              <a:rPr lang="en-NZ" baseline="30000" dirty="0" smtClean="0"/>
              <a:t>nd</a:t>
            </a:r>
            <a:r>
              <a:rPr lang="en-NZ" dirty="0" smtClean="0"/>
              <a:t> Trimester Abortions:  ‘85% of women were managed as either a day stay or required one night in hospital in 2018. The aim is to run this service as a day stay’</a:t>
            </a:r>
          </a:p>
          <a:p>
            <a:pPr marL="0" indent="0">
              <a:buNone/>
            </a:pPr>
            <a:endParaRPr lang="en-NZ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NZ" dirty="0" smtClean="0"/>
              <a:t>			</a:t>
            </a:r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50" y="2020921"/>
            <a:ext cx="4270850" cy="25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51470"/>
            <a:ext cx="8229600" cy="857250"/>
          </a:xfrm>
        </p:spPr>
        <p:txBody>
          <a:bodyPr/>
          <a:lstStyle/>
          <a:p>
            <a:r>
              <a:rPr lang="en-NZ" dirty="0" smtClean="0"/>
              <a:t>Abortion Care</a:t>
            </a:r>
            <a:endParaRPr lang="en-NZ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23528" y="1491630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NZ" dirty="0" smtClean="0"/>
              <a:t>			</a:t>
            </a:r>
            <a:endParaRPr lang="en-NZ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07504" y="843558"/>
            <a:ext cx="8585425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5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NZ" sz="1600" dirty="0" smtClean="0"/>
              <a:t>Complications: 		E&amp;W Reported in 1 in 597 abortions /NWH Audit planned for EMA</a:t>
            </a:r>
          </a:p>
          <a:p>
            <a:pPr>
              <a:lnSpc>
                <a:spcPct val="150000"/>
              </a:lnSpc>
            </a:pPr>
            <a:r>
              <a:rPr lang="en-NZ" sz="1600" dirty="0" smtClean="0"/>
              <a:t>Chlamydia Screening	E&amp;W 2018: 90% for all women, 96% for under 20yr olds / NWH</a:t>
            </a:r>
          </a:p>
          <a:p>
            <a:pPr>
              <a:lnSpc>
                <a:spcPct val="150000"/>
              </a:lnSpc>
            </a:pPr>
            <a:r>
              <a:rPr lang="en-NZ" sz="1600" dirty="0" smtClean="0"/>
              <a:t>Counselling		Consistent workload and low % declines</a:t>
            </a:r>
          </a:p>
          <a:p>
            <a:pPr>
              <a:lnSpc>
                <a:spcPct val="150000"/>
              </a:lnSpc>
            </a:pPr>
            <a:r>
              <a:rPr lang="en-NZ" sz="1600" dirty="0" smtClean="0"/>
              <a:t>Law Reform</a:t>
            </a:r>
          </a:p>
          <a:p>
            <a:pPr>
              <a:lnSpc>
                <a:spcPct val="150000"/>
              </a:lnSpc>
            </a:pPr>
            <a:r>
              <a:rPr lang="en-NZ" sz="1600" dirty="0" smtClean="0"/>
              <a:t>LARC delivery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NZ" dirty="0" smtClean="0"/>
              <a:t>			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211710"/>
            <a:ext cx="4392488" cy="26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95486"/>
            <a:ext cx="8217003" cy="5528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General Gynaecology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4767263"/>
            <a:ext cx="609600" cy="273844"/>
          </a:xfrm>
          <a:prstGeom prst="rect">
            <a:avLst/>
          </a:prstGeom>
        </p:spPr>
        <p:txBody>
          <a:bodyPr/>
          <a:lstStyle/>
          <a:p>
            <a:fld id="{87DADF28-5588-485E-81E7-6B9A2B6E3B3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1" y="4145626"/>
            <a:ext cx="8887704" cy="757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049486"/>
            <a:ext cx="8229600" cy="3394472"/>
          </a:xfrm>
        </p:spPr>
        <p:txBody>
          <a:bodyPr/>
          <a:lstStyle/>
          <a:p>
            <a:r>
              <a:rPr lang="en-GB" dirty="0" smtClean="0"/>
              <a:t>NWH New to Follow-up ratio </a:t>
            </a:r>
            <a:r>
              <a:rPr lang="en-GB" dirty="0"/>
              <a:t>= </a:t>
            </a:r>
            <a:r>
              <a:rPr lang="en-GB" dirty="0" smtClean="0"/>
              <a:t>0.96 (4090 </a:t>
            </a:r>
            <a:r>
              <a:rPr lang="en-GB" dirty="0"/>
              <a:t>New : 3920 </a:t>
            </a:r>
            <a:r>
              <a:rPr lang="en-GB" dirty="0" err="1" smtClean="0"/>
              <a:t>F’up</a:t>
            </a:r>
            <a:r>
              <a:rPr lang="en-GB" dirty="0" smtClean="0"/>
              <a:t>) </a:t>
            </a:r>
          </a:p>
          <a:p>
            <a:pPr marL="0" indent="0">
              <a:buNone/>
            </a:pPr>
            <a:r>
              <a:rPr lang="en-GB" dirty="0" smtClean="0"/>
              <a:t>        (GIRFT Median 1.11; Lowest </a:t>
            </a:r>
            <a:r>
              <a:rPr lang="en-GB" dirty="0"/>
              <a:t>N:F/up </a:t>
            </a:r>
            <a:r>
              <a:rPr lang="en-GB" dirty="0" smtClean="0"/>
              <a:t>ratios 0.50)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Data does not include GSU or EDU data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(difficult to compare with GIRFT data)</a:t>
            </a:r>
            <a:endParaRPr lang="en-GB" dirty="0"/>
          </a:p>
          <a:p>
            <a:pPr lvl="0"/>
            <a:endParaRPr lang="en-GB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79662"/>
            <a:ext cx="4176464" cy="25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Auckland DHB">
      <a:dk1>
        <a:srgbClr val="000000"/>
      </a:dk1>
      <a:lt1>
        <a:srgbClr val="FFFFFF"/>
      </a:lt1>
      <a:dk2>
        <a:srgbClr val="0050A0"/>
      </a:dk2>
      <a:lt2>
        <a:srgbClr val="7B91C3"/>
      </a:lt2>
      <a:accent1>
        <a:srgbClr val="FFFFFF"/>
      </a:accent1>
      <a:accent2>
        <a:srgbClr val="0050A0"/>
      </a:accent2>
      <a:accent3>
        <a:srgbClr val="6E6E6E"/>
      </a:accent3>
      <a:accent4>
        <a:srgbClr val="00C0F3"/>
      </a:accent4>
      <a:accent5>
        <a:srgbClr val="ABD037"/>
      </a:accent5>
      <a:accent6>
        <a:srgbClr val="FFFFFF"/>
      </a:accent6>
      <a:hlink>
        <a:srgbClr val="0050A0"/>
      </a:hlink>
      <a:folHlink>
        <a:srgbClr val="7B91C3"/>
      </a:folHlink>
    </a:clrScheme>
    <a:fontScheme name="Auckland DH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ADHB them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0A0"/>
      </a:accent1>
      <a:accent2>
        <a:srgbClr val="00AEEF"/>
      </a:accent2>
      <a:accent3>
        <a:srgbClr val="00C0F3"/>
      </a:accent3>
      <a:accent4>
        <a:srgbClr val="C7EAFB"/>
      </a:accent4>
      <a:accent5>
        <a:srgbClr val="BBB0A3"/>
      </a:accent5>
      <a:accent6>
        <a:srgbClr val="DBD4CB"/>
      </a:accent6>
      <a:hlink>
        <a:srgbClr val="ABD037"/>
      </a:hlink>
      <a:folHlink>
        <a:srgbClr val="5F73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vel2 xmlns="288c65bb-c2c0-497d-a386-16003058c628">
      <Value>Communications</Value>
    </Level2>
    <LastReviewed xmlns="288c65bb-c2c0-497d-a386-16003058c628">2019-08-22T12:00:00+00:00</LastReviewed>
    <DocumentType xmlns="288c65bb-c2c0-497d-a386-16003058c628">FORM, Template</DocumentType>
    <DocumentOwner xmlns="288c65bb-c2c0-497d-a386-16003058c628">
      <UserInfo>
        <DisplayName>Medical Photography (ADHB)</DisplayName>
        <AccountId>1751</AccountId>
        <AccountType/>
      </UserInfo>
    </DocumentOwner>
    <Level3 xmlns="288c65bb-c2c0-497d-a386-16003058c628">Branded Templates</Level3>
    <Narrative xmlns="288c65bb-c2c0-497d-a386-16003058c628">Template for creating presentations - landscape</Narrative>
    <Level1 xmlns="288c65bb-c2c0-497d-a386-16003058c628">
      <Value>Organisation Wide</Value>
    </Level1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CAC2DF9FE7B4D81087E723F877E34" ma:contentTypeVersion="26" ma:contentTypeDescription="Create a new document." ma:contentTypeScope="" ma:versionID="26b146bc13610542f721d1bfaddfca64">
  <xsd:schema xmlns:xsd="http://www.w3.org/2001/XMLSchema" xmlns:xs="http://www.w3.org/2001/XMLSchema" xmlns:p="http://schemas.microsoft.com/office/2006/metadata/properties" xmlns:ns2="288c65bb-c2c0-497d-a386-16003058c628" targetNamespace="http://schemas.microsoft.com/office/2006/metadata/properties" ma:root="true" ma:fieldsID="0ef8332830798c1773e9789ae822f756" ns2:_="">
    <xsd:import namespace="288c65bb-c2c0-497d-a386-16003058c628"/>
    <xsd:element name="properties">
      <xsd:complexType>
        <xsd:sequence>
          <xsd:element name="documentManagement">
            <xsd:complexType>
              <xsd:all>
                <xsd:element ref="ns2:DocumentType"/>
                <xsd:element ref="ns2:DocumentOwner" minOccurs="0"/>
                <xsd:element ref="ns2:LastReviewed" minOccurs="0"/>
                <xsd:element ref="ns2:Level1" minOccurs="0"/>
                <xsd:element ref="ns2:Level2" minOccurs="0"/>
                <xsd:element ref="ns2:Level3" minOccurs="0"/>
                <xsd:element ref="ns2:Narrat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c65bb-c2c0-497d-a386-16003058c628" elementFormDefault="qualified">
    <xsd:import namespace="http://schemas.microsoft.com/office/2006/documentManagement/types"/>
    <xsd:import namespace="http://schemas.microsoft.com/office/infopath/2007/PartnerControls"/>
    <xsd:element name="DocumentType" ma:index="1" ma:displayName="Document Type" ma:default="FORM, Template" ma:format="Dropdown" ma:internalName="DocumentType">
      <xsd:simpleType>
        <xsd:restriction base="dms:Choice">
          <xsd:enumeration value="CALENDAR, Diary"/>
          <xsd:enumeration value="CERTIFICATE, Award"/>
          <xsd:enumeration value="CONSULTATION"/>
          <xsd:enumeration value="CONTRACT, Agreement, SOW, Variation"/>
          <xsd:enumeration value="CORRESPONDENCE, Email, File note, Letter, Memo"/>
          <xsd:enumeration value="FINANCIAL, Budget, Invoice, Quote"/>
          <xsd:enumeration value="FORM, Template"/>
          <xsd:enumeration value="KNOWLEDGE ARTICLE, Journal"/>
          <xsd:enumeration value="LIST, Checklist, Contact list"/>
          <xsd:enumeration value="MANUAL, Equipment, System, Training"/>
          <xsd:enumeration value="MEETING, Agenda, Minutes"/>
          <xsd:enumeration value="MODEL, Calculation, Dataset"/>
          <xsd:enumeration value="MULITMEDIA, Drawing, Image, Photo, Video, Audio"/>
          <xsd:enumeration value="PLAN, Strategy"/>
          <xsd:enumeration value="PROJECT, Business case, Project plan, Scope"/>
          <xsd:enumeration value="POLICY, Guideline, Procedure, Protocol"/>
          <xsd:enumeration value="PRESENTATION"/>
          <xsd:enumeration value="PUBLICATION, Brochure, Fact sheet, Magazine, Media release, Speech"/>
          <xsd:enumeration value="REFERENCE"/>
          <xsd:enumeration value="REPORT, Audit, Board, Financial, Quality"/>
          <xsd:enumeration value="ROSTER"/>
          <xsd:enumeration value="STANDARD OPERATING PROCEDURE"/>
        </xsd:restriction>
      </xsd:simpleType>
    </xsd:element>
    <xsd:element name="DocumentOwner" ma:index="2" nillable="true" ma:displayName="Document Owner" ma:description="Person who has authority for the document" ma:list="UserInfo" ma:SharePointGroup="0" ma:internalName="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stReviewed" ma:index="3" nillable="true" ma:displayName="Last Reviewed" ma:default="[today]" ma:format="DateOnly" ma:internalName="LastReviewed">
      <xsd:simpleType>
        <xsd:restriction base="dms:DateTime"/>
      </xsd:simpleType>
    </xsd:element>
    <xsd:element name="Level1" ma:index="4" nillable="true" ma:displayName="Level 1" ma:internalName="Level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inical"/>
                    <xsd:enumeration value="Clinical Support"/>
                    <xsd:enumeration value="Organisation Wide"/>
                  </xsd:restriction>
                </xsd:simpleType>
              </xsd:element>
            </xsd:sequence>
          </xsd:extension>
        </xsd:complexContent>
      </xsd:complexType>
    </xsd:element>
    <xsd:element name="Level2" ma:index="5" nillable="true" ma:displayName="Level 2" ma:description="Topic that the document relates to. Can be multiple." ma:internalName="Level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Clinical"/>
                    <xsd:enumeration value="All Surgical"/>
                    <xsd:enumeration value="Adult - Generic"/>
                    <xsd:enumeration value="Child - Generic"/>
                    <xsd:enumeration value="Addictions"/>
                    <xsd:enumeration value="Air Ambulance"/>
                    <xsd:enumeration value="Anaesthesia"/>
                    <xsd:enumeration value="APU"/>
                    <xsd:enumeration value="Cardiology - Adult"/>
                    <xsd:enumeration value="Cardiology - Child"/>
                    <xsd:enumeration value="Cardiothoracic Surgery"/>
                    <xsd:enumeration value="Clinic Facilities"/>
                    <xsd:enumeration value="Clinic Nursing"/>
                    <xsd:enumeration value="Community Services"/>
                    <xsd:enumeration value="Central Surgical Supplies Department (CSSD)"/>
                    <xsd:enumeration value="Dementia"/>
                    <xsd:enumeration value="Dermatology"/>
                    <xsd:enumeration value="Diabetes"/>
                    <xsd:enumeration value="ED - Adult"/>
                    <xsd:enumeration value="ED - Child"/>
                    <xsd:enumeration value="Endocrinology"/>
                    <xsd:enumeration value="Epsom Day Unit"/>
                    <xsd:enumeration value="Fertility Plus"/>
                    <xsd:enumeration value="Gastroenterology"/>
                    <xsd:enumeration value="General Medicine - Adult"/>
                    <xsd:enumeration value="General Medicine - Child"/>
                    <xsd:enumeration value="General Surgery - Adult"/>
                    <xsd:enumeration value="General Surgery - Child"/>
                    <xsd:enumeration value="Genetics"/>
                    <xsd:enumeration value="Greenlane Surgical Unit"/>
                    <xsd:enumeration value="Gynaecology"/>
                    <xsd:enumeration value="Haematology"/>
                    <xsd:enumeration value="Haemophilia"/>
                    <xsd:enumeration value="Heart and Lung Transplant"/>
                    <xsd:enumeration value="Home Based Support Services"/>
                    <xsd:enumeration value="Immunology"/>
                    <xsd:enumeration value="Infectious Diseases"/>
                    <xsd:enumeration value="Intensive Care - Cardiovascular (CVICU)"/>
                    <xsd:enumeration value="Intensive Care - Critical Care (DCCM)"/>
                    <xsd:enumeration value="Intensive Care - Neonatal (NICU)"/>
                    <xsd:enumeration value="Intensive Care - Paediatrics (PICU)"/>
                    <xsd:enumeration value="Maternity"/>
                    <xsd:enumeration value="Medical Specialty"/>
                    <xsd:enumeration value="Mental Health"/>
                    <xsd:enumeration value="Mobility Solutions"/>
                    <xsd:enumeration value="National Child Cancer Network"/>
                    <xsd:enumeration value="Neurology - Adult"/>
                    <xsd:enumeration value="Neurology - Child"/>
                    <xsd:enumeration value="Neurosurgery - Adult"/>
                    <xsd:enumeration value="Neurosurgery - Child"/>
                    <xsd:enumeration value="Oncology - Adult"/>
                    <xsd:enumeration value="Oncology - Child"/>
                    <xsd:enumeration value="Operating Rooms"/>
                    <xsd:enumeration value="Ophthalmology"/>
                    <xsd:enumeration value="OR Nursing"/>
                    <xsd:enumeration value="Oral Health"/>
                    <xsd:enumeration value="ORL"/>
                    <xsd:enumeration value="Orthopaedics"/>
                    <xsd:enumeration value="Pain Management"/>
                    <xsd:enumeration value="Palliative Care - Adult"/>
                    <xsd:enumeration value="Palliative Care - Child"/>
                    <xsd:enumeration value="Pathology"/>
                    <xsd:enumeration value="Pre-Admit"/>
                    <xsd:enumeration value="Primary Care"/>
                    <xsd:enumeration value="Protection"/>
                    <xsd:enumeration value="Reablement"/>
                    <xsd:enumeration value="Renal - Adult"/>
                    <xsd:enumeration value="Renal - Child"/>
                    <xsd:enumeration value="Research"/>
                    <xsd:enumeration value="Residential Care"/>
                    <xsd:enumeration value="Respiratory"/>
                    <xsd:enumeration value="Rheumatology"/>
                    <xsd:enumeration value="Sexual Health"/>
                    <xsd:enumeration value="Transplant"/>
                    <xsd:enumeration value="Trauma"/>
                    <xsd:enumeration value="Urology"/>
                    <xsd:enumeration value="Vascular"/>
                    <xsd:enumeration value="All Clinical Support"/>
                    <xsd:enumeration value="Admission, transfer, transport and discharge"/>
                    <xsd:enumeration value="Allied Health"/>
                    <xsd:enumeration value="Clinical Engineering"/>
                    <xsd:enumeration value="Clinical Records"/>
                    <xsd:enumeration value="Infection Control"/>
                    <xsd:enumeration value="Inpatient services"/>
                    <xsd:enumeration value="Inpatients"/>
                    <xsd:enumeration value="Interpreters"/>
                    <xsd:enumeration value="Laboratories"/>
                    <xsd:enumeration value="Medication Administration"/>
                    <xsd:enumeration value="Nursing Bureau and RSO"/>
                    <xsd:enumeration value="Orderlies"/>
                    <xsd:enumeration value="Patient Administration"/>
                    <xsd:enumeration value="Pharmacy"/>
                    <xsd:enumeration value="Radiology"/>
                    <xsd:enumeration value="Resource Nursing"/>
                    <xsd:enumeration value="Transition Lounge"/>
                    <xsd:enumeration value="All Organisation Wide"/>
                    <xsd:enumeration value="Board"/>
                    <xsd:enumeration value="Board and Committees"/>
                    <xsd:enumeration value="Clinician Leadership"/>
                    <xsd:enumeration value="Commercial Services"/>
                    <xsd:enumeration value="Communications"/>
                    <xsd:enumeration value="Emergency Management"/>
                    <xsd:enumeration value="Facilities and Buildings"/>
                    <xsd:enumeration value="Finance"/>
                    <xsd:enumeration value="Health &amp; Safety"/>
                    <xsd:enumeration value="Human Resources"/>
                    <xsd:enumeration value="IT"/>
                    <xsd:enumeration value="Intelligence and Informatics"/>
                    <xsd:enumeration value="Legal"/>
                    <xsd:enumeration value="Patient and Visitor experience"/>
                    <xsd:enumeration value="Payroll"/>
                    <xsd:enumeration value="Performance Improvement"/>
                    <xsd:enumeration value="Quality and Audit"/>
                    <xsd:enumeration value="Records Management"/>
                    <xsd:enumeration value="Staff Services"/>
                  </xsd:restriction>
                </xsd:simpleType>
              </xsd:element>
            </xsd:sequence>
          </xsd:extension>
        </xsd:complexContent>
      </xsd:complexType>
    </xsd:element>
    <xsd:element name="Level3" ma:index="6" nillable="true" ma:displayName="Sub-topic" ma:description="A third level tag. Could be a keyword, activity related, specialty related etc" ma:format="Dropdown" ma:internalName="Level3">
      <xsd:simpleType>
        <xsd:restriction base="dms:Choice">
          <xsd:enumeration value="ACP"/>
          <xsd:enumeration value="A+ Trust"/>
          <xsd:enumeration value="Branded Templates"/>
          <xsd:enumeration value="Consent"/>
          <xsd:enumeration value="Employee survey"/>
          <xsd:enumeration value="Funding"/>
          <xsd:enumeration value="Grants"/>
          <xsd:enumeration value="H&amp;S incidents"/>
          <xsd:enumeration value="MOS"/>
          <xsd:enumeration value="Nursing awards"/>
          <xsd:enumeration value="Paed Care Plans"/>
          <xsd:enumeration value="Photography"/>
          <xsd:enumeration value="Project hub templates"/>
          <xsd:enumeration value="Report templates"/>
          <xsd:enumeration value="Rheumatic Fever"/>
          <xsd:enumeration value="Starship Foundation"/>
          <xsd:enumeration value="Uniforms"/>
          <xsd:enumeration value="Virtual Reality"/>
          <xsd:enumeration value="Youth Health Improvement"/>
          <xsd:enumeration value="x"/>
        </xsd:restriction>
      </xsd:simpleType>
    </xsd:element>
    <xsd:element name="Narrative" ma:index="7" nillable="true" ma:displayName="Document Description" ma:description="One or two sentences describing what document is about" ma:internalName="Narrativ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displayName="Documen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44C2D2-0391-4E17-931E-CD9D8C5A239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88c65bb-c2c0-497d-a386-16003058c62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7F2F02-9E88-4793-BADC-A1199BF4F0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15826F-3448-4344-A671-658DB4EAF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c65bb-c2c0-497d-a386-16003058c6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18732</TotalTime>
  <Words>548</Words>
  <Application>Microsoft Office PowerPoint</Application>
  <PresentationFormat>On-screen Show (16:9)</PresentationFormat>
  <Paragraphs>189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Custom Design</vt:lpstr>
      <vt:lpstr>1_Custom Design</vt:lpstr>
      <vt:lpstr>4_Custom Design</vt:lpstr>
      <vt:lpstr>National Women’s Health Annual Clinical Report 2018 Gynaecology Critique</vt:lpstr>
      <vt:lpstr>Benign Gynaecology</vt:lpstr>
      <vt:lpstr>‘Getting it Right First Time’- O&amp;G</vt:lpstr>
      <vt:lpstr>The Data- what is missing?</vt:lpstr>
      <vt:lpstr>Surgeon Level Data- NCIP (NHSi)</vt:lpstr>
      <vt:lpstr>Abortion Care</vt:lpstr>
      <vt:lpstr>Abortion Care</vt:lpstr>
      <vt:lpstr>Abortion Care</vt:lpstr>
      <vt:lpstr>General Gynaecology</vt:lpstr>
      <vt:lpstr>Urogynaecology</vt:lpstr>
      <vt:lpstr>Urogynaecology- repairs</vt:lpstr>
      <vt:lpstr>Urogynaecology</vt:lpstr>
      <vt:lpstr>Benign Gynaecology: Outpatient procedures</vt:lpstr>
      <vt:lpstr>Hysterectomy- General Gynaecology</vt:lpstr>
      <vt:lpstr>Hysterectomies- General Gynaecology</vt:lpstr>
      <vt:lpstr>Hysterectomies- General Gynaecology</vt:lpstr>
      <vt:lpstr>Laparoscopic Surgery n=373</vt:lpstr>
      <vt:lpstr>Consumables</vt:lpstr>
      <vt:lpstr>Fertility PLUS</vt:lpstr>
      <vt:lpstr>Fertility PLUS</vt:lpstr>
      <vt:lpstr>Summary</vt:lpstr>
      <vt:lpstr>PowerPoint Presentation</vt:lpstr>
    </vt:vector>
  </TitlesOfParts>
  <Company>healthAlliance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Denison (ADHB)</dc:creator>
  <cp:lastModifiedBy>Rob Sherwin</cp:lastModifiedBy>
  <cp:revision>201</cp:revision>
  <cp:lastPrinted>2018-05-09T00:54:52Z</cp:lastPrinted>
  <dcterms:created xsi:type="dcterms:W3CDTF">2016-03-08T19:10:54Z</dcterms:created>
  <dcterms:modified xsi:type="dcterms:W3CDTF">2019-09-05T06:56:35Z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0x0101007EECAC2DF9FE7B4D81087E723F877E34</vt:lpwstr>
  </property>
</Properties>
</file>