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handoutMasterIdLst>
    <p:handoutMasterId r:id="rId39"/>
  </p:handoutMasterIdLst>
  <p:sldIdLst>
    <p:sldId id="268" r:id="rId2"/>
    <p:sldId id="314" r:id="rId3"/>
    <p:sldId id="315" r:id="rId4"/>
    <p:sldId id="316" r:id="rId5"/>
    <p:sldId id="319" r:id="rId6"/>
    <p:sldId id="317" r:id="rId7"/>
    <p:sldId id="290" r:id="rId8"/>
    <p:sldId id="291" r:id="rId9"/>
    <p:sldId id="289" r:id="rId10"/>
    <p:sldId id="312" r:id="rId11"/>
    <p:sldId id="310" r:id="rId12"/>
    <p:sldId id="313" r:id="rId13"/>
    <p:sldId id="258" r:id="rId14"/>
    <p:sldId id="257" r:id="rId15"/>
    <p:sldId id="261" r:id="rId16"/>
    <p:sldId id="262" r:id="rId17"/>
    <p:sldId id="263" r:id="rId18"/>
    <p:sldId id="259" r:id="rId19"/>
    <p:sldId id="270" r:id="rId20"/>
    <p:sldId id="266" r:id="rId21"/>
    <p:sldId id="292" r:id="rId22"/>
    <p:sldId id="293" r:id="rId23"/>
    <p:sldId id="294" r:id="rId24"/>
    <p:sldId id="295" r:id="rId25"/>
    <p:sldId id="296" r:id="rId26"/>
    <p:sldId id="267" r:id="rId27"/>
    <p:sldId id="281" r:id="rId28"/>
    <p:sldId id="285" r:id="rId29"/>
    <p:sldId id="286" r:id="rId30"/>
    <p:sldId id="271" r:id="rId31"/>
    <p:sldId id="298" r:id="rId32"/>
    <p:sldId id="304" r:id="rId33"/>
    <p:sldId id="305" r:id="rId34"/>
    <p:sldId id="311" r:id="rId35"/>
    <p:sldId id="320" r:id="rId36"/>
    <p:sldId id="321" r:id="rId37"/>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im\Dropbox%20(Malatest)\Malatest%20International%20Dropbox\PROJECTS\PS%20-%20NICU%20review\Data%20analysis\Analysis%20tables%20and%20graphs%202019012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bbie\AppData\Local\Microsoft\Windows\INetCache\Content.Outlook\PB6MHOB3\Tables%2020190117%20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im\Dropbox%20(Malatest)\Malatest%20International%20Dropbox\PROJECTS\PS%20-%20NICU%20review\Data%20analysis\Analysis%20tables%20and%20graphs%20201901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Sheet1!$X$2</c:f>
              <c:strCache>
                <c:ptCount val="1"/>
                <c:pt idx="0">
                  <c:v>Level2</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Sheet1!$W$3:$W$7</c:f>
              <c:strCache>
                <c:ptCount val="5"/>
                <c:pt idx="0">
                  <c:v>1</c:v>
                </c:pt>
                <c:pt idx="1">
                  <c:v>2</c:v>
                </c:pt>
                <c:pt idx="2">
                  <c:v>3</c:v>
                </c:pt>
                <c:pt idx="3">
                  <c:v>4</c:v>
                </c:pt>
                <c:pt idx="4">
                  <c:v>5</c:v>
                </c:pt>
              </c:strCache>
            </c:strRef>
          </c:cat>
          <c:val>
            <c:numRef>
              <c:f>Sheet1!$X$3:$X$7</c:f>
              <c:numCache>
                <c:formatCode>0%</c:formatCode>
                <c:ptCount val="5"/>
                <c:pt idx="0">
                  <c:v>0.11190039718912306</c:v>
                </c:pt>
                <c:pt idx="1">
                  <c:v>0.15452184540177216</c:v>
                </c:pt>
                <c:pt idx="2">
                  <c:v>0.20554537121906513</c:v>
                </c:pt>
                <c:pt idx="3">
                  <c:v>0.27031775129850288</c:v>
                </c:pt>
                <c:pt idx="4">
                  <c:v>0.25771463489153679</c:v>
                </c:pt>
              </c:numCache>
            </c:numRef>
          </c:val>
          <c:extLst xmlns:c16r2="http://schemas.microsoft.com/office/drawing/2015/06/chart">
            <c:ext xmlns:c16="http://schemas.microsoft.com/office/drawing/2014/chart" uri="{C3380CC4-5D6E-409C-BE32-E72D297353CC}">
              <c16:uniqueId val="{00000000-595F-4130-AD9F-9D7ABD3BB94F}"/>
            </c:ext>
          </c:extLst>
        </c:ser>
        <c:ser>
          <c:idx val="1"/>
          <c:order val="1"/>
          <c:tx>
            <c:strRef>
              <c:f>Sheet1!$Y$2</c:f>
              <c:strCache>
                <c:ptCount val="1"/>
                <c:pt idx="0">
                  <c:v>Level 2A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Sheet1!$W$3:$W$7</c:f>
              <c:strCache>
                <c:ptCount val="5"/>
                <c:pt idx="0">
                  <c:v>1</c:v>
                </c:pt>
                <c:pt idx="1">
                  <c:v>2</c:v>
                </c:pt>
                <c:pt idx="2">
                  <c:v>3</c:v>
                </c:pt>
                <c:pt idx="3">
                  <c:v>4</c:v>
                </c:pt>
                <c:pt idx="4">
                  <c:v>5</c:v>
                </c:pt>
              </c:strCache>
            </c:strRef>
          </c:cat>
          <c:val>
            <c:numRef>
              <c:f>Sheet1!$Y$3:$Y$7</c:f>
              <c:numCache>
                <c:formatCode>0%</c:formatCode>
                <c:ptCount val="5"/>
                <c:pt idx="0">
                  <c:v>8.6919252528715865E-2</c:v>
                </c:pt>
                <c:pt idx="1">
                  <c:v>0.11177781587519287</c:v>
                </c:pt>
                <c:pt idx="2">
                  <c:v>0.17075261443511061</c:v>
                </c:pt>
                <c:pt idx="3">
                  <c:v>0.30327447282701891</c:v>
                </c:pt>
                <c:pt idx="4">
                  <c:v>0.32727584433396212</c:v>
                </c:pt>
              </c:numCache>
            </c:numRef>
          </c:val>
          <c:extLst xmlns:c16r2="http://schemas.microsoft.com/office/drawing/2015/06/chart">
            <c:ext xmlns:c16="http://schemas.microsoft.com/office/drawing/2014/chart" uri="{C3380CC4-5D6E-409C-BE32-E72D297353CC}">
              <c16:uniqueId val="{00000001-595F-4130-AD9F-9D7ABD3BB94F}"/>
            </c:ext>
          </c:extLst>
        </c:ser>
        <c:ser>
          <c:idx val="2"/>
          <c:order val="2"/>
          <c:tx>
            <c:strRef>
              <c:f>Sheet1!$Z$2</c:f>
              <c:strCache>
                <c:ptCount val="1"/>
                <c:pt idx="0">
                  <c:v>Level 3</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Sheet1!$W$3:$W$7</c:f>
              <c:strCache>
                <c:ptCount val="5"/>
                <c:pt idx="0">
                  <c:v>1</c:v>
                </c:pt>
                <c:pt idx="1">
                  <c:v>2</c:v>
                </c:pt>
                <c:pt idx="2">
                  <c:v>3</c:v>
                </c:pt>
                <c:pt idx="3">
                  <c:v>4</c:v>
                </c:pt>
                <c:pt idx="4">
                  <c:v>5</c:v>
                </c:pt>
              </c:strCache>
            </c:strRef>
          </c:cat>
          <c:val>
            <c:numRef>
              <c:f>Sheet1!$Z$3:$Z$7</c:f>
              <c:numCache>
                <c:formatCode>0%</c:formatCode>
                <c:ptCount val="5"/>
                <c:pt idx="0">
                  <c:v>0.17199461182113882</c:v>
                </c:pt>
                <c:pt idx="1">
                  <c:v>0.18240956730295371</c:v>
                </c:pt>
                <c:pt idx="2">
                  <c:v>0.1912474948253772</c:v>
                </c:pt>
                <c:pt idx="3">
                  <c:v>0.19620856194762953</c:v>
                </c:pt>
                <c:pt idx="4">
                  <c:v>0.25813976410290107</c:v>
                </c:pt>
              </c:numCache>
            </c:numRef>
          </c:val>
          <c:extLst xmlns:c16r2="http://schemas.microsoft.com/office/drawing/2015/06/chart">
            <c:ext xmlns:c16="http://schemas.microsoft.com/office/drawing/2014/chart" uri="{C3380CC4-5D6E-409C-BE32-E72D297353CC}">
              <c16:uniqueId val="{00000002-595F-4130-AD9F-9D7ABD3BB94F}"/>
            </c:ext>
          </c:extLst>
        </c:ser>
        <c:dLbls>
          <c:showLegendKey val="0"/>
          <c:showVal val="0"/>
          <c:showCatName val="0"/>
          <c:showSerName val="0"/>
          <c:showPercent val="0"/>
          <c:showBubbleSize val="0"/>
        </c:dLbls>
        <c:gapWidth val="219"/>
        <c:overlap val="-27"/>
        <c:axId val="99524992"/>
        <c:axId val="99526528"/>
      </c:barChart>
      <c:catAx>
        <c:axId val="9952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9526528"/>
        <c:crosses val="autoZero"/>
        <c:auto val="1"/>
        <c:lblAlgn val="ctr"/>
        <c:lblOffset val="100"/>
        <c:noMultiLvlLbl val="0"/>
      </c:catAx>
      <c:valAx>
        <c:axId val="99526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9524992"/>
        <c:crosses val="autoZero"/>
        <c:crossBetween val="between"/>
      </c:valAx>
      <c:spPr>
        <a:noFill/>
        <a:ln>
          <a:noFill/>
        </a:ln>
        <a:effectLst/>
      </c:spPr>
    </c:plotArea>
    <c:legend>
      <c:legendPos val="b"/>
      <c:layout>
        <c:manualLayout>
          <c:xMode val="edge"/>
          <c:yMode val="edge"/>
          <c:x val="0.3115899501319398"/>
          <c:y val="8.5548897074166727E-2"/>
          <c:w val="0.31246098213413126"/>
          <c:h val="8.9981003491709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60910035538367"/>
          <c:y val="0.16783813415728124"/>
          <c:w val="0.844390899644617"/>
          <c:h val="0.83216186584271856"/>
        </c:manualLayout>
      </c:layout>
      <c:barChart>
        <c:barDir val="bar"/>
        <c:grouping val="percentStacked"/>
        <c:varyColors val="0"/>
        <c:ser>
          <c:idx val="0"/>
          <c:order val="0"/>
          <c:tx>
            <c:strRef>
              <c:f>Level!$Q$268</c:f>
              <c:strCache>
                <c:ptCount val="1"/>
                <c:pt idx="0">
                  <c:v>Strongly disagree</c:v>
                </c:pt>
              </c:strCache>
            </c:strRef>
          </c:tx>
          <c:spPr>
            <a:solidFill>
              <a:srgbClr val="C00000"/>
            </a:solidFill>
            <a:ln>
              <a:solidFill>
                <a:schemeClr val="bg1"/>
              </a:solidFill>
            </a:ln>
            <a:effectLst/>
          </c:spPr>
          <c:invertIfNegative val="0"/>
          <c:dLbls>
            <c:delete val="1"/>
          </c:dLbls>
          <c:cat>
            <c:strRef>
              <c:f>Level!$P$323:$P$326</c:f>
              <c:strCache>
                <c:ptCount val="4"/>
                <c:pt idx="0">
                  <c:v>L3</c:v>
                </c:pt>
                <c:pt idx="1">
                  <c:v>L2a</c:v>
                </c:pt>
                <c:pt idx="2">
                  <c:v>L2</c:v>
                </c:pt>
                <c:pt idx="3">
                  <c:v>Overall</c:v>
                </c:pt>
              </c:strCache>
            </c:strRef>
          </c:cat>
          <c:val>
            <c:numRef>
              <c:f>Level!$Q$323:$Q$326</c:f>
              <c:numCache>
                <c:formatCode>0%</c:formatCode>
                <c:ptCount val="4"/>
                <c:pt idx="0">
                  <c:v>9.6153846153846385E-3</c:v>
                </c:pt>
                <c:pt idx="1">
                  <c:v>1.5151515151515164E-2</c:v>
                </c:pt>
                <c:pt idx="2">
                  <c:v>0</c:v>
                </c:pt>
                <c:pt idx="3">
                  <c:v>7.8328981723237677E-3</c:v>
                </c:pt>
              </c:numCache>
            </c:numRef>
          </c:val>
          <c:extLst xmlns:c16r2="http://schemas.microsoft.com/office/drawing/2015/06/chart">
            <c:ext xmlns:c16="http://schemas.microsoft.com/office/drawing/2014/chart" uri="{C3380CC4-5D6E-409C-BE32-E72D297353CC}">
              <c16:uniqueId val="{00000000-8C72-46BA-934A-395C81C22844}"/>
            </c:ext>
          </c:extLst>
        </c:ser>
        <c:ser>
          <c:idx val="1"/>
          <c:order val="1"/>
          <c:tx>
            <c:strRef>
              <c:f>Level!$R$268</c:f>
              <c:strCache>
                <c:ptCount val="1"/>
                <c:pt idx="0">
                  <c:v>Disagree</c:v>
                </c:pt>
              </c:strCache>
            </c:strRef>
          </c:tx>
          <c:spPr>
            <a:solidFill>
              <a:srgbClr val="DFA6A5"/>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Level!$P$323:$P$326</c:f>
              <c:strCache>
                <c:ptCount val="4"/>
                <c:pt idx="0">
                  <c:v>L3</c:v>
                </c:pt>
                <c:pt idx="1">
                  <c:v>L2a</c:v>
                </c:pt>
                <c:pt idx="2">
                  <c:v>L2</c:v>
                </c:pt>
                <c:pt idx="3">
                  <c:v>Overall</c:v>
                </c:pt>
              </c:strCache>
            </c:strRef>
          </c:cat>
          <c:val>
            <c:numRef>
              <c:f>Level!$R$323:$R$326</c:f>
              <c:numCache>
                <c:formatCode>0%</c:formatCode>
                <c:ptCount val="4"/>
                <c:pt idx="0">
                  <c:v>0.125</c:v>
                </c:pt>
                <c:pt idx="1">
                  <c:v>9.090909090909105E-2</c:v>
                </c:pt>
                <c:pt idx="2">
                  <c:v>3.669724770642209E-2</c:v>
                </c:pt>
                <c:pt idx="3">
                  <c:v>9.3994778067885254E-2</c:v>
                </c:pt>
              </c:numCache>
            </c:numRef>
          </c:val>
          <c:extLst xmlns:c16r2="http://schemas.microsoft.com/office/drawing/2015/06/chart">
            <c:ext xmlns:c16="http://schemas.microsoft.com/office/drawing/2014/chart" uri="{C3380CC4-5D6E-409C-BE32-E72D297353CC}">
              <c16:uniqueId val="{00000001-8C72-46BA-934A-395C81C22844}"/>
            </c:ext>
          </c:extLst>
        </c:ser>
        <c:ser>
          <c:idx val="2"/>
          <c:order val="2"/>
          <c:tx>
            <c:strRef>
              <c:f>Level!$S$268</c:f>
              <c:strCache>
                <c:ptCount val="1"/>
                <c:pt idx="0">
                  <c:v>Neither</c:v>
                </c:pt>
              </c:strCache>
            </c:strRef>
          </c:tx>
          <c:spPr>
            <a:solidFill>
              <a:srgbClr val="D9D9D9"/>
            </a:solidFill>
            <a:ln>
              <a:solidFill>
                <a:schemeClr val="bg1"/>
              </a:solidFill>
            </a:ln>
            <a:effectLst/>
          </c:spPr>
          <c:invertIfNegative val="0"/>
          <c:dLbls>
            <c:dLbl>
              <c:idx val="2"/>
              <c:delete val="1"/>
              <c:extLst xmlns:c16r2="http://schemas.microsoft.com/office/drawing/2015/06/chart">
                <c:ext xmlns:c16="http://schemas.microsoft.com/office/drawing/2014/chart" uri="{C3380CC4-5D6E-409C-BE32-E72D297353CC}">
                  <c16:uniqueId val="{00000002-8C72-46BA-934A-395C81C22844}"/>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Level!$P$323:$P$326</c:f>
              <c:strCache>
                <c:ptCount val="4"/>
                <c:pt idx="0">
                  <c:v>L3</c:v>
                </c:pt>
                <c:pt idx="1">
                  <c:v>L2a</c:v>
                </c:pt>
                <c:pt idx="2">
                  <c:v>L2</c:v>
                </c:pt>
                <c:pt idx="3">
                  <c:v>Overall</c:v>
                </c:pt>
              </c:strCache>
            </c:strRef>
          </c:cat>
          <c:val>
            <c:numRef>
              <c:f>Level!$S$323:$S$326</c:f>
              <c:numCache>
                <c:formatCode>0%</c:formatCode>
                <c:ptCount val="4"/>
                <c:pt idx="0">
                  <c:v>8.1730769230769246E-2</c:v>
                </c:pt>
                <c:pt idx="1">
                  <c:v>7.5757575757575774E-2</c:v>
                </c:pt>
                <c:pt idx="2">
                  <c:v>2.7522935779816547E-2</c:v>
                </c:pt>
                <c:pt idx="3">
                  <c:v>6.5274151436031339E-2</c:v>
                </c:pt>
              </c:numCache>
            </c:numRef>
          </c:val>
          <c:extLst xmlns:c16r2="http://schemas.microsoft.com/office/drawing/2015/06/chart">
            <c:ext xmlns:c16="http://schemas.microsoft.com/office/drawing/2014/chart" uri="{C3380CC4-5D6E-409C-BE32-E72D297353CC}">
              <c16:uniqueId val="{00000003-8C72-46BA-934A-395C81C22844}"/>
            </c:ext>
          </c:extLst>
        </c:ser>
        <c:ser>
          <c:idx val="3"/>
          <c:order val="3"/>
          <c:tx>
            <c:strRef>
              <c:f>Level!$T$268</c:f>
              <c:strCache>
                <c:ptCount val="1"/>
                <c:pt idx="0">
                  <c:v>Agree</c:v>
                </c:pt>
              </c:strCache>
            </c:strRef>
          </c:tx>
          <c:spPr>
            <a:solidFill>
              <a:srgbClr val="72A2DC"/>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Level!$P$323:$P$326</c:f>
              <c:strCache>
                <c:ptCount val="4"/>
                <c:pt idx="0">
                  <c:v>L3</c:v>
                </c:pt>
                <c:pt idx="1">
                  <c:v>L2a</c:v>
                </c:pt>
                <c:pt idx="2">
                  <c:v>L2</c:v>
                </c:pt>
                <c:pt idx="3">
                  <c:v>Overall</c:v>
                </c:pt>
              </c:strCache>
            </c:strRef>
          </c:cat>
          <c:val>
            <c:numRef>
              <c:f>Level!$T$323:$T$326</c:f>
              <c:numCache>
                <c:formatCode>0%</c:formatCode>
                <c:ptCount val="4"/>
                <c:pt idx="0">
                  <c:v>0.5432692307692305</c:v>
                </c:pt>
                <c:pt idx="1">
                  <c:v>0.56060606060606066</c:v>
                </c:pt>
                <c:pt idx="2">
                  <c:v>0.59633027522935722</c:v>
                </c:pt>
                <c:pt idx="3">
                  <c:v>0.5613577023498697</c:v>
                </c:pt>
              </c:numCache>
            </c:numRef>
          </c:val>
          <c:extLst xmlns:c16r2="http://schemas.microsoft.com/office/drawing/2015/06/chart">
            <c:ext xmlns:c16="http://schemas.microsoft.com/office/drawing/2014/chart" uri="{C3380CC4-5D6E-409C-BE32-E72D297353CC}">
              <c16:uniqueId val="{00000004-8C72-46BA-934A-395C81C22844}"/>
            </c:ext>
          </c:extLst>
        </c:ser>
        <c:ser>
          <c:idx val="4"/>
          <c:order val="4"/>
          <c:tx>
            <c:strRef>
              <c:f>Level!$U$268</c:f>
              <c:strCache>
                <c:ptCount val="1"/>
                <c:pt idx="0">
                  <c:v>Strongly agree</c:v>
                </c:pt>
              </c:strCache>
            </c:strRef>
          </c:tx>
          <c:spPr>
            <a:solidFill>
              <a:srgbClr val="364D79"/>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Level!$P$323:$P$326</c:f>
              <c:strCache>
                <c:ptCount val="4"/>
                <c:pt idx="0">
                  <c:v>L3</c:v>
                </c:pt>
                <c:pt idx="1">
                  <c:v>L2a</c:v>
                </c:pt>
                <c:pt idx="2">
                  <c:v>L2</c:v>
                </c:pt>
                <c:pt idx="3">
                  <c:v>Overall</c:v>
                </c:pt>
              </c:strCache>
            </c:strRef>
          </c:cat>
          <c:val>
            <c:numRef>
              <c:f>Level!$U$323:$U$326</c:f>
              <c:numCache>
                <c:formatCode>0%</c:formatCode>
                <c:ptCount val="4"/>
                <c:pt idx="0">
                  <c:v>0.24038461538461525</c:v>
                </c:pt>
                <c:pt idx="1">
                  <c:v>0.25757575757575757</c:v>
                </c:pt>
                <c:pt idx="2">
                  <c:v>0.3394495412844043</c:v>
                </c:pt>
                <c:pt idx="3">
                  <c:v>0.27154046997389075</c:v>
                </c:pt>
              </c:numCache>
            </c:numRef>
          </c:val>
          <c:extLst xmlns:c16r2="http://schemas.microsoft.com/office/drawing/2015/06/chart">
            <c:ext xmlns:c16="http://schemas.microsoft.com/office/drawing/2014/chart" uri="{C3380CC4-5D6E-409C-BE32-E72D297353CC}">
              <c16:uniqueId val="{00000005-8C72-46BA-934A-395C81C22844}"/>
            </c:ext>
          </c:extLst>
        </c:ser>
        <c:dLbls>
          <c:showLegendKey val="0"/>
          <c:showVal val="1"/>
          <c:showCatName val="0"/>
          <c:showSerName val="0"/>
          <c:showPercent val="0"/>
          <c:showBubbleSize val="0"/>
        </c:dLbls>
        <c:gapWidth val="30"/>
        <c:overlap val="100"/>
        <c:axId val="113226496"/>
        <c:axId val="113228032"/>
      </c:barChart>
      <c:catAx>
        <c:axId val="113226496"/>
        <c:scaling>
          <c:orientation val="maxMin"/>
        </c:scaling>
        <c:delete val="0"/>
        <c:axPos val="l"/>
        <c:numFmt formatCode="General" sourceLinked="1"/>
        <c:majorTickMark val="none"/>
        <c:minorTickMark val="none"/>
        <c:tickLblPos val="nextTo"/>
        <c:spPr>
          <a:no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3228032"/>
        <c:crosses val="autoZero"/>
        <c:auto val="1"/>
        <c:lblAlgn val="ctr"/>
        <c:lblOffset val="100"/>
        <c:noMultiLvlLbl val="0"/>
      </c:catAx>
      <c:valAx>
        <c:axId val="113228032"/>
        <c:scaling>
          <c:orientation val="minMax"/>
        </c:scaling>
        <c:delete val="1"/>
        <c:axPos val="t"/>
        <c:numFmt formatCode="0%" sourceLinked="1"/>
        <c:majorTickMark val="none"/>
        <c:minorTickMark val="none"/>
        <c:tickLblPos val="none"/>
        <c:crossAx val="113226496"/>
        <c:crosses val="autoZero"/>
        <c:crossBetween val="between"/>
      </c:valAx>
      <c:spPr>
        <a:noFill/>
        <a:ln>
          <a:noFill/>
        </a:ln>
        <a:effectLst/>
      </c:spPr>
    </c:plotArea>
    <c:legend>
      <c:legendPos val="t"/>
      <c:layout>
        <c:manualLayout>
          <c:xMode val="edge"/>
          <c:yMode val="edge"/>
          <c:x val="8.5467684213966E-2"/>
          <c:y val="3.7110901692636991E-2"/>
          <c:w val="0.91453227797235193"/>
          <c:h val="0.142767496702506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25400" cap="flat" cmpd="sng" algn="ctr">
      <a:noFill/>
      <a:round/>
    </a:ln>
    <a:effectLst/>
  </c:spPr>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N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56036745406998E-2"/>
          <c:y val="2.5428331875182269E-2"/>
          <c:w val="0.91554396325459364"/>
          <c:h val="0.89032042869641292"/>
        </c:manualLayout>
      </c:layout>
      <c:lineChart>
        <c:grouping val="standard"/>
        <c:varyColors val="0"/>
        <c:ser>
          <c:idx val="0"/>
          <c:order val="0"/>
          <c:tx>
            <c:strRef>
              <c:f>'Treated out of region'!$A$49</c:f>
              <c:strCache>
                <c:ptCount val="1"/>
                <c:pt idx="0">
                  <c:v>L3</c:v>
                </c:pt>
              </c:strCache>
            </c:strRef>
          </c:tx>
          <c:spPr>
            <a:ln w="28575" cap="rnd">
              <a:solidFill>
                <a:srgbClr val="2D4D79"/>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'Treated out of region'!$B$48:$G$48</c:f>
              <c:numCache>
                <c:formatCode>General</c:formatCode>
                <c:ptCount val="6"/>
                <c:pt idx="0">
                  <c:v>2012</c:v>
                </c:pt>
                <c:pt idx="1">
                  <c:v>2013</c:v>
                </c:pt>
                <c:pt idx="2">
                  <c:v>2014</c:v>
                </c:pt>
                <c:pt idx="3">
                  <c:v>2015</c:v>
                </c:pt>
                <c:pt idx="4">
                  <c:v>2016</c:v>
                </c:pt>
                <c:pt idx="5">
                  <c:v>2017</c:v>
                </c:pt>
              </c:numCache>
            </c:numRef>
          </c:cat>
          <c:val>
            <c:numRef>
              <c:f>'Treated out of region'!$B$49:$G$49</c:f>
              <c:numCache>
                <c:formatCode>0%</c:formatCode>
                <c:ptCount val="6"/>
                <c:pt idx="0">
                  <c:v>7.4810411969666035E-2</c:v>
                </c:pt>
                <c:pt idx="1">
                  <c:v>6.4129970072680634E-2</c:v>
                </c:pt>
                <c:pt idx="2">
                  <c:v>6.9464249337950729E-2</c:v>
                </c:pt>
                <c:pt idx="3">
                  <c:v>7.5529315960912058E-2</c:v>
                </c:pt>
                <c:pt idx="4">
                  <c:v>7.702020202020203E-2</c:v>
                </c:pt>
                <c:pt idx="5">
                  <c:v>7.6315789473684212E-2</c:v>
                </c:pt>
              </c:numCache>
            </c:numRef>
          </c:val>
          <c:smooth val="0"/>
          <c:extLst xmlns:c16r2="http://schemas.microsoft.com/office/drawing/2015/06/chart">
            <c:ext xmlns:c16="http://schemas.microsoft.com/office/drawing/2014/chart" uri="{C3380CC4-5D6E-409C-BE32-E72D297353CC}">
              <c16:uniqueId val="{00000000-1579-490F-A19E-9B3F35E6FAC1}"/>
            </c:ext>
          </c:extLst>
        </c:ser>
        <c:ser>
          <c:idx val="1"/>
          <c:order val="1"/>
          <c:tx>
            <c:strRef>
              <c:f>'Treated out of region'!$A$50</c:f>
              <c:strCache>
                <c:ptCount val="1"/>
                <c:pt idx="0">
                  <c:v>L2a</c:v>
                </c:pt>
              </c:strCache>
            </c:strRef>
          </c:tx>
          <c:spPr>
            <a:ln w="28575" cap="rnd">
              <a:solidFill>
                <a:srgbClr val="72A2D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'Treated out of region'!$B$48:$G$48</c:f>
              <c:numCache>
                <c:formatCode>General</c:formatCode>
                <c:ptCount val="6"/>
                <c:pt idx="0">
                  <c:v>2012</c:v>
                </c:pt>
                <c:pt idx="1">
                  <c:v>2013</c:v>
                </c:pt>
                <c:pt idx="2">
                  <c:v>2014</c:v>
                </c:pt>
                <c:pt idx="3">
                  <c:v>2015</c:v>
                </c:pt>
                <c:pt idx="4">
                  <c:v>2016</c:v>
                </c:pt>
                <c:pt idx="5">
                  <c:v>2017</c:v>
                </c:pt>
              </c:numCache>
            </c:numRef>
          </c:cat>
          <c:val>
            <c:numRef>
              <c:f>'Treated out of region'!$B$50:$G$50</c:f>
              <c:numCache>
                <c:formatCode>0%</c:formatCode>
                <c:ptCount val="6"/>
                <c:pt idx="0">
                  <c:v>0.10344827586206895</c:v>
                </c:pt>
                <c:pt idx="1">
                  <c:v>0.11469534050179221</c:v>
                </c:pt>
                <c:pt idx="2">
                  <c:v>0.10428305400372442</c:v>
                </c:pt>
                <c:pt idx="3">
                  <c:v>0.11282984531392175</c:v>
                </c:pt>
                <c:pt idx="4">
                  <c:v>0.1115173674588664</c:v>
                </c:pt>
                <c:pt idx="5">
                  <c:v>0.13870967741935483</c:v>
                </c:pt>
              </c:numCache>
            </c:numRef>
          </c:val>
          <c:smooth val="0"/>
          <c:extLst xmlns:c16r2="http://schemas.microsoft.com/office/drawing/2015/06/chart">
            <c:ext xmlns:c16="http://schemas.microsoft.com/office/drawing/2014/chart" uri="{C3380CC4-5D6E-409C-BE32-E72D297353CC}">
              <c16:uniqueId val="{00000001-1579-490F-A19E-9B3F35E6FAC1}"/>
            </c:ext>
          </c:extLst>
        </c:ser>
        <c:ser>
          <c:idx val="2"/>
          <c:order val="2"/>
          <c:tx>
            <c:strRef>
              <c:f>'Treated out of region'!$A$51</c:f>
              <c:strCache>
                <c:ptCount val="1"/>
                <c:pt idx="0">
                  <c:v>L2</c:v>
                </c:pt>
              </c:strCache>
            </c:strRef>
          </c:tx>
          <c:spPr>
            <a:ln w="28575" cap="rnd">
              <a:solidFill>
                <a:srgbClr val="C0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'Treated out of region'!$B$48:$G$48</c:f>
              <c:numCache>
                <c:formatCode>General</c:formatCode>
                <c:ptCount val="6"/>
                <c:pt idx="0">
                  <c:v>2012</c:v>
                </c:pt>
                <c:pt idx="1">
                  <c:v>2013</c:v>
                </c:pt>
                <c:pt idx="2">
                  <c:v>2014</c:v>
                </c:pt>
                <c:pt idx="3">
                  <c:v>2015</c:v>
                </c:pt>
                <c:pt idx="4">
                  <c:v>2016</c:v>
                </c:pt>
                <c:pt idx="5">
                  <c:v>2017</c:v>
                </c:pt>
              </c:numCache>
            </c:numRef>
          </c:cat>
          <c:val>
            <c:numRef>
              <c:f>'Treated out of region'!$B$51:$G$51</c:f>
              <c:numCache>
                <c:formatCode>0%</c:formatCode>
                <c:ptCount val="6"/>
                <c:pt idx="0">
                  <c:v>0.24560669456066966</c:v>
                </c:pt>
                <c:pt idx="1">
                  <c:v>0.21663201663201664</c:v>
                </c:pt>
                <c:pt idx="2">
                  <c:v>0.24035234899328858</c:v>
                </c:pt>
                <c:pt idx="3">
                  <c:v>0.25355239786856132</c:v>
                </c:pt>
                <c:pt idx="4">
                  <c:v>0.21728786677240325</c:v>
                </c:pt>
                <c:pt idx="5">
                  <c:v>0.21610915492957747</c:v>
                </c:pt>
              </c:numCache>
            </c:numRef>
          </c:val>
          <c:smooth val="0"/>
          <c:extLst xmlns:c16r2="http://schemas.microsoft.com/office/drawing/2015/06/chart">
            <c:ext xmlns:c16="http://schemas.microsoft.com/office/drawing/2014/chart" uri="{C3380CC4-5D6E-409C-BE32-E72D297353CC}">
              <c16:uniqueId val="{00000002-1579-490F-A19E-9B3F35E6FAC1}"/>
            </c:ext>
          </c:extLst>
        </c:ser>
        <c:dLbls>
          <c:showLegendKey val="0"/>
          <c:showVal val="0"/>
          <c:showCatName val="0"/>
          <c:showSerName val="0"/>
          <c:showPercent val="0"/>
          <c:showBubbleSize val="0"/>
        </c:dLbls>
        <c:marker val="1"/>
        <c:smooth val="0"/>
        <c:axId val="113042944"/>
        <c:axId val="113044480"/>
      </c:lineChart>
      <c:catAx>
        <c:axId val="11304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044480"/>
        <c:crosses val="autoZero"/>
        <c:auto val="1"/>
        <c:lblAlgn val="ctr"/>
        <c:lblOffset val="100"/>
        <c:noMultiLvlLbl val="0"/>
      </c:catAx>
      <c:valAx>
        <c:axId val="113044480"/>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042944"/>
        <c:crosses val="autoZero"/>
        <c:crossBetween val="between"/>
      </c:valAx>
      <c:spPr>
        <a:noFill/>
        <a:ln>
          <a:noFill/>
        </a:ln>
        <a:effectLst/>
      </c:spPr>
    </c:plotArea>
    <c:legend>
      <c:legendPos val="b"/>
      <c:layout>
        <c:manualLayout>
          <c:xMode val="edge"/>
          <c:yMode val="edge"/>
          <c:x val="0.67275809273840947"/>
          <c:y val="2.3726305045202668E-2"/>
          <c:w val="0.32670581802274762"/>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7186"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774011" y="0"/>
            <a:ext cx="2887186" cy="498056"/>
          </a:xfrm>
          <a:prstGeom prst="rect">
            <a:avLst/>
          </a:prstGeom>
        </p:spPr>
        <p:txBody>
          <a:bodyPr vert="horz" lIns="91440" tIns="45720" rIns="91440" bIns="45720" rtlCol="0"/>
          <a:lstStyle>
            <a:lvl1pPr algn="r">
              <a:defRPr sz="1200"/>
            </a:lvl1pPr>
          </a:lstStyle>
          <a:p>
            <a:fld id="{BFCE7EDC-1C87-4AC4-B135-023F773E2F68}" type="datetimeFigureOut">
              <a:rPr lang="en-NZ" smtClean="0"/>
              <a:t>06/09/2019</a:t>
            </a:fld>
            <a:endParaRPr lang="en-NZ"/>
          </a:p>
        </p:txBody>
      </p:sp>
      <p:sp>
        <p:nvSpPr>
          <p:cNvPr id="4" name="Footer Placeholder 3"/>
          <p:cNvSpPr>
            <a:spLocks noGrp="1"/>
          </p:cNvSpPr>
          <p:nvPr>
            <p:ph type="ftr" sz="quarter" idx="2"/>
          </p:nvPr>
        </p:nvSpPr>
        <p:spPr>
          <a:xfrm>
            <a:off x="1" y="9428584"/>
            <a:ext cx="2887186"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774011" y="9428584"/>
            <a:ext cx="2887186" cy="498055"/>
          </a:xfrm>
          <a:prstGeom prst="rect">
            <a:avLst/>
          </a:prstGeom>
        </p:spPr>
        <p:txBody>
          <a:bodyPr vert="horz" lIns="91440" tIns="45720" rIns="91440" bIns="45720" rtlCol="0" anchor="b"/>
          <a:lstStyle>
            <a:lvl1pPr algn="r">
              <a:defRPr sz="1200"/>
            </a:lvl1pPr>
          </a:lstStyle>
          <a:p>
            <a:fld id="{DA00FA5E-DAB4-4477-8E41-8CB2ACBE790E}" type="slidenum">
              <a:rPr lang="en-NZ" smtClean="0"/>
              <a:t>‹#›</a:t>
            </a:fld>
            <a:endParaRPr lang="en-NZ"/>
          </a:p>
        </p:txBody>
      </p:sp>
    </p:spTree>
    <p:extLst>
      <p:ext uri="{BB962C8B-B14F-4D97-AF65-F5344CB8AC3E}">
        <p14:creationId xmlns:p14="http://schemas.microsoft.com/office/powerpoint/2010/main" val="133654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63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1" y="1"/>
            <a:ext cx="2887186" cy="496331"/>
          </a:xfrm>
          <a:prstGeom prst="rect">
            <a:avLst/>
          </a:prstGeom>
        </p:spPr>
        <p:txBody>
          <a:bodyPr vert="horz" lIns="91440" tIns="45720" rIns="91440" bIns="45720" rtlCol="0"/>
          <a:lstStyle>
            <a:lvl1pPr algn="r">
              <a:defRPr sz="1200"/>
            </a:lvl1pPr>
          </a:lstStyle>
          <a:p>
            <a:fld id="{453CA24A-C2C0-45E5-884D-4A4144B9A23A}" type="datetimeFigureOut">
              <a:rPr lang="en-US" smtClean="0"/>
              <a:t>9/6/2019</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887186" cy="49633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1" y="9428584"/>
            <a:ext cx="2887186" cy="496331"/>
          </a:xfrm>
          <a:prstGeom prst="rect">
            <a:avLst/>
          </a:prstGeom>
        </p:spPr>
        <p:txBody>
          <a:bodyPr vert="horz" lIns="91440" tIns="45720" rIns="91440" bIns="45720" rtlCol="0" anchor="b"/>
          <a:lstStyle>
            <a:lvl1pPr algn="r">
              <a:defRPr sz="1200"/>
            </a:lvl1pPr>
          </a:lstStyle>
          <a:p>
            <a:fld id="{631B2AA7-553C-4B57-AAF1-C7CDCAA202D1}" type="slidenum">
              <a:rPr lang="en-US" smtClean="0"/>
              <a:t>‹#›</a:t>
            </a:fld>
            <a:endParaRPr lang="en-US"/>
          </a:p>
        </p:txBody>
      </p:sp>
    </p:spTree>
    <p:extLst>
      <p:ext uri="{BB962C8B-B14F-4D97-AF65-F5344CB8AC3E}">
        <p14:creationId xmlns:p14="http://schemas.microsoft.com/office/powerpoint/2010/main" val="2764276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NZ" sz="1200" kern="1200" dirty="0">
                <a:solidFill>
                  <a:schemeClr val="tx1"/>
                </a:solidFill>
                <a:effectLst/>
                <a:latin typeface="+mn-lt"/>
                <a:ea typeface="+mn-ea"/>
                <a:cs typeface="+mn-cs"/>
              </a:rPr>
              <a:t>The highest proportions of women with BMI of 30 or over live in Northland, Counties Manukau, Lakes, </a:t>
            </a:r>
            <a:r>
              <a:rPr lang="en-NZ" sz="1200" kern="1200" dirty="0" err="1">
                <a:solidFill>
                  <a:schemeClr val="tx1"/>
                </a:solidFill>
                <a:effectLst/>
                <a:latin typeface="+mn-lt"/>
                <a:ea typeface="+mn-ea"/>
                <a:cs typeface="+mn-cs"/>
              </a:rPr>
              <a:t>Tairāwhiti</a:t>
            </a:r>
            <a:r>
              <a:rPr lang="en-NZ" sz="1200" kern="1200" dirty="0">
                <a:solidFill>
                  <a:schemeClr val="tx1"/>
                </a:solidFill>
                <a:effectLst/>
                <a:latin typeface="+mn-lt"/>
                <a:ea typeface="+mn-ea"/>
                <a:cs typeface="+mn-cs"/>
              </a:rPr>
              <a:t>, Whanganui, Wairarapa and South Canterbury DHBs. </a:t>
            </a:r>
            <a:endParaRPr lang="en-AU" sz="1200" kern="1200" dirty="0">
              <a:solidFill>
                <a:schemeClr val="tx1"/>
              </a:solidFill>
              <a:effectLst/>
              <a:latin typeface="+mn-lt"/>
              <a:ea typeface="+mn-ea"/>
              <a:cs typeface="+mn-cs"/>
            </a:endParaRPr>
          </a:p>
          <a:p>
            <a:pPr lvl="0"/>
            <a:r>
              <a:rPr lang="en-NZ" sz="1200" kern="1200" dirty="0">
                <a:solidFill>
                  <a:schemeClr val="tx1"/>
                </a:solidFill>
                <a:effectLst/>
                <a:latin typeface="+mn-lt"/>
                <a:ea typeface="+mn-ea"/>
                <a:cs typeface="+mn-cs"/>
              </a:rPr>
              <a:t>The highest proportions of women with very low BMI (less than 18.5) live in Waitemata, Auckland and Nelson Marlborough DHBs.</a:t>
            </a:r>
            <a:endParaRPr lang="en-AU" sz="1200" kern="1200" dirty="0">
              <a:solidFill>
                <a:schemeClr val="tx1"/>
              </a:solidFill>
              <a:effectLst/>
              <a:latin typeface="+mn-lt"/>
              <a:ea typeface="+mn-ea"/>
              <a:cs typeface="+mn-cs"/>
            </a:endParaRPr>
          </a:p>
          <a:p>
            <a:r>
              <a:rPr lang="en-NZ" sz="1200" kern="1200" dirty="0" err="1">
                <a:solidFill>
                  <a:schemeClr val="tx1"/>
                </a:solidFill>
                <a:effectLst/>
                <a:latin typeface="+mn-lt"/>
                <a:ea typeface="+mn-ea"/>
                <a:cs typeface="+mn-cs"/>
              </a:rPr>
              <a:t>Duncanson</a:t>
            </a:r>
            <a:r>
              <a:rPr lang="en-NZ" sz="1200" kern="1200" dirty="0">
                <a:solidFill>
                  <a:schemeClr val="tx1"/>
                </a:solidFill>
                <a:effectLst/>
                <a:latin typeface="+mn-lt"/>
                <a:ea typeface="+mn-ea"/>
                <a:cs typeface="+mn-cs"/>
              </a:rPr>
              <a:t> M, Oben G, Adams J, </a:t>
            </a:r>
            <a:r>
              <a:rPr lang="en-NZ" sz="1200" kern="1200" dirty="0" err="1">
                <a:solidFill>
                  <a:schemeClr val="tx1"/>
                </a:solidFill>
                <a:effectLst/>
                <a:latin typeface="+mn-lt"/>
                <a:ea typeface="+mn-ea"/>
                <a:cs typeface="+mn-cs"/>
              </a:rPr>
              <a:t>Wicken</a:t>
            </a:r>
            <a:r>
              <a:rPr lang="en-NZ" sz="1200" kern="1200" dirty="0">
                <a:solidFill>
                  <a:schemeClr val="tx1"/>
                </a:solidFill>
                <a:effectLst/>
                <a:latin typeface="+mn-lt"/>
                <a:ea typeface="+mn-ea"/>
                <a:cs typeface="+mn-cs"/>
              </a:rPr>
              <a:t> A, Morris S, Richardson G. and McGee MA Draft. The early years: Draft report for New Zealand Aotearoa 2017. Dunedin: New Zealand Child and Youth Epidemiology Service, University of Otago.</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pPr>
              <a:defRPr/>
            </a:pPr>
            <a:fld id="{D79869F1-4417-49C9-ACED-01142AD5CB04}" type="slidenum">
              <a:rPr lang="en-NZ" smtClean="0"/>
              <a:pPr>
                <a:defRPr/>
              </a:pPr>
              <a:t>7</a:t>
            </a:fld>
            <a:endParaRPr lang="en-NZ"/>
          </a:p>
        </p:txBody>
      </p:sp>
    </p:spTree>
    <p:extLst>
      <p:ext uri="{BB962C8B-B14F-4D97-AF65-F5344CB8AC3E}">
        <p14:creationId xmlns:p14="http://schemas.microsoft.com/office/powerpoint/2010/main" val="3150839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C74A4-0F37-4D18-B9EB-5FE47E425006}"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C74A4-0F37-4D18-B9EB-5FE47E425006}"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C74A4-0F37-4D18-B9EB-5FE47E425006}"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itle 1"/>
          <p:cNvSpPr txBox="1">
            <a:spLocks/>
          </p:cNvSpPr>
          <p:nvPr userDrawn="1"/>
        </p:nvSpPr>
        <p:spPr>
          <a:xfrm>
            <a:off x="277813" y="6146800"/>
            <a:ext cx="2781300" cy="2159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1200" dirty="0">
                <a:solidFill>
                  <a:schemeClr val="bg1"/>
                </a:solidFill>
                <a:latin typeface="Trebuchet MS" panose="020B0603020202020204" pitchFamily="34" charset="0"/>
              </a:rPr>
              <a:t>Neonatal care review – January 2019</a:t>
            </a:r>
            <a:endParaRPr lang="en-NZ" sz="1200" dirty="0">
              <a:solidFill>
                <a:schemeClr val="bg1"/>
              </a:solidFill>
              <a:latin typeface="Trebuchet MS" panose="020B0603020202020204" pitchFamily="34" charset="0"/>
            </a:endParaRPr>
          </a:p>
        </p:txBody>
      </p:sp>
      <p:sp>
        <p:nvSpPr>
          <p:cNvPr id="4" name="Title 1"/>
          <p:cNvSpPr txBox="1">
            <a:spLocks/>
          </p:cNvSpPr>
          <p:nvPr userDrawn="1"/>
        </p:nvSpPr>
        <p:spPr>
          <a:xfrm>
            <a:off x="4141788" y="6146800"/>
            <a:ext cx="523875" cy="2159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fld id="{0E19A660-D42F-44B4-828A-1DA56182AE82}" type="slidenum">
              <a:rPr lang="en-NZ" sz="1200" b="1" smtClean="0">
                <a:solidFill>
                  <a:schemeClr val="bg1"/>
                </a:solidFill>
                <a:latin typeface="Trebuchet MS" panose="020B0603020202020204" pitchFamily="34" charset="0"/>
              </a:rPr>
              <a:pPr algn="l" fontAlgn="auto">
                <a:spcAft>
                  <a:spcPts val="0"/>
                </a:spcAft>
                <a:defRPr/>
              </a:pPr>
              <a:t>‹#›</a:t>
            </a:fld>
            <a:endParaRPr lang="en-NZ" sz="1200" b="1" dirty="0">
              <a:solidFill>
                <a:schemeClr val="bg1"/>
              </a:solidFill>
              <a:latin typeface="Trebuchet MS" panose="020B0603020202020204" pitchFamily="34"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NZ" dirty="0"/>
          </a:p>
        </p:txBody>
      </p:sp>
    </p:spTree>
    <p:extLst>
      <p:ext uri="{BB962C8B-B14F-4D97-AF65-F5344CB8AC3E}">
        <p14:creationId xmlns:p14="http://schemas.microsoft.com/office/powerpoint/2010/main" val="227109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C74A4-0F37-4D18-B9EB-5FE47E425006}"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C74A4-0F37-4D18-B9EB-5FE47E425006}"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8C74A4-0F37-4D18-B9EB-5FE47E425006}"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C74A4-0F37-4D18-B9EB-5FE47E425006}" type="datetimeFigureOut">
              <a:rPr lang="en-US" smtClean="0"/>
              <a:pPr/>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C74A4-0F37-4D18-B9EB-5FE47E425006}" type="datetimeFigureOut">
              <a:rPr lang="en-US" smtClean="0"/>
              <a:pPr/>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C74A4-0F37-4D18-B9EB-5FE47E425006}" type="datetimeFigureOut">
              <a:rPr lang="en-US" smtClean="0"/>
              <a:pPr/>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C74A4-0F37-4D18-B9EB-5FE47E425006}"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C74A4-0F37-4D18-B9EB-5FE47E425006}"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52A0-AB3F-4972-9648-10D021E278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C74A4-0F37-4D18-B9EB-5FE47E425006}" type="datetimeFigureOut">
              <a:rPr lang="en-US" smtClean="0"/>
              <a:pPr/>
              <a:t>9/6/2019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952A0-AB3F-4972-9648-10D021E278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8800"/>
            <a:ext cx="7772400" cy="1470025"/>
          </a:xfrm>
        </p:spPr>
        <p:txBody>
          <a:bodyPr>
            <a:normAutofit/>
          </a:bodyPr>
          <a:lstStyle/>
          <a:p>
            <a:r>
              <a:rPr lang="en-NZ" b="1" dirty="0"/>
              <a:t>Review of neonatal care in </a:t>
            </a:r>
            <a:r>
              <a:rPr lang="en-NZ" b="1" dirty="0" smtClean="0"/>
              <a:t/>
            </a:r>
            <a:br>
              <a:rPr lang="en-NZ" b="1" dirty="0" smtClean="0"/>
            </a:br>
            <a:r>
              <a:rPr lang="en-NZ" b="1" dirty="0" smtClean="0"/>
              <a:t>New Zealand</a:t>
            </a:r>
            <a:r>
              <a:rPr lang="en-US" dirty="0" smtClean="0"/>
              <a:t> (2012-2017)</a:t>
            </a:r>
            <a:endParaRPr lang="en-US" dirty="0"/>
          </a:p>
        </p:txBody>
      </p:sp>
      <p:sp>
        <p:nvSpPr>
          <p:cNvPr id="5" name="Subtitle 4"/>
          <p:cNvSpPr>
            <a:spLocks noGrp="1"/>
          </p:cNvSpPr>
          <p:nvPr>
            <p:ph type="subTitle" idx="1"/>
          </p:nvPr>
        </p:nvSpPr>
        <p:spPr>
          <a:xfrm>
            <a:off x="1371600" y="3379479"/>
            <a:ext cx="6400800" cy="1752600"/>
          </a:xfrm>
        </p:spPr>
        <p:txBody>
          <a:bodyPr>
            <a:normAutofit/>
          </a:bodyPr>
          <a:lstStyle/>
          <a:p>
            <a:r>
              <a:rPr lang="en-NZ" dirty="0" smtClean="0"/>
              <a:t>Nicola Austin</a:t>
            </a:r>
          </a:p>
          <a:p>
            <a:r>
              <a:rPr lang="en-NZ" dirty="0" smtClean="0"/>
              <a:t>Chair, </a:t>
            </a:r>
            <a:r>
              <a:rPr lang="en-NZ" dirty="0" err="1" smtClean="0"/>
              <a:t>Newborn</a:t>
            </a:r>
            <a:r>
              <a:rPr lang="en-NZ" dirty="0" smtClean="0"/>
              <a:t> Network, </a:t>
            </a:r>
          </a:p>
          <a:p>
            <a:r>
              <a:rPr lang="en-NZ" dirty="0" smtClean="0"/>
              <a:t>NZCYCN, 2019</a:t>
            </a:r>
            <a:endParaRPr lang="en-US" dirty="0"/>
          </a:p>
        </p:txBody>
      </p:sp>
      <p:pic>
        <p:nvPicPr>
          <p:cNvPr id="6" name="Picture 5">
            <a:extLst>
              <a:ext uri="{FF2B5EF4-FFF2-40B4-BE49-F238E27FC236}">
                <a16:creationId xmlns:a16="http://schemas.microsoft.com/office/drawing/2014/main" xmlns="" id="{EDDA41B1-B0BC-4F93-AAEB-844169A197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6726" y="5222185"/>
            <a:ext cx="2350548" cy="14700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Service Specification review 2018/19</a:t>
            </a:r>
            <a:endParaRPr lang="en-NZ" dirty="0"/>
          </a:p>
        </p:txBody>
      </p:sp>
      <p:sp>
        <p:nvSpPr>
          <p:cNvPr id="3" name="Content Placeholder 2"/>
          <p:cNvSpPr>
            <a:spLocks noGrp="1"/>
          </p:cNvSpPr>
          <p:nvPr>
            <p:ph idx="1"/>
          </p:nvPr>
        </p:nvSpPr>
        <p:spPr/>
        <p:txBody>
          <a:bodyPr/>
          <a:lstStyle/>
          <a:p>
            <a:r>
              <a:rPr lang="en-NZ" dirty="0" smtClean="0"/>
              <a:t>Define intensive care into two categories</a:t>
            </a:r>
          </a:p>
          <a:p>
            <a:pPr lvl="1"/>
            <a:r>
              <a:rPr lang="en-NZ" dirty="0" smtClean="0"/>
              <a:t>Full intensive care</a:t>
            </a:r>
          </a:p>
          <a:p>
            <a:pPr lvl="1"/>
            <a:r>
              <a:rPr lang="en-NZ" dirty="0" smtClean="0"/>
              <a:t>High dependency intensive care</a:t>
            </a:r>
            <a:endParaRPr lang="en-NZ" dirty="0"/>
          </a:p>
          <a:p>
            <a:r>
              <a:rPr lang="en-NZ" dirty="0" smtClean="0"/>
              <a:t>Special care – other than respiratory support</a:t>
            </a:r>
          </a:p>
          <a:p>
            <a:r>
              <a:rPr lang="en-NZ" dirty="0" smtClean="0"/>
              <a:t>Transitional care – presence of mother</a:t>
            </a:r>
          </a:p>
          <a:p>
            <a:endParaRPr lang="en-NZ" dirty="0"/>
          </a:p>
          <a:p>
            <a:r>
              <a:rPr lang="en-NZ" dirty="0" smtClean="0"/>
              <a:t>Neonatal outreach role </a:t>
            </a:r>
            <a:endParaRPr lang="en-NZ" dirty="0"/>
          </a:p>
        </p:txBody>
      </p:sp>
    </p:spTree>
    <p:extLst>
      <p:ext uri="{BB962C8B-B14F-4D97-AF65-F5344CB8AC3E}">
        <p14:creationId xmlns:p14="http://schemas.microsoft.com/office/powerpoint/2010/main" val="274493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NZ"/>
          </a:p>
        </p:txBody>
      </p:sp>
      <p:pic>
        <p:nvPicPr>
          <p:cNvPr id="2" name="Picture 1"/>
          <p:cNvPicPr>
            <a:picLocks noChangeAspect="1"/>
          </p:cNvPicPr>
          <p:nvPr/>
        </p:nvPicPr>
        <p:blipFill>
          <a:blip r:embed="rId2"/>
          <a:stretch>
            <a:fillRect/>
          </a:stretch>
        </p:blipFill>
        <p:spPr>
          <a:xfrm>
            <a:off x="1619672" y="0"/>
            <a:ext cx="5753100" cy="6762750"/>
          </a:xfrm>
          <a:prstGeom prst="rect">
            <a:avLst/>
          </a:prstGeom>
        </p:spPr>
      </p:pic>
      <p:sp>
        <p:nvSpPr>
          <p:cNvPr id="3" name="4-Point Star 2"/>
          <p:cNvSpPr/>
          <p:nvPr/>
        </p:nvSpPr>
        <p:spPr>
          <a:xfrm>
            <a:off x="4788024" y="3573016"/>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4-Point Star 6"/>
          <p:cNvSpPr/>
          <p:nvPr/>
        </p:nvSpPr>
        <p:spPr>
          <a:xfrm>
            <a:off x="2627784" y="6525344"/>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4-Point Star 7"/>
          <p:cNvSpPr/>
          <p:nvPr/>
        </p:nvSpPr>
        <p:spPr>
          <a:xfrm>
            <a:off x="6300192" y="1916832"/>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4-Point Star 8"/>
          <p:cNvSpPr/>
          <p:nvPr/>
        </p:nvSpPr>
        <p:spPr>
          <a:xfrm>
            <a:off x="5436096" y="908720"/>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4-Point Star 9"/>
          <p:cNvSpPr/>
          <p:nvPr/>
        </p:nvSpPr>
        <p:spPr>
          <a:xfrm>
            <a:off x="5580112" y="908720"/>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4-Point Star 10"/>
          <p:cNvSpPr/>
          <p:nvPr/>
        </p:nvSpPr>
        <p:spPr>
          <a:xfrm>
            <a:off x="5364088" y="404664"/>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4-Point Star 11"/>
          <p:cNvSpPr/>
          <p:nvPr/>
        </p:nvSpPr>
        <p:spPr>
          <a:xfrm>
            <a:off x="6228184" y="1628800"/>
            <a:ext cx="123343" cy="159970"/>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4-Point Star 12"/>
          <p:cNvSpPr/>
          <p:nvPr/>
        </p:nvSpPr>
        <p:spPr>
          <a:xfrm>
            <a:off x="5580112" y="3284984"/>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4-Point Star 13"/>
          <p:cNvSpPr/>
          <p:nvPr/>
        </p:nvSpPr>
        <p:spPr>
          <a:xfrm>
            <a:off x="1835696" y="1772816"/>
            <a:ext cx="122134" cy="142559"/>
          </a:xfrm>
          <a:prstGeom prst="star4">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p:cNvSpPr txBox="1"/>
          <p:nvPr/>
        </p:nvSpPr>
        <p:spPr>
          <a:xfrm>
            <a:off x="2123728" y="1628800"/>
            <a:ext cx="314510" cy="400110"/>
          </a:xfrm>
          <a:prstGeom prst="rect">
            <a:avLst/>
          </a:prstGeom>
          <a:noFill/>
        </p:spPr>
        <p:txBody>
          <a:bodyPr wrap="none" rtlCol="0">
            <a:spAutoFit/>
          </a:bodyPr>
          <a:lstStyle/>
          <a:p>
            <a:r>
              <a:rPr lang="en-NZ" sz="2000" b="1" dirty="0"/>
              <a:t>2</a:t>
            </a:r>
          </a:p>
        </p:txBody>
      </p:sp>
      <p:sp>
        <p:nvSpPr>
          <p:cNvPr id="15" name="Multiply 14"/>
          <p:cNvSpPr/>
          <p:nvPr/>
        </p:nvSpPr>
        <p:spPr>
          <a:xfrm>
            <a:off x="3995936" y="4005064"/>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Multiply 15"/>
          <p:cNvSpPr/>
          <p:nvPr/>
        </p:nvSpPr>
        <p:spPr>
          <a:xfrm>
            <a:off x="5220072" y="3645024"/>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Multiply 16"/>
          <p:cNvSpPr/>
          <p:nvPr/>
        </p:nvSpPr>
        <p:spPr>
          <a:xfrm>
            <a:off x="7020272" y="1916832"/>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8" name="Multiply 17"/>
          <p:cNvSpPr/>
          <p:nvPr/>
        </p:nvSpPr>
        <p:spPr>
          <a:xfrm>
            <a:off x="4211960" y="5157192"/>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9" name="Multiply 18"/>
          <p:cNvSpPr/>
          <p:nvPr/>
        </p:nvSpPr>
        <p:spPr>
          <a:xfrm>
            <a:off x="5508104" y="2708920"/>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Multiply 19"/>
          <p:cNvSpPr/>
          <p:nvPr/>
        </p:nvSpPr>
        <p:spPr>
          <a:xfrm>
            <a:off x="6156176" y="3212976"/>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Multiply 20"/>
          <p:cNvSpPr/>
          <p:nvPr/>
        </p:nvSpPr>
        <p:spPr>
          <a:xfrm>
            <a:off x="6084168" y="2060848"/>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2" name="Multiply 21"/>
          <p:cNvSpPr/>
          <p:nvPr/>
        </p:nvSpPr>
        <p:spPr>
          <a:xfrm>
            <a:off x="1763688" y="2132856"/>
            <a:ext cx="216024" cy="288032"/>
          </a:xfrm>
          <a:prstGeom prst="mathMultiply">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TextBox 22"/>
          <p:cNvSpPr txBox="1"/>
          <p:nvPr/>
        </p:nvSpPr>
        <p:spPr>
          <a:xfrm>
            <a:off x="2123728" y="2132856"/>
            <a:ext cx="372218" cy="369332"/>
          </a:xfrm>
          <a:prstGeom prst="rect">
            <a:avLst/>
          </a:prstGeom>
          <a:noFill/>
        </p:spPr>
        <p:txBody>
          <a:bodyPr wrap="none" rtlCol="0">
            <a:spAutoFit/>
          </a:bodyPr>
          <a:lstStyle/>
          <a:p>
            <a:r>
              <a:rPr lang="en-NZ" b="1" dirty="0" smtClean="0"/>
              <a:t>2-</a:t>
            </a:r>
            <a:endParaRPr lang="en-NZ" b="1" dirty="0"/>
          </a:p>
        </p:txBody>
      </p:sp>
    </p:spTree>
    <p:extLst>
      <p:ext uri="{BB962C8B-B14F-4D97-AF65-F5344CB8AC3E}">
        <p14:creationId xmlns:p14="http://schemas.microsoft.com/office/powerpoint/2010/main" val="883276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Resourced cots </a:t>
            </a:r>
            <a:endParaRPr lang="en-NZ" dirty="0"/>
          </a:p>
        </p:txBody>
      </p:sp>
      <p:pic>
        <p:nvPicPr>
          <p:cNvPr id="5" name="Content Placeholder 4"/>
          <p:cNvPicPr>
            <a:picLocks noGrp="1" noChangeAspect="1"/>
          </p:cNvPicPr>
          <p:nvPr>
            <p:ph sz="half" idx="1"/>
          </p:nvPr>
        </p:nvPicPr>
        <p:blipFill>
          <a:blip r:embed="rId2"/>
          <a:stretch>
            <a:fillRect/>
          </a:stretch>
        </p:blipFill>
        <p:spPr>
          <a:xfrm>
            <a:off x="467544" y="1556792"/>
            <a:ext cx="4038600" cy="1988781"/>
          </a:xfrm>
          <a:prstGeom prst="rect">
            <a:avLst/>
          </a:prstGeom>
        </p:spPr>
      </p:pic>
      <p:pic>
        <p:nvPicPr>
          <p:cNvPr id="7" name="Content Placeholder 6"/>
          <p:cNvPicPr>
            <a:picLocks noGrp="1" noChangeAspect="1"/>
          </p:cNvPicPr>
          <p:nvPr>
            <p:ph sz="half" idx="2"/>
          </p:nvPr>
        </p:nvPicPr>
        <p:blipFill>
          <a:blip r:embed="rId3"/>
          <a:stretch>
            <a:fillRect/>
          </a:stretch>
        </p:blipFill>
        <p:spPr>
          <a:xfrm>
            <a:off x="4571999" y="1628800"/>
            <a:ext cx="4457661" cy="3456384"/>
          </a:xfrm>
          <a:prstGeom prst="rect">
            <a:avLst/>
          </a:prstGeom>
        </p:spPr>
      </p:pic>
      <p:pic>
        <p:nvPicPr>
          <p:cNvPr id="6" name="Picture 5"/>
          <p:cNvPicPr>
            <a:picLocks noChangeAspect="1"/>
          </p:cNvPicPr>
          <p:nvPr/>
        </p:nvPicPr>
        <p:blipFill>
          <a:blip r:embed="rId4"/>
          <a:stretch>
            <a:fillRect/>
          </a:stretch>
        </p:blipFill>
        <p:spPr>
          <a:xfrm>
            <a:off x="539552" y="4293096"/>
            <a:ext cx="3871330" cy="792088"/>
          </a:xfrm>
          <a:prstGeom prst="rect">
            <a:avLst/>
          </a:prstGeom>
        </p:spPr>
      </p:pic>
    </p:spTree>
    <p:extLst>
      <p:ext uri="{BB962C8B-B14F-4D97-AF65-F5344CB8AC3E}">
        <p14:creationId xmlns:p14="http://schemas.microsoft.com/office/powerpoint/2010/main" val="210763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Cot numbers 2018  :  2004</a:t>
            </a:r>
            <a:endParaRPr lang="en-US"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33" y="1694434"/>
            <a:ext cx="4595177" cy="2949012"/>
          </a:xfrm>
          <a:prstGeom prst="rect">
            <a:avLst/>
          </a:prstGeom>
          <a:noFill/>
          <a:ln w="9525">
            <a:noFill/>
            <a:miter lim="800000"/>
            <a:headEnd/>
            <a:tailEnd/>
          </a:ln>
          <a:effectLst/>
        </p:spPr>
      </p:pic>
      <p:pic>
        <p:nvPicPr>
          <p:cNvPr id="3075" name="Picture 3"/>
          <p:cNvPicPr>
            <a:picLocks noGrp="1" noChangeAspect="1" noChangeArrowheads="1"/>
          </p:cNvPicPr>
          <p:nvPr>
            <p:ph sz="half" idx="2"/>
          </p:nvPr>
        </p:nvPicPr>
        <p:blipFill>
          <a:blip r:embed="rId3" cstate="print"/>
          <a:srcRect/>
          <a:stretch>
            <a:fillRect/>
          </a:stretch>
        </p:blipFill>
        <p:spPr bwMode="auto">
          <a:xfrm>
            <a:off x="4643438" y="1714488"/>
            <a:ext cx="4500562" cy="3338850"/>
          </a:xfrm>
          <a:prstGeom prst="rect">
            <a:avLst/>
          </a:prstGeom>
          <a:noFill/>
          <a:ln w="9525">
            <a:noFill/>
            <a:miter lim="800000"/>
            <a:headEnd/>
            <a:tailEnd/>
          </a:ln>
          <a:effectLst/>
        </p:spPr>
      </p:pic>
      <p:sp>
        <p:nvSpPr>
          <p:cNvPr id="8" name="TextBox 7"/>
          <p:cNvSpPr txBox="1"/>
          <p:nvPr/>
        </p:nvSpPr>
        <p:spPr>
          <a:xfrm>
            <a:off x="714348" y="5929330"/>
            <a:ext cx="7858180" cy="369332"/>
          </a:xfrm>
          <a:prstGeom prst="rect">
            <a:avLst/>
          </a:prstGeom>
          <a:noFill/>
        </p:spPr>
        <p:txBody>
          <a:bodyPr wrap="square" rtlCol="0">
            <a:spAutoFit/>
          </a:bodyPr>
          <a:lstStyle/>
          <a:p>
            <a:r>
              <a:rPr lang="en-NZ" dirty="0" smtClean="0"/>
              <a:t>319               342            A 7.2%  increase in 3  L3 units: CMDHB , Waikato , CDHB</a:t>
            </a:r>
            <a:endParaRPr lang="en-US" dirty="0"/>
          </a:p>
        </p:txBody>
      </p:sp>
      <p:sp>
        <p:nvSpPr>
          <p:cNvPr id="3" name="TextBox 2"/>
          <p:cNvSpPr txBox="1"/>
          <p:nvPr/>
        </p:nvSpPr>
        <p:spPr>
          <a:xfrm>
            <a:off x="179512" y="5517232"/>
            <a:ext cx="2312556" cy="369332"/>
          </a:xfrm>
          <a:prstGeom prst="rect">
            <a:avLst/>
          </a:prstGeom>
          <a:noFill/>
        </p:spPr>
        <p:txBody>
          <a:bodyPr wrap="none" rtlCol="0">
            <a:spAutoFit/>
          </a:bodyPr>
          <a:lstStyle/>
          <a:p>
            <a:r>
              <a:rPr lang="en-NZ" dirty="0" smtClean="0"/>
              <a:t>Total 2004            2018</a:t>
            </a:r>
            <a:endParaRPr lang="en-NZ" dirty="0"/>
          </a:p>
        </p:txBody>
      </p:sp>
      <p:sp>
        <p:nvSpPr>
          <p:cNvPr id="4" name="TextBox 3"/>
          <p:cNvSpPr txBox="1"/>
          <p:nvPr/>
        </p:nvSpPr>
        <p:spPr>
          <a:xfrm>
            <a:off x="2843808" y="6381328"/>
            <a:ext cx="5372753" cy="369332"/>
          </a:xfrm>
          <a:prstGeom prst="rect">
            <a:avLst/>
          </a:prstGeom>
          <a:noFill/>
        </p:spPr>
        <p:txBody>
          <a:bodyPr wrap="none" rtlCol="0">
            <a:spAutoFit/>
          </a:bodyPr>
          <a:lstStyle/>
          <a:p>
            <a:r>
              <a:rPr lang="en-NZ" dirty="0" smtClean="0"/>
              <a:t>2 Level 2 units have increase by 8 cots, some have less. </a:t>
            </a: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2012-2017 Occupancy &gt; 85%</a:t>
            </a:r>
            <a:endParaRPr lang="en-US" dirty="0"/>
          </a:p>
        </p:txBody>
      </p:sp>
      <p:sp>
        <p:nvSpPr>
          <p:cNvPr id="3" name="Content Placeholder 2"/>
          <p:cNvSpPr>
            <a:spLocks noGrp="1"/>
          </p:cNvSpPr>
          <p:nvPr>
            <p:ph idx="1"/>
          </p:nvPr>
        </p:nvSpPr>
        <p:spPr/>
        <p:txBody>
          <a:bodyPr/>
          <a:lstStyle/>
          <a:p>
            <a:endParaRPr lang="en-NZ"/>
          </a:p>
        </p:txBody>
      </p:sp>
      <p:pic>
        <p:nvPicPr>
          <p:cNvPr id="4" name="Picture 3"/>
          <p:cNvPicPr>
            <a:picLocks noChangeAspect="1"/>
          </p:cNvPicPr>
          <p:nvPr/>
        </p:nvPicPr>
        <p:blipFill>
          <a:blip r:embed="rId2"/>
          <a:stretch>
            <a:fillRect/>
          </a:stretch>
        </p:blipFill>
        <p:spPr>
          <a:xfrm>
            <a:off x="0" y="1556792"/>
            <a:ext cx="9144000" cy="475252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Level 3 UNITS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953646" y="1500174"/>
            <a:ext cx="7690320" cy="50222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2A UNITS</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071538" y="1307852"/>
            <a:ext cx="6500858" cy="526442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Level 2 UNITS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037587" y="1500174"/>
            <a:ext cx="7177751" cy="479884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566048"/>
            <a:ext cx="8398678" cy="595929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864096"/>
          </a:xfrm>
        </p:spPr>
        <p:txBody>
          <a:bodyPr/>
          <a:lstStyle/>
          <a:p>
            <a:pPr algn="l"/>
            <a:r>
              <a:rPr lang="en-NZ" dirty="0" smtClean="0"/>
              <a:t>System issues </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6585931"/>
              </p:ext>
            </p:extLst>
          </p:nvPr>
        </p:nvGraphicFramePr>
        <p:xfrm>
          <a:off x="395536" y="1268760"/>
          <a:ext cx="8640960" cy="4793742"/>
        </p:xfrm>
        <a:graphic>
          <a:graphicData uri="http://schemas.openxmlformats.org/drawingml/2006/table">
            <a:tbl>
              <a:tblPr firstCol="1" bandRow="1">
                <a:tableStyleId>{5C22544A-7EE6-4342-B048-85BDC9FD1C3A}</a:tableStyleId>
              </a:tblPr>
              <a:tblGrid>
                <a:gridCol w="8640960"/>
              </a:tblGrid>
              <a:tr h="2952328">
                <a:tc>
                  <a:txBody>
                    <a:bodyPr/>
                    <a:lstStyle/>
                    <a:p>
                      <a:pPr marL="342900" lvl="0" indent="-342900">
                        <a:lnSpc>
                          <a:spcPct val="115000"/>
                        </a:lnSpc>
                        <a:spcBef>
                          <a:spcPts val="300"/>
                        </a:spcBef>
                        <a:spcAft>
                          <a:spcPts val="300"/>
                        </a:spcAft>
                        <a:buFont typeface="Symbol" panose="05050102010706020507" pitchFamily="18" charset="2"/>
                        <a:buChar char=""/>
                      </a:pPr>
                      <a:r>
                        <a:rPr lang="en-NZ" sz="1800" dirty="0" smtClean="0">
                          <a:effectLst/>
                        </a:rPr>
                        <a:t>Information </a:t>
                      </a:r>
                      <a:r>
                        <a:rPr lang="en-NZ" sz="1800" dirty="0">
                          <a:effectLst/>
                        </a:rPr>
                        <a:t>shortages limit monitoring – there is no national data set that allows effective monitoring of neonatal intensive care and tracks cot numbers and resourcing. </a:t>
                      </a:r>
                    </a:p>
                    <a:p>
                      <a:pPr marL="342900" lvl="0" indent="-342900">
                        <a:lnSpc>
                          <a:spcPct val="115000"/>
                        </a:lnSpc>
                        <a:spcBef>
                          <a:spcPts val="300"/>
                        </a:spcBef>
                        <a:spcAft>
                          <a:spcPts val="300"/>
                        </a:spcAft>
                        <a:buFont typeface="Symbol" panose="05050102010706020507" pitchFamily="18" charset="2"/>
                        <a:buChar char=""/>
                      </a:pPr>
                      <a:r>
                        <a:rPr lang="en-NZ" sz="1800" dirty="0">
                          <a:effectLst/>
                        </a:rPr>
                        <a:t>National and local leadership – has the potential to drive sector development if adequately resourced</a:t>
                      </a:r>
                    </a:p>
                    <a:p>
                      <a:pPr marL="342900" lvl="0" indent="-342900">
                        <a:lnSpc>
                          <a:spcPct val="115000"/>
                        </a:lnSpc>
                        <a:spcBef>
                          <a:spcPts val="300"/>
                        </a:spcBef>
                        <a:spcAft>
                          <a:spcPts val="300"/>
                        </a:spcAft>
                        <a:buFont typeface="Symbol" panose="05050102010706020507" pitchFamily="18" charset="2"/>
                        <a:buChar char=""/>
                      </a:pPr>
                      <a:r>
                        <a:rPr lang="en-NZ" sz="1800" dirty="0">
                          <a:effectLst/>
                        </a:rPr>
                        <a:t>National cot status – a national website was often described as inaccurate because it was not kept up to date. Managers spent considerable time phoning around to find cot space. Stakeholders also described overcrowding as influencing decisions to transfer or accept transferred babies. </a:t>
                      </a:r>
                    </a:p>
                    <a:p>
                      <a:pPr marL="342900" lvl="0" indent="-342900">
                        <a:lnSpc>
                          <a:spcPct val="115000"/>
                        </a:lnSpc>
                        <a:spcBef>
                          <a:spcPts val="300"/>
                        </a:spcBef>
                        <a:spcAft>
                          <a:spcPts val="300"/>
                        </a:spcAft>
                        <a:buFont typeface="Symbol" panose="05050102010706020507" pitchFamily="18" charset="2"/>
                        <a:buChar char=""/>
                      </a:pPr>
                      <a:r>
                        <a:rPr lang="en-NZ" sz="1800" dirty="0">
                          <a:effectLst/>
                        </a:rPr>
                        <a:t>Information sharing – IT systems that restrict information sharing result in inefficiencies and duplication of tests.</a:t>
                      </a:r>
                    </a:p>
                    <a:p>
                      <a:pPr marL="342900" lvl="0" indent="-342900">
                        <a:lnSpc>
                          <a:spcPct val="115000"/>
                        </a:lnSpc>
                        <a:spcBef>
                          <a:spcPts val="300"/>
                        </a:spcBef>
                        <a:spcAft>
                          <a:spcPts val="300"/>
                        </a:spcAft>
                        <a:buFont typeface="Symbol" panose="05050102010706020507" pitchFamily="18" charset="2"/>
                        <a:buChar char=""/>
                      </a:pPr>
                      <a:r>
                        <a:rPr lang="en-NZ" sz="1800" dirty="0">
                          <a:effectLst/>
                        </a:rPr>
                        <a:t>Lack of interface with other agencies, especially </a:t>
                      </a:r>
                      <a:r>
                        <a:rPr lang="en-NZ" sz="1800" dirty="0" err="1">
                          <a:effectLst/>
                        </a:rPr>
                        <a:t>Oranga</a:t>
                      </a:r>
                      <a:r>
                        <a:rPr lang="en-NZ" sz="1800" dirty="0">
                          <a:effectLst/>
                        </a:rPr>
                        <a:t> </a:t>
                      </a:r>
                      <a:r>
                        <a:rPr lang="en-NZ" sz="1800" dirty="0" err="1">
                          <a:effectLst/>
                        </a:rPr>
                        <a:t>Tamariki</a:t>
                      </a:r>
                      <a:r>
                        <a:rPr lang="en-NZ" sz="1800" dirty="0">
                          <a:effectLst/>
                        </a:rPr>
                        <a:t> can extend the length of stay in neonatal intensive care for babies who do not have safe warm home to go to. Shortages of social workers compound these challenges.</a:t>
                      </a:r>
                      <a:endParaRPr lang="en-NZ"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36195" marB="36195"/>
                </a:tc>
              </a:tr>
            </a:tbl>
          </a:graphicData>
        </a:graphic>
      </p:graphicFrame>
    </p:spTree>
    <p:extLst>
      <p:ext uri="{BB962C8B-B14F-4D97-AF65-F5344CB8AC3E}">
        <p14:creationId xmlns:p14="http://schemas.microsoft.com/office/powerpoint/2010/main" val="252525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Background for the review</a:t>
            </a:r>
            <a:endParaRPr lang="en-NZ" dirty="0"/>
          </a:p>
        </p:txBody>
      </p:sp>
      <p:sp>
        <p:nvSpPr>
          <p:cNvPr id="3" name="Content Placeholder 2"/>
          <p:cNvSpPr>
            <a:spLocks noGrp="1"/>
          </p:cNvSpPr>
          <p:nvPr>
            <p:ph idx="1"/>
          </p:nvPr>
        </p:nvSpPr>
        <p:spPr>
          <a:xfrm>
            <a:off x="457200" y="1600200"/>
            <a:ext cx="8229600" cy="4781128"/>
          </a:xfrm>
        </p:spPr>
        <p:txBody>
          <a:bodyPr>
            <a:normAutofit/>
          </a:bodyPr>
          <a:lstStyle/>
          <a:p>
            <a:r>
              <a:rPr lang="en-NZ" dirty="0" err="1" smtClean="0"/>
              <a:t>Newborn</a:t>
            </a:r>
            <a:r>
              <a:rPr lang="en-NZ" dirty="0" smtClean="0"/>
              <a:t> network was set up in 2013.</a:t>
            </a:r>
          </a:p>
          <a:p>
            <a:r>
              <a:rPr lang="en-GB" dirty="0"/>
              <a:t>The aim of the New Zealand Child &amp; Youth </a:t>
            </a:r>
            <a:r>
              <a:rPr lang="en-GB" dirty="0" smtClean="0"/>
              <a:t>Clinical </a:t>
            </a:r>
            <a:r>
              <a:rPr lang="en-GB" dirty="0"/>
              <a:t>Network (NZCYCN) </a:t>
            </a:r>
            <a:r>
              <a:rPr lang="en-GB" dirty="0" err="1" smtClean="0"/>
              <a:t>newborn</a:t>
            </a:r>
            <a:r>
              <a:rPr lang="en-GB" dirty="0" smtClean="0"/>
              <a:t> network is </a:t>
            </a:r>
            <a:r>
              <a:rPr lang="en-GB" dirty="0"/>
              <a:t>to provide clinical leadership in the development and maintenance of a sustainable nation-wide, clinical service for </a:t>
            </a:r>
            <a:r>
              <a:rPr lang="en-GB" dirty="0" err="1"/>
              <a:t>newborns</a:t>
            </a:r>
            <a:r>
              <a:rPr lang="en-GB" dirty="0"/>
              <a:t> as close to home as is practicable</a:t>
            </a:r>
            <a:r>
              <a:rPr lang="en-GB" dirty="0" smtClean="0"/>
              <a:t>.</a:t>
            </a:r>
          </a:p>
          <a:p>
            <a:r>
              <a:rPr lang="en-GB" dirty="0" smtClean="0"/>
              <a:t>Clinical reference group, 6-8 weekly zoom meetings, 1-2 face to face meetings. </a:t>
            </a:r>
          </a:p>
          <a:p>
            <a:endParaRPr lang="en-NZ" dirty="0"/>
          </a:p>
        </p:txBody>
      </p:sp>
    </p:spTree>
    <p:extLst>
      <p:ext uri="{BB962C8B-B14F-4D97-AF65-F5344CB8AC3E}">
        <p14:creationId xmlns:p14="http://schemas.microsoft.com/office/powerpoint/2010/main" val="3302092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Grp="1" noChangeAspect="1" noChangeArrowheads="1"/>
          </p:cNvPicPr>
          <p:nvPr>
            <p:ph idx="1"/>
          </p:nvPr>
        </p:nvPicPr>
        <p:blipFill>
          <a:blip r:embed="rId2" cstate="print"/>
          <a:srcRect/>
          <a:stretch>
            <a:fillRect/>
          </a:stretch>
        </p:blipFill>
        <p:spPr bwMode="auto">
          <a:xfrm>
            <a:off x="429702" y="214290"/>
            <a:ext cx="8071388" cy="6363158"/>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4D6F7-3526-47AD-885B-679C65F8EF7E}"/>
              </a:ext>
            </a:extLst>
          </p:cNvPr>
          <p:cNvSpPr>
            <a:spLocks noGrp="1"/>
          </p:cNvSpPr>
          <p:nvPr>
            <p:ph type="title"/>
          </p:nvPr>
        </p:nvSpPr>
        <p:spPr/>
        <p:txBody>
          <a:bodyPr/>
          <a:lstStyle/>
          <a:p>
            <a:r>
              <a:rPr lang="en-AU" dirty="0"/>
              <a:t>Workforce profile</a:t>
            </a:r>
          </a:p>
        </p:txBody>
      </p:sp>
      <p:pic>
        <p:nvPicPr>
          <p:cNvPr id="3" name="Picture 2">
            <a:extLst>
              <a:ext uri="{FF2B5EF4-FFF2-40B4-BE49-F238E27FC236}">
                <a16:creationId xmlns:a16="http://schemas.microsoft.com/office/drawing/2014/main" xmlns="" id="{B4D1989D-4BA9-4BA7-AA48-9F3F5FA0CEE7}"/>
              </a:ext>
            </a:extLst>
          </p:cNvPr>
          <p:cNvPicPr/>
          <p:nvPr/>
        </p:nvPicPr>
        <p:blipFill rotWithShape="1">
          <a:blip r:embed="rId2" cstate="print">
            <a:extLst>
              <a:ext uri="{28A0092B-C50C-407E-A947-70E740481C1C}">
                <a14:useLocalDpi xmlns:a14="http://schemas.microsoft.com/office/drawing/2010/main" val="0"/>
              </a:ext>
            </a:extLst>
          </a:blip>
          <a:srcRect l="21889" r="13030" b="9959"/>
          <a:stretch/>
        </p:blipFill>
        <p:spPr bwMode="auto">
          <a:xfrm>
            <a:off x="731464" y="1255044"/>
            <a:ext cx="3840536" cy="2581849"/>
          </a:xfrm>
          <a:prstGeom prst="rect">
            <a:avLst/>
          </a:prstGeom>
          <a:noFill/>
          <a:ln>
            <a:noFill/>
          </a:ln>
          <a:extLst>
            <a:ext uri="{53640926-AAD7-44D8-BBD7-CCE9431645EC}">
              <a14:shadowObscured xmlns:a14="http://schemas.microsoft.com/office/drawing/2010/main"/>
            </a:ext>
          </a:extLst>
        </p:spPr>
      </p:pic>
      <p:pic>
        <p:nvPicPr>
          <p:cNvPr id="4" name="Picture 3">
            <a:extLst>
              <a:ext uri="{FF2B5EF4-FFF2-40B4-BE49-F238E27FC236}">
                <a16:creationId xmlns:a16="http://schemas.microsoft.com/office/drawing/2014/main" xmlns="" id="{9A6F92AD-7CF6-4AE8-9C46-2967EC117B7B}"/>
              </a:ext>
            </a:extLst>
          </p:cNvPr>
          <p:cNvPicPr/>
          <p:nvPr/>
        </p:nvPicPr>
        <p:blipFill rotWithShape="1">
          <a:blip r:embed="rId3" cstate="print">
            <a:extLst>
              <a:ext uri="{28A0092B-C50C-407E-A947-70E740481C1C}">
                <a14:useLocalDpi xmlns:a14="http://schemas.microsoft.com/office/drawing/2010/main" val="0"/>
              </a:ext>
            </a:extLst>
          </a:blip>
          <a:srcRect l="21693" t="7387" r="21117" b="10944"/>
          <a:stretch/>
        </p:blipFill>
        <p:spPr bwMode="auto">
          <a:xfrm>
            <a:off x="4966447" y="1255044"/>
            <a:ext cx="3720353" cy="2581849"/>
          </a:xfrm>
          <a:prstGeom prst="rect">
            <a:avLst/>
          </a:prstGeom>
          <a:noFill/>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xmlns="" id="{B876C5A8-98FB-40EF-A7D9-F9E27C3FAF1C}"/>
              </a:ext>
            </a:extLst>
          </p:cNvPr>
          <p:cNvSpPr/>
          <p:nvPr/>
        </p:nvSpPr>
        <p:spPr>
          <a:xfrm>
            <a:off x="365732" y="4266511"/>
            <a:ext cx="8321068" cy="1347805"/>
          </a:xfrm>
          <a:prstGeom prst="rect">
            <a:avLst/>
          </a:prstGeom>
        </p:spPr>
        <p:txBody>
          <a:bodyPr wrap="square">
            <a:spAutoFit/>
          </a:bodyPr>
          <a:lstStyle/>
          <a:p>
            <a:pPr marL="180340">
              <a:lnSpc>
                <a:spcPct val="115000"/>
              </a:lnSpc>
              <a:spcBef>
                <a:spcPts val="300"/>
              </a:spcBef>
              <a:spcAft>
                <a:spcPts val="600"/>
              </a:spcAft>
            </a:pPr>
            <a:r>
              <a:rPr lang="en-NZ" i="1" dirty="0">
                <a:solidFill>
                  <a:srgbClr val="632423"/>
                </a:solidFill>
                <a:ea typeface="Times New Roman" panose="02020603050405020304" pitchFamily="18" charset="0"/>
                <a:cs typeface="Times New Roman" panose="02020603050405020304" pitchFamily="18" charset="0"/>
              </a:rPr>
              <a:t>Many of the nursing staff are long term neonatal nurses &gt;20years. I am concerned about succession planning [as I have] limited ability to employ nursing staff with the capacity to train them adequately as they are rostered 1 of 2 staff / time is limited. (Survey – manager)</a:t>
            </a:r>
            <a:endParaRPr lang="en-AU" i="1" dirty="0">
              <a:solidFill>
                <a:srgbClr val="632423"/>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9807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E1DA0-B4BD-476D-8A83-39AE2F2307E9}"/>
              </a:ext>
            </a:extLst>
          </p:cNvPr>
          <p:cNvSpPr>
            <a:spLocks noGrp="1"/>
          </p:cNvSpPr>
          <p:nvPr>
            <p:ph type="title"/>
          </p:nvPr>
        </p:nvSpPr>
        <p:spPr>
          <a:xfrm>
            <a:off x="253999" y="0"/>
            <a:ext cx="8399929" cy="1143000"/>
          </a:xfrm>
        </p:spPr>
        <p:txBody>
          <a:bodyPr>
            <a:normAutofit fontScale="90000"/>
          </a:bodyPr>
          <a:lstStyle/>
          <a:p>
            <a:r>
              <a:rPr lang="en-AU" dirty="0"/>
              <a:t>Agreement that quality care is provided</a:t>
            </a:r>
          </a:p>
        </p:txBody>
      </p:sp>
      <p:graphicFrame>
        <p:nvGraphicFramePr>
          <p:cNvPr id="5" name="Chart 4">
            <a:extLst>
              <a:ext uri="{FF2B5EF4-FFF2-40B4-BE49-F238E27FC236}">
                <a16:creationId xmlns:a16="http://schemas.microsoft.com/office/drawing/2014/main" xmlns="" id="{4E6B4F3D-CD91-446F-876B-FBF14DC335FE}"/>
              </a:ext>
            </a:extLst>
          </p:cNvPr>
          <p:cNvGraphicFramePr>
            <a:graphicFrameLocks/>
          </p:cNvGraphicFramePr>
          <p:nvPr>
            <p:extLst>
              <p:ext uri="{D42A27DB-BD31-4B8C-83A1-F6EECF244321}">
                <p14:modId xmlns:p14="http://schemas.microsoft.com/office/powerpoint/2010/main" val="2346478168"/>
              </p:ext>
            </p:extLst>
          </p:nvPr>
        </p:nvGraphicFramePr>
        <p:xfrm>
          <a:off x="778952" y="1358954"/>
          <a:ext cx="7044248" cy="221736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xmlns="" id="{30D13C78-E385-4BC0-97DA-2DDED45F0D67}"/>
              </a:ext>
            </a:extLst>
          </p:cNvPr>
          <p:cNvSpPr/>
          <p:nvPr/>
        </p:nvSpPr>
        <p:spPr>
          <a:xfrm>
            <a:off x="457196" y="3671459"/>
            <a:ext cx="8399929" cy="2100319"/>
          </a:xfrm>
          <a:prstGeom prst="rect">
            <a:avLst/>
          </a:prstGeom>
        </p:spPr>
        <p:txBody>
          <a:bodyPr wrap="square">
            <a:spAutoFit/>
          </a:bodyPr>
          <a:lstStyle/>
          <a:p>
            <a:pPr marL="180340">
              <a:lnSpc>
                <a:spcPct val="115000"/>
              </a:lnSpc>
              <a:spcBef>
                <a:spcPts val="300"/>
              </a:spcBef>
              <a:spcAft>
                <a:spcPts val="600"/>
              </a:spcAft>
            </a:pPr>
            <a:r>
              <a:rPr lang="en-NZ" i="1" dirty="0">
                <a:solidFill>
                  <a:srgbClr val="632423"/>
                </a:solidFill>
                <a:ea typeface="Times New Roman" panose="02020603050405020304" pitchFamily="18" charset="0"/>
                <a:cs typeface="Times New Roman" panose="02020603050405020304" pitchFamily="18" charset="0"/>
              </a:rPr>
              <a:t>We are all very dedicated to our craft and believe we offer exceptional service but are under enormous stress constantly with substandard equipment or no equipment and expectations of delivery suite and postnatal services. (Survey – registered nurse)</a:t>
            </a:r>
          </a:p>
          <a:p>
            <a:pPr marL="180340">
              <a:lnSpc>
                <a:spcPct val="115000"/>
              </a:lnSpc>
              <a:spcBef>
                <a:spcPts val="300"/>
              </a:spcBef>
              <a:spcAft>
                <a:spcPts val="600"/>
              </a:spcAft>
            </a:pPr>
            <a:r>
              <a:rPr lang="en-NZ" i="1" dirty="0">
                <a:solidFill>
                  <a:srgbClr val="632423"/>
                </a:solidFill>
                <a:cs typeface="Times New Roman" panose="02020603050405020304" pitchFamily="18" charset="0"/>
              </a:rPr>
              <a:t>On the days when it is very busy and we are stretched to full capacity, it is harder to do more than adequate work. This is unfair on the patients and their families. It also means I go home feeling stink about the work I did. (Survey – other)</a:t>
            </a:r>
            <a:endParaRPr lang="en-AU" i="1" dirty="0">
              <a:solidFill>
                <a:srgbClr val="632423"/>
              </a:solidFill>
              <a:cs typeface="Times New Roman" panose="02020603050405020304" pitchFamily="18" charset="0"/>
            </a:endParaRPr>
          </a:p>
        </p:txBody>
      </p:sp>
    </p:spTree>
    <p:extLst>
      <p:ext uri="{BB962C8B-B14F-4D97-AF65-F5344CB8AC3E}">
        <p14:creationId xmlns:p14="http://schemas.microsoft.com/office/powerpoint/2010/main" val="3909203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E4A4D6-BFF7-4BEA-8891-A3CAB479859F}"/>
              </a:ext>
            </a:extLst>
          </p:cNvPr>
          <p:cNvSpPr>
            <a:spLocks noGrp="1"/>
          </p:cNvSpPr>
          <p:nvPr>
            <p:ph type="title"/>
          </p:nvPr>
        </p:nvSpPr>
        <p:spPr/>
        <p:txBody>
          <a:bodyPr/>
          <a:lstStyle/>
          <a:p>
            <a:r>
              <a:rPr lang="en-AU" dirty="0"/>
              <a:t>Workforce development</a:t>
            </a:r>
          </a:p>
        </p:txBody>
      </p:sp>
      <p:sp>
        <p:nvSpPr>
          <p:cNvPr id="3" name="TextBox 2">
            <a:extLst>
              <a:ext uri="{FF2B5EF4-FFF2-40B4-BE49-F238E27FC236}">
                <a16:creationId xmlns:a16="http://schemas.microsoft.com/office/drawing/2014/main" xmlns="" id="{BCD0AD4B-5BAA-425D-AB7C-4BB892FA0EC5}"/>
              </a:ext>
            </a:extLst>
          </p:cNvPr>
          <p:cNvSpPr txBox="1"/>
          <p:nvPr/>
        </p:nvSpPr>
        <p:spPr>
          <a:xfrm>
            <a:off x="649941" y="1224007"/>
            <a:ext cx="7844118" cy="707886"/>
          </a:xfrm>
          <a:prstGeom prst="rect">
            <a:avLst/>
          </a:prstGeom>
          <a:solidFill>
            <a:schemeClr val="accent1">
              <a:lumMod val="20000"/>
              <a:lumOff val="80000"/>
            </a:schemeClr>
          </a:solidFill>
        </p:spPr>
        <p:txBody>
          <a:bodyPr wrap="square" rtlCol="0">
            <a:spAutoFit/>
          </a:bodyPr>
          <a:lstStyle/>
          <a:p>
            <a:r>
              <a:rPr lang="en-AU" sz="2000" dirty="0"/>
              <a:t>No standard approach to workforce development, no national standardised education programme for NICU nurses</a:t>
            </a:r>
          </a:p>
        </p:txBody>
      </p:sp>
      <p:sp>
        <p:nvSpPr>
          <p:cNvPr id="4" name="Rectangle 3">
            <a:extLst>
              <a:ext uri="{FF2B5EF4-FFF2-40B4-BE49-F238E27FC236}">
                <a16:creationId xmlns:a16="http://schemas.microsoft.com/office/drawing/2014/main" xmlns="" id="{EF0DF76F-2C8D-4ED8-BD77-B4DBC9565340}"/>
              </a:ext>
            </a:extLst>
          </p:cNvPr>
          <p:cNvSpPr/>
          <p:nvPr/>
        </p:nvSpPr>
        <p:spPr>
          <a:xfrm>
            <a:off x="457200" y="4010156"/>
            <a:ext cx="8036859" cy="1781770"/>
          </a:xfrm>
          <a:prstGeom prst="rect">
            <a:avLst/>
          </a:prstGeom>
        </p:spPr>
        <p:txBody>
          <a:bodyPr wrap="square">
            <a:spAutoFit/>
          </a:bodyPr>
          <a:lstStyle/>
          <a:p>
            <a:pPr marL="180340">
              <a:lnSpc>
                <a:spcPct val="115000"/>
              </a:lnSpc>
              <a:spcBef>
                <a:spcPts val="300"/>
              </a:spcBef>
              <a:spcAft>
                <a:spcPts val="600"/>
              </a:spcAft>
            </a:pPr>
            <a:r>
              <a:rPr lang="en-NZ" i="1" dirty="0">
                <a:solidFill>
                  <a:srgbClr val="632423"/>
                </a:solidFill>
                <a:ea typeface="Times New Roman" panose="02020603050405020304" pitchFamily="18" charset="0"/>
                <a:cs typeface="Times New Roman" panose="02020603050405020304" pitchFamily="18" charset="0"/>
              </a:rPr>
              <a:t>Study days cancelled due to lack of staff on the floor.  Not many down time days as work loads are heavy due to lack of space and staff. (Survey – registered nurse)</a:t>
            </a:r>
          </a:p>
          <a:p>
            <a:pPr marL="180340">
              <a:lnSpc>
                <a:spcPct val="115000"/>
              </a:lnSpc>
              <a:spcBef>
                <a:spcPts val="300"/>
              </a:spcBef>
              <a:spcAft>
                <a:spcPts val="600"/>
              </a:spcAft>
            </a:pPr>
            <a:r>
              <a:rPr lang="en-NZ" i="1" dirty="0">
                <a:solidFill>
                  <a:srgbClr val="632423"/>
                </a:solidFill>
                <a:cs typeface="Times New Roman" panose="02020603050405020304" pitchFamily="18" charset="0"/>
              </a:rPr>
              <a:t>I believe ongoing education should be improved. There are excellent postgraduate neonatal nursing papers available however once you have done them, there is nothing to maintain your knowledge. (Survey – registered nurse)</a:t>
            </a:r>
            <a:endParaRPr lang="en-AU" i="1" dirty="0">
              <a:solidFill>
                <a:srgbClr val="632423"/>
              </a:solidFill>
              <a:cs typeface="Times New Roman" panose="02020603050405020304" pitchFamily="18" charset="0"/>
            </a:endParaRPr>
          </a:p>
        </p:txBody>
      </p:sp>
      <p:sp>
        <p:nvSpPr>
          <p:cNvPr id="5" name="Rectangle 4">
            <a:extLst>
              <a:ext uri="{FF2B5EF4-FFF2-40B4-BE49-F238E27FC236}">
                <a16:creationId xmlns:a16="http://schemas.microsoft.com/office/drawing/2014/main" xmlns="" id="{596BDFA5-7049-49FB-8961-6D1F56B38FC5}"/>
              </a:ext>
            </a:extLst>
          </p:cNvPr>
          <p:cNvSpPr/>
          <p:nvPr/>
        </p:nvSpPr>
        <p:spPr>
          <a:xfrm>
            <a:off x="553570" y="2196582"/>
            <a:ext cx="8036859" cy="1487330"/>
          </a:xfrm>
          <a:prstGeom prst="rect">
            <a:avLst/>
          </a:prstGeom>
        </p:spPr>
        <p:txBody>
          <a:bodyPr wrap="square">
            <a:spAutoFit/>
          </a:bodyPr>
          <a:lstStyle/>
          <a:p>
            <a:pPr marL="466090" indent="-285750">
              <a:lnSpc>
                <a:spcPct val="115000"/>
              </a:lnSpc>
              <a:buFont typeface="Arial" panose="020B0604020202020204" pitchFamily="34" charset="0"/>
              <a:buChar char="•"/>
            </a:pPr>
            <a:r>
              <a:rPr lang="en-NZ" sz="2000" dirty="0"/>
              <a:t>29% strongly/disagreed they had adequate opportunities for education and training</a:t>
            </a:r>
          </a:p>
          <a:p>
            <a:pPr marL="466090" indent="-285750">
              <a:lnSpc>
                <a:spcPct val="115000"/>
              </a:lnSpc>
              <a:buFont typeface="Arial" panose="020B0604020202020204" pitchFamily="34" charset="0"/>
              <a:buChar char="•"/>
            </a:pPr>
            <a:r>
              <a:rPr lang="en-NZ" sz="2000" dirty="0"/>
              <a:t>22% strongly/disagreed they could get study leave</a:t>
            </a:r>
          </a:p>
          <a:p>
            <a:pPr marL="466090" indent="-285750">
              <a:lnSpc>
                <a:spcPct val="115000"/>
              </a:lnSpc>
              <a:buFont typeface="Arial" panose="020B0604020202020204" pitchFamily="34" charset="0"/>
              <a:buChar char="•"/>
            </a:pPr>
            <a:r>
              <a:rPr lang="en-NZ" sz="2000" dirty="0"/>
              <a:t>25% unable to get annual leave when requested</a:t>
            </a:r>
          </a:p>
        </p:txBody>
      </p:sp>
    </p:spTree>
    <p:extLst>
      <p:ext uri="{BB962C8B-B14F-4D97-AF65-F5344CB8AC3E}">
        <p14:creationId xmlns:p14="http://schemas.microsoft.com/office/powerpoint/2010/main" val="2735548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998EF-5CBF-450E-9989-106774061C8F}"/>
              </a:ext>
            </a:extLst>
          </p:cNvPr>
          <p:cNvSpPr>
            <a:spLocks noGrp="1"/>
          </p:cNvSpPr>
          <p:nvPr>
            <p:ph type="title"/>
          </p:nvPr>
        </p:nvSpPr>
        <p:spPr/>
        <p:txBody>
          <a:bodyPr/>
          <a:lstStyle/>
          <a:p>
            <a:r>
              <a:rPr lang="en-AU" dirty="0"/>
              <a:t>Workforce shortages</a:t>
            </a:r>
          </a:p>
        </p:txBody>
      </p:sp>
      <p:sp>
        <p:nvSpPr>
          <p:cNvPr id="3" name="TextBox 2">
            <a:extLst>
              <a:ext uri="{FF2B5EF4-FFF2-40B4-BE49-F238E27FC236}">
                <a16:creationId xmlns:a16="http://schemas.microsoft.com/office/drawing/2014/main" xmlns="" id="{EACD83F2-4AB2-49BD-84E3-BF80AB3CE640}"/>
              </a:ext>
            </a:extLst>
          </p:cNvPr>
          <p:cNvSpPr txBox="1"/>
          <p:nvPr/>
        </p:nvSpPr>
        <p:spPr>
          <a:xfrm>
            <a:off x="546847" y="1137296"/>
            <a:ext cx="8229600" cy="1084912"/>
          </a:xfrm>
          <a:prstGeom prst="rect">
            <a:avLst/>
          </a:prstGeom>
          <a:noFill/>
        </p:spPr>
        <p:txBody>
          <a:bodyPr>
            <a:spAutoFit/>
          </a:bodyPr>
          <a:lstStyle/>
          <a:p>
            <a:pPr marL="285750" indent="-285750">
              <a:spcBef>
                <a:spcPts val="1200"/>
              </a:spcBef>
              <a:buFont typeface="Arial" panose="020B0604020202020204" pitchFamily="34" charset="0"/>
              <a:buChar char="•"/>
              <a:defRPr/>
            </a:pPr>
            <a:r>
              <a:rPr lang="en-NZ" sz="2200" dirty="0">
                <a:solidFill>
                  <a:schemeClr val="tx2">
                    <a:lumMod val="75000"/>
                  </a:schemeClr>
                </a:solidFill>
              </a:rPr>
              <a:t>Proportion who consider a shortage of a professional group is always or often a problem</a:t>
            </a:r>
          </a:p>
          <a:p>
            <a:pPr lvl="1">
              <a:spcBef>
                <a:spcPts val="300"/>
              </a:spcBef>
              <a:defRPr/>
            </a:pPr>
            <a:endParaRPr lang="en-NZ" dirty="0">
              <a:solidFill>
                <a:schemeClr val="accent1">
                  <a:lumMod val="75000"/>
                </a:schemeClr>
              </a:solidFill>
            </a:endParaRPr>
          </a:p>
        </p:txBody>
      </p:sp>
      <p:graphicFrame>
        <p:nvGraphicFramePr>
          <p:cNvPr id="4" name="Table 3">
            <a:extLst>
              <a:ext uri="{FF2B5EF4-FFF2-40B4-BE49-F238E27FC236}">
                <a16:creationId xmlns:a16="http://schemas.microsoft.com/office/drawing/2014/main" xmlns="" id="{751D702E-23E5-4439-B9C4-BE34B6C03649}"/>
              </a:ext>
            </a:extLst>
          </p:cNvPr>
          <p:cNvGraphicFramePr>
            <a:graphicFrameLocks noGrp="1"/>
          </p:cNvGraphicFramePr>
          <p:nvPr>
            <p:extLst>
              <p:ext uri="{D42A27DB-BD31-4B8C-83A1-F6EECF244321}">
                <p14:modId xmlns:p14="http://schemas.microsoft.com/office/powerpoint/2010/main" val="1880978872"/>
              </p:ext>
            </p:extLst>
          </p:nvPr>
        </p:nvGraphicFramePr>
        <p:xfrm>
          <a:off x="632011" y="2222208"/>
          <a:ext cx="7879978" cy="3403600"/>
        </p:xfrm>
        <a:graphic>
          <a:graphicData uri="http://schemas.openxmlformats.org/drawingml/2006/table">
            <a:tbl>
              <a:tblPr firstRow="1" bandRow="1">
                <a:tableStyleId>{5C22544A-7EE6-4342-B048-85BDC9FD1C3A}</a:tableStyleId>
              </a:tblPr>
              <a:tblGrid>
                <a:gridCol w="2476564">
                  <a:extLst>
                    <a:ext uri="{9D8B030D-6E8A-4147-A177-3AD203B41FA5}">
                      <a16:colId xmlns:a16="http://schemas.microsoft.com/office/drawing/2014/main" xmlns="" val="2346597707"/>
                    </a:ext>
                  </a:extLst>
                </a:gridCol>
                <a:gridCol w="1801138">
                  <a:extLst>
                    <a:ext uri="{9D8B030D-6E8A-4147-A177-3AD203B41FA5}">
                      <a16:colId xmlns:a16="http://schemas.microsoft.com/office/drawing/2014/main" xmlns="" val="1790550700"/>
                    </a:ext>
                  </a:extLst>
                </a:gridCol>
                <a:gridCol w="1801138">
                  <a:extLst>
                    <a:ext uri="{9D8B030D-6E8A-4147-A177-3AD203B41FA5}">
                      <a16:colId xmlns:a16="http://schemas.microsoft.com/office/drawing/2014/main" xmlns="" val="384985427"/>
                    </a:ext>
                  </a:extLst>
                </a:gridCol>
                <a:gridCol w="1801138">
                  <a:extLst>
                    <a:ext uri="{9D8B030D-6E8A-4147-A177-3AD203B41FA5}">
                      <a16:colId xmlns:a16="http://schemas.microsoft.com/office/drawing/2014/main" xmlns="" val="1750179388"/>
                    </a:ext>
                  </a:extLst>
                </a:gridCol>
              </a:tblGrid>
              <a:tr h="370840">
                <a:tc>
                  <a:txBody>
                    <a:bodyPr/>
                    <a:lstStyle/>
                    <a:p>
                      <a:r>
                        <a:rPr lang="en-AU" dirty="0"/>
                        <a:t>Role</a:t>
                      </a:r>
                    </a:p>
                  </a:txBody>
                  <a:tcPr/>
                </a:tc>
                <a:tc>
                  <a:txBody>
                    <a:bodyPr/>
                    <a:lstStyle/>
                    <a:p>
                      <a:pPr algn="ctr"/>
                      <a:r>
                        <a:rPr lang="en-AU" dirty="0"/>
                        <a:t>L3</a:t>
                      </a:r>
                    </a:p>
                  </a:txBody>
                  <a:tcPr/>
                </a:tc>
                <a:tc>
                  <a:txBody>
                    <a:bodyPr/>
                    <a:lstStyle/>
                    <a:p>
                      <a:pPr algn="ctr"/>
                      <a:r>
                        <a:rPr lang="en-AU" dirty="0"/>
                        <a:t>L2A</a:t>
                      </a:r>
                    </a:p>
                  </a:txBody>
                  <a:tcPr/>
                </a:tc>
                <a:tc>
                  <a:txBody>
                    <a:bodyPr/>
                    <a:lstStyle/>
                    <a:p>
                      <a:pPr algn="ctr"/>
                      <a:r>
                        <a:rPr lang="en-AU" dirty="0"/>
                        <a:t>L2</a:t>
                      </a:r>
                    </a:p>
                  </a:txBody>
                  <a:tcPr/>
                </a:tc>
                <a:extLst>
                  <a:ext uri="{0D108BD9-81ED-4DB2-BD59-A6C34878D82A}">
                    <a16:rowId xmlns:a16="http://schemas.microsoft.com/office/drawing/2014/main" xmlns="" val="2701213220"/>
                  </a:ext>
                </a:extLst>
              </a:tr>
              <a:tr h="370840">
                <a:tc>
                  <a:txBody>
                    <a:bodyPr/>
                    <a:lstStyle/>
                    <a:p>
                      <a:r>
                        <a:rPr lang="en-AU" dirty="0"/>
                        <a:t>Specialist paediatric/ neonatal staff</a:t>
                      </a:r>
                    </a:p>
                  </a:txBody>
                  <a:tcPr/>
                </a:tc>
                <a:tc>
                  <a:txBody>
                    <a:bodyPr/>
                    <a:lstStyle/>
                    <a:p>
                      <a:pPr algn="ctr"/>
                      <a:r>
                        <a:rPr lang="en-AU" dirty="0"/>
                        <a:t>47%</a:t>
                      </a:r>
                    </a:p>
                  </a:txBody>
                  <a:tcPr/>
                </a:tc>
                <a:tc>
                  <a:txBody>
                    <a:bodyPr/>
                    <a:lstStyle/>
                    <a:p>
                      <a:pPr algn="ctr"/>
                      <a:r>
                        <a:rPr lang="en-AU" dirty="0"/>
                        <a:t>36%</a:t>
                      </a:r>
                    </a:p>
                  </a:txBody>
                  <a:tcPr/>
                </a:tc>
                <a:tc>
                  <a:txBody>
                    <a:bodyPr/>
                    <a:lstStyle/>
                    <a:p>
                      <a:pPr algn="ctr"/>
                      <a:r>
                        <a:rPr lang="en-AU" dirty="0"/>
                        <a:t>19%</a:t>
                      </a:r>
                    </a:p>
                  </a:txBody>
                  <a:tcPr/>
                </a:tc>
                <a:extLst>
                  <a:ext uri="{0D108BD9-81ED-4DB2-BD59-A6C34878D82A}">
                    <a16:rowId xmlns:a16="http://schemas.microsoft.com/office/drawing/2014/main" xmlns="" val="2244621206"/>
                  </a:ext>
                </a:extLst>
              </a:tr>
              <a:tr h="370840">
                <a:tc>
                  <a:txBody>
                    <a:bodyPr/>
                    <a:lstStyle/>
                    <a:p>
                      <a:r>
                        <a:rPr lang="en-AU" dirty="0"/>
                        <a:t>Neonatal trained nurses</a:t>
                      </a:r>
                    </a:p>
                  </a:txBody>
                  <a:tcPr/>
                </a:tc>
                <a:tc>
                  <a:txBody>
                    <a:bodyPr/>
                    <a:lstStyle/>
                    <a:p>
                      <a:pPr algn="ctr"/>
                      <a:r>
                        <a:rPr lang="en-AU" dirty="0"/>
                        <a:t>62%</a:t>
                      </a:r>
                    </a:p>
                  </a:txBody>
                  <a:tcPr/>
                </a:tc>
                <a:tc>
                  <a:txBody>
                    <a:bodyPr/>
                    <a:lstStyle/>
                    <a:p>
                      <a:pPr algn="ctr"/>
                      <a:r>
                        <a:rPr lang="en-AU" dirty="0"/>
                        <a:t>36%</a:t>
                      </a:r>
                    </a:p>
                  </a:txBody>
                  <a:tcPr/>
                </a:tc>
                <a:tc>
                  <a:txBody>
                    <a:bodyPr/>
                    <a:lstStyle/>
                    <a:p>
                      <a:pPr algn="ctr"/>
                      <a:r>
                        <a:rPr lang="en-AU" dirty="0"/>
                        <a:t>39%</a:t>
                      </a:r>
                    </a:p>
                  </a:txBody>
                  <a:tcPr/>
                </a:tc>
                <a:extLst>
                  <a:ext uri="{0D108BD9-81ED-4DB2-BD59-A6C34878D82A}">
                    <a16:rowId xmlns:a16="http://schemas.microsoft.com/office/drawing/2014/main" xmlns="" val="3556538025"/>
                  </a:ext>
                </a:extLst>
              </a:tr>
              <a:tr h="370840">
                <a:tc>
                  <a:txBody>
                    <a:bodyPr/>
                    <a:lstStyle/>
                    <a:p>
                      <a:r>
                        <a:rPr lang="en-AU" dirty="0"/>
                        <a:t>Midwives on the postnatal ward</a:t>
                      </a:r>
                    </a:p>
                  </a:txBody>
                  <a:tcPr/>
                </a:tc>
                <a:tc>
                  <a:txBody>
                    <a:bodyPr/>
                    <a:lstStyle/>
                    <a:p>
                      <a:pPr algn="ctr"/>
                      <a:r>
                        <a:rPr lang="en-AU" dirty="0"/>
                        <a:t>77%</a:t>
                      </a:r>
                    </a:p>
                  </a:txBody>
                  <a:tcPr/>
                </a:tc>
                <a:tc>
                  <a:txBody>
                    <a:bodyPr/>
                    <a:lstStyle/>
                    <a:p>
                      <a:pPr algn="ctr"/>
                      <a:r>
                        <a:rPr lang="en-AU" dirty="0"/>
                        <a:t>58%</a:t>
                      </a:r>
                    </a:p>
                  </a:txBody>
                  <a:tcPr/>
                </a:tc>
                <a:tc>
                  <a:txBody>
                    <a:bodyPr/>
                    <a:lstStyle/>
                    <a:p>
                      <a:pPr algn="ctr"/>
                      <a:r>
                        <a:rPr lang="en-AU" dirty="0"/>
                        <a:t>53%</a:t>
                      </a:r>
                    </a:p>
                  </a:txBody>
                  <a:tcPr/>
                </a:tc>
                <a:extLst>
                  <a:ext uri="{0D108BD9-81ED-4DB2-BD59-A6C34878D82A}">
                    <a16:rowId xmlns:a16="http://schemas.microsoft.com/office/drawing/2014/main" xmlns="" val="602504455"/>
                  </a:ext>
                </a:extLst>
              </a:tr>
              <a:tr h="370840">
                <a:tc>
                  <a:txBody>
                    <a:bodyPr/>
                    <a:lstStyle/>
                    <a:p>
                      <a:r>
                        <a:rPr lang="en-AU" dirty="0"/>
                        <a:t>Lactation consultants</a:t>
                      </a:r>
                    </a:p>
                  </a:txBody>
                  <a:tcPr/>
                </a:tc>
                <a:tc>
                  <a:txBody>
                    <a:bodyPr/>
                    <a:lstStyle/>
                    <a:p>
                      <a:pPr algn="ctr"/>
                      <a:r>
                        <a:rPr lang="en-AU" dirty="0"/>
                        <a:t>54%</a:t>
                      </a:r>
                    </a:p>
                  </a:txBody>
                  <a:tcPr/>
                </a:tc>
                <a:tc>
                  <a:txBody>
                    <a:bodyPr/>
                    <a:lstStyle/>
                    <a:p>
                      <a:pPr algn="ctr"/>
                      <a:r>
                        <a:rPr lang="en-AU" dirty="0"/>
                        <a:t>35%</a:t>
                      </a:r>
                    </a:p>
                  </a:txBody>
                  <a:tcPr/>
                </a:tc>
                <a:tc>
                  <a:txBody>
                    <a:bodyPr/>
                    <a:lstStyle/>
                    <a:p>
                      <a:pPr algn="ctr"/>
                      <a:r>
                        <a:rPr lang="en-AU" dirty="0"/>
                        <a:t>27%</a:t>
                      </a:r>
                    </a:p>
                  </a:txBody>
                  <a:tcPr/>
                </a:tc>
                <a:extLst>
                  <a:ext uri="{0D108BD9-81ED-4DB2-BD59-A6C34878D82A}">
                    <a16:rowId xmlns:a16="http://schemas.microsoft.com/office/drawing/2014/main" xmlns="" val="2172203418"/>
                  </a:ext>
                </a:extLst>
              </a:tr>
              <a:tr h="370840">
                <a:tc>
                  <a:txBody>
                    <a:bodyPr/>
                    <a:lstStyle/>
                    <a:p>
                      <a:r>
                        <a:rPr lang="en-AU" dirty="0"/>
                        <a:t>Outreach neonatal trained nurses</a:t>
                      </a:r>
                    </a:p>
                  </a:txBody>
                  <a:tcPr/>
                </a:tc>
                <a:tc>
                  <a:txBody>
                    <a:bodyPr/>
                    <a:lstStyle/>
                    <a:p>
                      <a:pPr algn="ctr"/>
                      <a:r>
                        <a:rPr lang="en-AU" dirty="0"/>
                        <a:t>33%</a:t>
                      </a:r>
                    </a:p>
                  </a:txBody>
                  <a:tcPr/>
                </a:tc>
                <a:tc>
                  <a:txBody>
                    <a:bodyPr/>
                    <a:lstStyle/>
                    <a:p>
                      <a:pPr algn="ctr"/>
                      <a:r>
                        <a:rPr lang="en-AU" dirty="0"/>
                        <a:t>33%</a:t>
                      </a:r>
                    </a:p>
                  </a:txBody>
                  <a:tcPr/>
                </a:tc>
                <a:tc>
                  <a:txBody>
                    <a:bodyPr/>
                    <a:lstStyle/>
                    <a:p>
                      <a:pPr algn="ctr"/>
                      <a:r>
                        <a:rPr lang="en-AU" dirty="0"/>
                        <a:t>25%</a:t>
                      </a:r>
                    </a:p>
                  </a:txBody>
                  <a:tcPr/>
                </a:tc>
                <a:extLst>
                  <a:ext uri="{0D108BD9-81ED-4DB2-BD59-A6C34878D82A}">
                    <a16:rowId xmlns:a16="http://schemas.microsoft.com/office/drawing/2014/main" xmlns="" val="3026017623"/>
                  </a:ext>
                </a:extLst>
              </a:tr>
              <a:tr h="370840">
                <a:tc>
                  <a:txBody>
                    <a:bodyPr/>
                    <a:lstStyle/>
                    <a:p>
                      <a:r>
                        <a:rPr lang="en-AU" dirty="0"/>
                        <a:t>Social workers</a:t>
                      </a:r>
                    </a:p>
                  </a:txBody>
                  <a:tcPr/>
                </a:tc>
                <a:tc>
                  <a:txBody>
                    <a:bodyPr/>
                    <a:lstStyle/>
                    <a:p>
                      <a:pPr algn="ctr"/>
                      <a:r>
                        <a:rPr lang="en-AU" dirty="0"/>
                        <a:t>40%</a:t>
                      </a:r>
                    </a:p>
                  </a:txBody>
                  <a:tcPr/>
                </a:tc>
                <a:tc>
                  <a:txBody>
                    <a:bodyPr/>
                    <a:lstStyle/>
                    <a:p>
                      <a:pPr algn="ctr"/>
                      <a:r>
                        <a:rPr lang="en-AU" dirty="0"/>
                        <a:t>28%</a:t>
                      </a:r>
                    </a:p>
                  </a:txBody>
                  <a:tcPr/>
                </a:tc>
                <a:tc>
                  <a:txBody>
                    <a:bodyPr/>
                    <a:lstStyle/>
                    <a:p>
                      <a:pPr algn="ctr"/>
                      <a:r>
                        <a:rPr lang="en-AU" dirty="0"/>
                        <a:t>31%</a:t>
                      </a:r>
                    </a:p>
                  </a:txBody>
                  <a:tcPr/>
                </a:tc>
                <a:extLst>
                  <a:ext uri="{0D108BD9-81ED-4DB2-BD59-A6C34878D82A}">
                    <a16:rowId xmlns:a16="http://schemas.microsoft.com/office/drawing/2014/main" xmlns="" val="3756871552"/>
                  </a:ext>
                </a:extLst>
              </a:tr>
            </a:tbl>
          </a:graphicData>
        </a:graphic>
      </p:graphicFrame>
    </p:spTree>
    <p:extLst>
      <p:ext uri="{BB962C8B-B14F-4D97-AF65-F5344CB8AC3E}">
        <p14:creationId xmlns:p14="http://schemas.microsoft.com/office/powerpoint/2010/main" val="449852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F572DA-38E0-42CF-B5AF-7A57BB8B45B4}"/>
              </a:ext>
            </a:extLst>
          </p:cNvPr>
          <p:cNvSpPr>
            <a:spLocks noGrp="1"/>
          </p:cNvSpPr>
          <p:nvPr>
            <p:ph type="title"/>
          </p:nvPr>
        </p:nvSpPr>
        <p:spPr/>
        <p:txBody>
          <a:bodyPr/>
          <a:lstStyle/>
          <a:p>
            <a:r>
              <a:rPr lang="en-AU" dirty="0"/>
              <a:t>Workforce overview</a:t>
            </a:r>
          </a:p>
        </p:txBody>
      </p:sp>
      <p:pic>
        <p:nvPicPr>
          <p:cNvPr id="3" name="Picture 2">
            <a:extLst>
              <a:ext uri="{FF2B5EF4-FFF2-40B4-BE49-F238E27FC236}">
                <a16:creationId xmlns:a16="http://schemas.microsoft.com/office/drawing/2014/main" xmlns="" id="{9D10A7E0-F70E-4BBC-8C84-E50E0CABF4EF}"/>
              </a:ext>
            </a:extLst>
          </p:cNvPr>
          <p:cNvPicPr>
            <a:picLocks noChangeAspect="1"/>
          </p:cNvPicPr>
          <p:nvPr/>
        </p:nvPicPr>
        <p:blipFill>
          <a:blip r:embed="rId2" cstate="print"/>
          <a:stretch>
            <a:fillRect/>
          </a:stretch>
        </p:blipFill>
        <p:spPr>
          <a:xfrm>
            <a:off x="1071112" y="1175591"/>
            <a:ext cx="7275029" cy="4396588"/>
          </a:xfrm>
          <a:prstGeom prst="rect">
            <a:avLst/>
          </a:prstGeom>
        </p:spPr>
      </p:pic>
    </p:spTree>
    <p:extLst>
      <p:ext uri="{BB962C8B-B14F-4D97-AF65-F5344CB8AC3E}">
        <p14:creationId xmlns:p14="http://schemas.microsoft.com/office/powerpoint/2010/main" val="1964404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7" name="Content Placeholder 6"/>
          <p:cNvSpPr>
            <a:spLocks noGrp="1"/>
          </p:cNvSpPr>
          <p:nvPr>
            <p:ph idx="1"/>
          </p:nvPr>
        </p:nvSpPr>
        <p:spPr/>
        <p:txBody>
          <a:bodyPr>
            <a:normAutofit fontScale="85000" lnSpcReduction="10000"/>
          </a:bodyPr>
          <a:lstStyle/>
          <a:p>
            <a:endParaRPr lang="en-NZ" dirty="0" smtClean="0"/>
          </a:p>
          <a:p>
            <a:endParaRPr lang="en-NZ" dirty="0"/>
          </a:p>
          <a:p>
            <a:endParaRPr lang="en-NZ" dirty="0" smtClean="0"/>
          </a:p>
          <a:p>
            <a:r>
              <a:rPr lang="en-NZ" dirty="0" smtClean="0"/>
              <a:t>Only CMDHB and Blenheim have recognised TC beds. </a:t>
            </a:r>
          </a:p>
          <a:p>
            <a:r>
              <a:rPr lang="en-NZ" dirty="0" smtClean="0"/>
              <a:t>All Postnatal wards have babies on them needing more than well newborn care, which is not currently “counted”.</a:t>
            </a:r>
          </a:p>
          <a:p>
            <a:r>
              <a:rPr lang="en-NZ" dirty="0" smtClean="0"/>
              <a:t>More babies from 35 weeks could be cared for with mother present if staffed for their clinical needs. </a:t>
            </a:r>
          </a:p>
          <a:p>
            <a:r>
              <a:rPr lang="en-NZ" dirty="0" smtClean="0"/>
              <a:t>LOS likely 4-14 days </a:t>
            </a:r>
            <a:endParaRPr lang="en-NZ" dirty="0"/>
          </a:p>
          <a:p>
            <a:pPr>
              <a:buNone/>
            </a:pPr>
            <a:endParaRPr lang="en-US" dirty="0"/>
          </a:p>
        </p:txBody>
      </p:sp>
      <p:pic>
        <p:nvPicPr>
          <p:cNvPr id="8" name="Picture 2"/>
          <p:cNvPicPr>
            <a:picLocks noChangeAspect="1" noChangeArrowheads="1"/>
          </p:cNvPicPr>
          <p:nvPr/>
        </p:nvPicPr>
        <p:blipFill>
          <a:blip r:embed="rId2" cstate="print"/>
          <a:srcRect/>
          <a:stretch>
            <a:fillRect/>
          </a:stretch>
        </p:blipFill>
        <p:spPr bwMode="auto">
          <a:xfrm>
            <a:off x="251520" y="476672"/>
            <a:ext cx="8605852" cy="171451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A22F7-A603-4C82-B2ED-716AB6FB32AB}"/>
              </a:ext>
            </a:extLst>
          </p:cNvPr>
          <p:cNvSpPr>
            <a:spLocks noGrp="1"/>
          </p:cNvSpPr>
          <p:nvPr>
            <p:ph type="title"/>
          </p:nvPr>
        </p:nvSpPr>
        <p:spPr/>
        <p:txBody>
          <a:bodyPr/>
          <a:lstStyle/>
          <a:p>
            <a:r>
              <a:rPr lang="en-AU"/>
              <a:t>Communication and interfaces</a:t>
            </a:r>
          </a:p>
        </p:txBody>
      </p:sp>
      <p:graphicFrame>
        <p:nvGraphicFramePr>
          <p:cNvPr id="4" name="Table 3">
            <a:extLst>
              <a:ext uri="{FF2B5EF4-FFF2-40B4-BE49-F238E27FC236}">
                <a16:creationId xmlns:a16="http://schemas.microsoft.com/office/drawing/2014/main" xmlns="" id="{95E5FB04-A37B-4A6E-BE26-35E7CEB391C4}"/>
              </a:ext>
            </a:extLst>
          </p:cNvPr>
          <p:cNvGraphicFramePr>
            <a:graphicFrameLocks noGrp="1"/>
          </p:cNvGraphicFramePr>
          <p:nvPr>
            <p:extLst>
              <p:ext uri="{D42A27DB-BD31-4B8C-83A1-F6EECF244321}">
                <p14:modId xmlns:p14="http://schemas.microsoft.com/office/powerpoint/2010/main" val="189739449"/>
              </p:ext>
            </p:extLst>
          </p:nvPr>
        </p:nvGraphicFramePr>
        <p:xfrm>
          <a:off x="717174" y="1548148"/>
          <a:ext cx="7879977" cy="2291080"/>
        </p:xfrm>
        <a:graphic>
          <a:graphicData uri="http://schemas.openxmlformats.org/drawingml/2006/table">
            <a:tbl>
              <a:tblPr firstRow="1" bandRow="1">
                <a:tableStyleId>{5C22544A-7EE6-4342-B048-85BDC9FD1C3A}</a:tableStyleId>
              </a:tblPr>
              <a:tblGrid>
                <a:gridCol w="3610986">
                  <a:extLst>
                    <a:ext uri="{9D8B030D-6E8A-4147-A177-3AD203B41FA5}">
                      <a16:colId xmlns:a16="http://schemas.microsoft.com/office/drawing/2014/main" xmlns="" val="2346597707"/>
                    </a:ext>
                  </a:extLst>
                </a:gridCol>
                <a:gridCol w="1422997">
                  <a:extLst>
                    <a:ext uri="{9D8B030D-6E8A-4147-A177-3AD203B41FA5}">
                      <a16:colId xmlns:a16="http://schemas.microsoft.com/office/drawing/2014/main" xmlns="" val="1790550700"/>
                    </a:ext>
                  </a:extLst>
                </a:gridCol>
                <a:gridCol w="1422997">
                  <a:extLst>
                    <a:ext uri="{9D8B030D-6E8A-4147-A177-3AD203B41FA5}">
                      <a16:colId xmlns:a16="http://schemas.microsoft.com/office/drawing/2014/main" xmlns="" val="384985427"/>
                    </a:ext>
                  </a:extLst>
                </a:gridCol>
                <a:gridCol w="1422997">
                  <a:extLst>
                    <a:ext uri="{9D8B030D-6E8A-4147-A177-3AD203B41FA5}">
                      <a16:colId xmlns:a16="http://schemas.microsoft.com/office/drawing/2014/main" xmlns="" val="1750179388"/>
                    </a:ext>
                  </a:extLst>
                </a:gridCol>
              </a:tblGrid>
              <a:tr h="370840">
                <a:tc>
                  <a:txBody>
                    <a:bodyPr/>
                    <a:lstStyle/>
                    <a:p>
                      <a:endParaRPr lang="en-AU" dirty="0"/>
                    </a:p>
                  </a:txBody>
                  <a:tcPr/>
                </a:tc>
                <a:tc>
                  <a:txBody>
                    <a:bodyPr/>
                    <a:lstStyle/>
                    <a:p>
                      <a:pPr algn="ctr"/>
                      <a:r>
                        <a:rPr lang="en-AU" dirty="0"/>
                        <a:t>L3</a:t>
                      </a:r>
                    </a:p>
                  </a:txBody>
                  <a:tcPr/>
                </a:tc>
                <a:tc>
                  <a:txBody>
                    <a:bodyPr/>
                    <a:lstStyle/>
                    <a:p>
                      <a:pPr algn="ctr"/>
                      <a:r>
                        <a:rPr lang="en-AU" dirty="0"/>
                        <a:t>L2A</a:t>
                      </a:r>
                    </a:p>
                  </a:txBody>
                  <a:tcPr/>
                </a:tc>
                <a:tc>
                  <a:txBody>
                    <a:bodyPr/>
                    <a:lstStyle/>
                    <a:p>
                      <a:pPr algn="ctr"/>
                      <a:r>
                        <a:rPr lang="en-AU"/>
                        <a:t>L2</a:t>
                      </a:r>
                    </a:p>
                  </a:txBody>
                  <a:tcPr/>
                </a:tc>
                <a:extLst>
                  <a:ext uri="{0D108BD9-81ED-4DB2-BD59-A6C34878D82A}">
                    <a16:rowId xmlns:a16="http://schemas.microsoft.com/office/drawing/2014/main" xmlns="" val="2701213220"/>
                  </a:ext>
                </a:extLst>
              </a:tr>
              <a:tr h="370840">
                <a:tc>
                  <a:txBody>
                    <a:bodyPr/>
                    <a:lstStyle/>
                    <a:p>
                      <a:r>
                        <a:rPr lang="en-AU"/>
                        <a:t>Capacity in the birthing units for acute transfers</a:t>
                      </a:r>
                      <a:endParaRPr lang="en-AU" dirty="0"/>
                    </a:p>
                  </a:txBody>
                  <a:tcPr/>
                </a:tc>
                <a:tc>
                  <a:txBody>
                    <a:bodyPr/>
                    <a:lstStyle/>
                    <a:p>
                      <a:pPr algn="ctr"/>
                      <a:r>
                        <a:rPr lang="en-AU"/>
                        <a:t>40%</a:t>
                      </a:r>
                      <a:endParaRPr lang="en-AU" dirty="0"/>
                    </a:p>
                  </a:txBody>
                  <a:tcPr/>
                </a:tc>
                <a:tc>
                  <a:txBody>
                    <a:bodyPr/>
                    <a:lstStyle/>
                    <a:p>
                      <a:pPr algn="ctr"/>
                      <a:r>
                        <a:rPr lang="en-AU" dirty="0"/>
                        <a:t>23%</a:t>
                      </a:r>
                    </a:p>
                  </a:txBody>
                  <a:tcPr/>
                </a:tc>
                <a:tc>
                  <a:txBody>
                    <a:bodyPr/>
                    <a:lstStyle/>
                    <a:p>
                      <a:pPr algn="ctr"/>
                      <a:r>
                        <a:rPr lang="en-AU" dirty="0"/>
                        <a:t>19%</a:t>
                      </a:r>
                    </a:p>
                  </a:txBody>
                  <a:tcPr/>
                </a:tc>
                <a:extLst>
                  <a:ext uri="{0D108BD9-81ED-4DB2-BD59-A6C34878D82A}">
                    <a16:rowId xmlns:a16="http://schemas.microsoft.com/office/drawing/2014/main" xmlns="" val="2244621206"/>
                  </a:ext>
                </a:extLst>
              </a:tr>
              <a:tr h="370840">
                <a:tc>
                  <a:txBody>
                    <a:bodyPr/>
                    <a:lstStyle/>
                    <a:p>
                      <a:r>
                        <a:rPr lang="en-AU"/>
                        <a:t>Capacity in maternity for antenatal transfers needing inpatient care</a:t>
                      </a:r>
                      <a:endParaRPr lang="en-AU" dirty="0"/>
                    </a:p>
                  </a:txBody>
                  <a:tcPr/>
                </a:tc>
                <a:tc>
                  <a:txBody>
                    <a:bodyPr/>
                    <a:lstStyle/>
                    <a:p>
                      <a:pPr algn="ctr"/>
                      <a:r>
                        <a:rPr lang="en-AU"/>
                        <a:t>39%</a:t>
                      </a:r>
                      <a:endParaRPr lang="en-AU" dirty="0"/>
                    </a:p>
                  </a:txBody>
                  <a:tcPr/>
                </a:tc>
                <a:tc>
                  <a:txBody>
                    <a:bodyPr/>
                    <a:lstStyle/>
                    <a:p>
                      <a:pPr algn="ctr"/>
                      <a:r>
                        <a:rPr lang="en-AU"/>
                        <a:t>27%</a:t>
                      </a:r>
                      <a:endParaRPr lang="en-AU" dirty="0"/>
                    </a:p>
                  </a:txBody>
                  <a:tcPr/>
                </a:tc>
                <a:tc>
                  <a:txBody>
                    <a:bodyPr/>
                    <a:lstStyle/>
                    <a:p>
                      <a:pPr algn="ctr"/>
                      <a:r>
                        <a:rPr lang="en-AU" dirty="0"/>
                        <a:t>15%</a:t>
                      </a:r>
                    </a:p>
                  </a:txBody>
                  <a:tcPr/>
                </a:tc>
                <a:extLst>
                  <a:ext uri="{0D108BD9-81ED-4DB2-BD59-A6C34878D82A}">
                    <a16:rowId xmlns:a16="http://schemas.microsoft.com/office/drawing/2014/main" xmlns="" val="3556538025"/>
                  </a:ext>
                </a:extLst>
              </a:tr>
              <a:tr h="370840">
                <a:tc>
                  <a:txBody>
                    <a:bodyPr/>
                    <a:lstStyle/>
                    <a:p>
                      <a:r>
                        <a:rPr lang="en-AU"/>
                        <a:t>SCBU capacity to take babies from L3 units (back transfers)</a:t>
                      </a:r>
                      <a:endParaRPr lang="en-AU" dirty="0"/>
                    </a:p>
                  </a:txBody>
                  <a:tcPr/>
                </a:tc>
                <a:tc>
                  <a:txBody>
                    <a:bodyPr/>
                    <a:lstStyle/>
                    <a:p>
                      <a:pPr algn="ctr"/>
                      <a:r>
                        <a:rPr lang="en-AU"/>
                        <a:t>67%</a:t>
                      </a:r>
                      <a:endParaRPr lang="en-AU" dirty="0"/>
                    </a:p>
                  </a:txBody>
                  <a:tcPr/>
                </a:tc>
                <a:tc>
                  <a:txBody>
                    <a:bodyPr/>
                    <a:lstStyle/>
                    <a:p>
                      <a:pPr algn="ctr"/>
                      <a:r>
                        <a:rPr lang="en-AU"/>
                        <a:t>34%</a:t>
                      </a:r>
                      <a:endParaRPr lang="en-AU" dirty="0"/>
                    </a:p>
                  </a:txBody>
                  <a:tcPr/>
                </a:tc>
                <a:tc>
                  <a:txBody>
                    <a:bodyPr/>
                    <a:lstStyle/>
                    <a:p>
                      <a:pPr algn="ctr"/>
                      <a:r>
                        <a:rPr lang="en-AU" dirty="0"/>
                        <a:t>34%</a:t>
                      </a:r>
                    </a:p>
                  </a:txBody>
                  <a:tcPr/>
                </a:tc>
                <a:extLst>
                  <a:ext uri="{0D108BD9-81ED-4DB2-BD59-A6C34878D82A}">
                    <a16:rowId xmlns:a16="http://schemas.microsoft.com/office/drawing/2014/main" xmlns="" val="602504455"/>
                  </a:ext>
                </a:extLst>
              </a:tr>
            </a:tbl>
          </a:graphicData>
        </a:graphic>
      </p:graphicFrame>
      <p:sp>
        <p:nvSpPr>
          <p:cNvPr id="5" name="TextBox 4">
            <a:extLst>
              <a:ext uri="{FF2B5EF4-FFF2-40B4-BE49-F238E27FC236}">
                <a16:creationId xmlns:a16="http://schemas.microsoft.com/office/drawing/2014/main" xmlns="" id="{7F380CC5-351B-4680-9D01-A3B4E6B12B33}"/>
              </a:ext>
            </a:extLst>
          </p:cNvPr>
          <p:cNvSpPr txBox="1"/>
          <p:nvPr/>
        </p:nvSpPr>
        <p:spPr>
          <a:xfrm>
            <a:off x="322729" y="1032917"/>
            <a:ext cx="8606117" cy="430887"/>
          </a:xfrm>
          <a:prstGeom prst="rect">
            <a:avLst/>
          </a:prstGeom>
          <a:noFill/>
        </p:spPr>
        <p:txBody>
          <a:bodyPr wrap="square">
            <a:spAutoFit/>
          </a:bodyPr>
          <a:lstStyle/>
          <a:p>
            <a:pPr marL="285750" indent="-285750">
              <a:spcBef>
                <a:spcPts val="1200"/>
              </a:spcBef>
              <a:buFont typeface="Arial" panose="020B0604020202020204" pitchFamily="34" charset="0"/>
              <a:buChar char="•"/>
              <a:defRPr/>
            </a:pPr>
            <a:r>
              <a:rPr lang="en-NZ" sz="2200" dirty="0">
                <a:solidFill>
                  <a:schemeClr val="tx2">
                    <a:lumMod val="75000"/>
                  </a:schemeClr>
                </a:solidFill>
              </a:rPr>
              <a:t>The proportion who consider the following are always/ often a problem</a:t>
            </a:r>
          </a:p>
        </p:txBody>
      </p:sp>
      <p:sp>
        <p:nvSpPr>
          <p:cNvPr id="6" name="Rectangle 5">
            <a:extLst>
              <a:ext uri="{FF2B5EF4-FFF2-40B4-BE49-F238E27FC236}">
                <a16:creationId xmlns:a16="http://schemas.microsoft.com/office/drawing/2014/main" xmlns="" id="{68970CE8-4CF6-4362-B0CA-AB258425A66E}"/>
              </a:ext>
            </a:extLst>
          </p:cNvPr>
          <p:cNvSpPr/>
          <p:nvPr/>
        </p:nvSpPr>
        <p:spPr>
          <a:xfrm>
            <a:off x="546847" y="4070275"/>
            <a:ext cx="8139953" cy="1666354"/>
          </a:xfrm>
          <a:prstGeom prst="rect">
            <a:avLst/>
          </a:prstGeom>
        </p:spPr>
        <p:txBody>
          <a:bodyPr wrap="square">
            <a:spAutoFit/>
          </a:bodyPr>
          <a:lstStyle/>
          <a:p>
            <a:pPr marL="180340">
              <a:lnSpc>
                <a:spcPct val="115000"/>
              </a:lnSpc>
              <a:spcBef>
                <a:spcPts val="300"/>
              </a:spcBef>
              <a:spcAft>
                <a:spcPts val="600"/>
              </a:spcAft>
            </a:pPr>
            <a:r>
              <a:rPr lang="en-NZ" i="1" dirty="0">
                <a:solidFill>
                  <a:srgbClr val="632423"/>
                </a:solidFill>
                <a:ea typeface="Times New Roman" panose="02020603050405020304" pitchFamily="18" charset="0"/>
                <a:cs typeface="Times New Roman" panose="02020603050405020304" pitchFamily="18" charset="0"/>
              </a:rPr>
              <a:t>Once nurse managers have established good communication with staff and got to know them it improves. Knowing who to talk to about transfers. I feel that Level III units don’t really understand the issues facing those in Level II and also the primary maternity units. Transfers from our primary birthing unit to our SCBU is very unsafe and problematic at times. (Survey – nurse/midwifery educator)</a:t>
            </a:r>
            <a:endParaRPr lang="en-AU" i="1" dirty="0">
              <a:solidFill>
                <a:srgbClr val="632423"/>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523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1BF0A1-0E7F-4A85-8A8E-322CC1DBA22A}"/>
              </a:ext>
            </a:extLst>
          </p:cNvPr>
          <p:cNvSpPr>
            <a:spLocks noGrp="1"/>
          </p:cNvSpPr>
          <p:nvPr>
            <p:ph type="title"/>
          </p:nvPr>
        </p:nvSpPr>
        <p:spPr>
          <a:xfrm>
            <a:off x="372036" y="113274"/>
            <a:ext cx="8229600" cy="1143000"/>
          </a:xfrm>
        </p:spPr>
        <p:txBody>
          <a:bodyPr/>
          <a:lstStyle/>
          <a:p>
            <a:r>
              <a:rPr lang="en-AU" dirty="0"/>
              <a:t>Transfers</a:t>
            </a:r>
          </a:p>
        </p:txBody>
      </p:sp>
      <p:sp>
        <p:nvSpPr>
          <p:cNvPr id="3" name="Rectangle 2">
            <a:extLst>
              <a:ext uri="{FF2B5EF4-FFF2-40B4-BE49-F238E27FC236}">
                <a16:creationId xmlns:a16="http://schemas.microsoft.com/office/drawing/2014/main" xmlns="" id="{96645980-A5F8-46D1-96F6-9189DF98AF7D}"/>
              </a:ext>
            </a:extLst>
          </p:cNvPr>
          <p:cNvSpPr/>
          <p:nvPr/>
        </p:nvSpPr>
        <p:spPr>
          <a:xfrm>
            <a:off x="708212" y="882883"/>
            <a:ext cx="8063752" cy="4195764"/>
          </a:xfrm>
          <a:prstGeom prst="rect">
            <a:avLst/>
          </a:prstGeom>
        </p:spPr>
        <p:txBody>
          <a:bodyPr wrap="square">
            <a:spAutoFit/>
          </a:bodyPr>
          <a:lstStyle/>
          <a:p>
            <a:pPr>
              <a:lnSpc>
                <a:spcPct val="115000"/>
              </a:lnSpc>
              <a:spcBef>
                <a:spcPts val="300"/>
              </a:spcBef>
              <a:spcAft>
                <a:spcPts val="600"/>
              </a:spcAft>
            </a:pPr>
            <a:r>
              <a:rPr lang="en-NZ" sz="2000" dirty="0">
                <a:ea typeface="Times New Roman" panose="02020603050405020304" pitchFamily="18" charset="0"/>
                <a:cs typeface="Times New Roman" panose="02020603050405020304" pitchFamily="18" charset="0"/>
              </a:rPr>
              <a:t>The transfer of babies to another location disadvantages people who live in rural locations and may disproportionately affect families with lower incomes. Although the cost of the transfer and accommodation is funded from the public purse there are personal economic and social costs that include:</a:t>
            </a:r>
            <a:endParaRPr lang="en-AU" sz="2000" dirty="0">
              <a:ea typeface="Times New Roman" panose="02020603050405020304" pitchFamily="18" charset="0"/>
              <a:cs typeface="Times New Roman" panose="02020603050405020304" pitchFamily="18" charset="0"/>
            </a:endParaRPr>
          </a:p>
          <a:p>
            <a:pPr marL="342900" lvl="0" indent="-342900">
              <a:lnSpc>
                <a:spcPct val="115000"/>
              </a:lnSpc>
              <a:spcAft>
                <a:spcPts val="300"/>
              </a:spcAft>
              <a:buFont typeface="Symbol" panose="05050102010706020507" pitchFamily="18" charset="2"/>
              <a:buChar char=""/>
            </a:pPr>
            <a:r>
              <a:rPr lang="en-NZ" sz="2000" dirty="0">
                <a:solidFill>
                  <a:srgbClr val="000000"/>
                </a:solidFill>
                <a:ea typeface="Times New Roman" panose="02020603050405020304" pitchFamily="18" charset="0"/>
                <a:cs typeface="Times New Roman" panose="02020603050405020304" pitchFamily="18" charset="0"/>
              </a:rPr>
              <a:t>Travel for partners and whānau that are not included</a:t>
            </a:r>
            <a:endParaRPr lang="en-AU" sz="2000" dirty="0">
              <a:solidFill>
                <a:srgbClr val="000000"/>
              </a:solidFill>
              <a:ea typeface="Times New Roman" panose="02020603050405020304" pitchFamily="18" charset="0"/>
              <a:cs typeface="Times New Roman" panose="02020603050405020304" pitchFamily="18" charset="0"/>
            </a:endParaRPr>
          </a:p>
          <a:p>
            <a:pPr marL="342900" lvl="0" indent="-342900">
              <a:lnSpc>
                <a:spcPct val="115000"/>
              </a:lnSpc>
              <a:spcAft>
                <a:spcPts val="300"/>
              </a:spcAft>
              <a:buFont typeface="Symbol" panose="05050102010706020507" pitchFamily="18" charset="2"/>
              <a:buChar char=""/>
            </a:pPr>
            <a:r>
              <a:rPr lang="en-NZ" sz="2000" dirty="0">
                <a:solidFill>
                  <a:srgbClr val="000000"/>
                </a:solidFill>
                <a:ea typeface="Times New Roman" panose="02020603050405020304" pitchFamily="18" charset="0"/>
                <a:cs typeface="Times New Roman" panose="02020603050405020304" pitchFamily="18" charset="0"/>
              </a:rPr>
              <a:t>Time from work that may not be paid for by employers</a:t>
            </a:r>
            <a:endParaRPr lang="en-AU" sz="2000" dirty="0">
              <a:solidFill>
                <a:srgbClr val="000000"/>
              </a:solidFill>
              <a:ea typeface="Times New Roman" panose="02020603050405020304" pitchFamily="18" charset="0"/>
              <a:cs typeface="Times New Roman" panose="02020603050405020304" pitchFamily="18" charset="0"/>
            </a:endParaRPr>
          </a:p>
          <a:p>
            <a:pPr marL="342900" lvl="0" indent="-342900">
              <a:lnSpc>
                <a:spcPct val="115000"/>
              </a:lnSpc>
              <a:spcAft>
                <a:spcPts val="300"/>
              </a:spcAft>
              <a:buFont typeface="Symbol" panose="05050102010706020507" pitchFamily="18" charset="2"/>
              <a:buChar char=""/>
            </a:pPr>
            <a:r>
              <a:rPr lang="en-NZ" sz="2000" dirty="0">
                <a:solidFill>
                  <a:srgbClr val="000000"/>
                </a:solidFill>
                <a:ea typeface="Times New Roman" panose="02020603050405020304" pitchFamily="18" charset="0"/>
                <a:cs typeface="Times New Roman" panose="02020603050405020304" pitchFamily="18" charset="0"/>
              </a:rPr>
              <a:t>Lack of whānau support</a:t>
            </a:r>
            <a:endParaRPr lang="en-AU" sz="2000" dirty="0">
              <a:solidFill>
                <a:srgbClr val="000000"/>
              </a:solidFill>
              <a:ea typeface="Times New Roman" panose="02020603050405020304" pitchFamily="18" charset="0"/>
              <a:cs typeface="Times New Roman" panose="02020603050405020304" pitchFamily="18" charset="0"/>
            </a:endParaRPr>
          </a:p>
          <a:p>
            <a:pPr marL="342900" lvl="0" indent="-342900">
              <a:lnSpc>
                <a:spcPct val="115000"/>
              </a:lnSpc>
              <a:spcAft>
                <a:spcPts val="300"/>
              </a:spcAft>
              <a:buFont typeface="Symbol" panose="05050102010706020507" pitchFamily="18" charset="2"/>
              <a:buChar char=""/>
            </a:pPr>
            <a:r>
              <a:rPr lang="en-NZ" sz="2000" dirty="0">
                <a:solidFill>
                  <a:srgbClr val="000000"/>
                </a:solidFill>
                <a:ea typeface="Times New Roman" panose="02020603050405020304" pitchFamily="18" charset="0"/>
                <a:cs typeface="Times New Roman" panose="02020603050405020304" pitchFamily="18" charset="0"/>
              </a:rPr>
              <a:t>Separation from other children</a:t>
            </a:r>
            <a:endParaRPr lang="en-AU" sz="2000" dirty="0">
              <a:solidFill>
                <a:srgbClr val="000000"/>
              </a:solidFill>
              <a:ea typeface="Times New Roman" panose="02020603050405020304" pitchFamily="18" charset="0"/>
              <a:cs typeface="Times New Roman" panose="02020603050405020304" pitchFamily="18" charset="0"/>
            </a:endParaRPr>
          </a:p>
          <a:p>
            <a:pPr marL="342900" lvl="0" indent="-342900">
              <a:lnSpc>
                <a:spcPct val="115000"/>
              </a:lnSpc>
              <a:spcAft>
                <a:spcPts val="300"/>
              </a:spcAft>
              <a:buFont typeface="Symbol" panose="05050102010706020507" pitchFamily="18" charset="2"/>
              <a:buChar char=""/>
            </a:pPr>
            <a:r>
              <a:rPr lang="en-NZ" sz="2000" dirty="0">
                <a:solidFill>
                  <a:srgbClr val="000000"/>
                </a:solidFill>
                <a:ea typeface="Times New Roman" panose="02020603050405020304" pitchFamily="18" charset="0"/>
                <a:cs typeface="Times New Roman" panose="02020603050405020304" pitchFamily="18" charset="0"/>
              </a:rPr>
              <a:t>The potential for separation from the baby when transport for the mother is not immediately available that may affect parenting.</a:t>
            </a:r>
            <a:endParaRPr lang="en-AU" sz="2000" dirty="0">
              <a:solidFill>
                <a:srgbClr val="000000"/>
              </a:solidFill>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F342E0E8-2FF7-41A8-B1C8-F2B3B38A472A}"/>
              </a:ext>
            </a:extLst>
          </p:cNvPr>
          <p:cNvSpPr/>
          <p:nvPr/>
        </p:nvSpPr>
        <p:spPr>
          <a:xfrm>
            <a:off x="277906" y="5137549"/>
            <a:ext cx="8588188" cy="710707"/>
          </a:xfrm>
          <a:prstGeom prst="rect">
            <a:avLst/>
          </a:prstGeom>
        </p:spPr>
        <p:txBody>
          <a:bodyPr wrap="square">
            <a:spAutoFit/>
          </a:bodyPr>
          <a:lstStyle/>
          <a:p>
            <a:pPr marL="180340">
              <a:lnSpc>
                <a:spcPct val="115000"/>
              </a:lnSpc>
              <a:spcBef>
                <a:spcPts val="300"/>
              </a:spcBef>
              <a:spcAft>
                <a:spcPts val="600"/>
              </a:spcAft>
            </a:pPr>
            <a:r>
              <a:rPr lang="en-NZ" i="1" dirty="0">
                <a:solidFill>
                  <a:srgbClr val="632423"/>
                </a:solidFill>
                <a:ea typeface="Times New Roman" panose="02020603050405020304" pitchFamily="18" charset="0"/>
                <a:cs typeface="Times New Roman" panose="02020603050405020304" pitchFamily="18" charset="0"/>
              </a:rPr>
              <a:t>Transfer out puts huge stress on families…Uncertainty about location adds to that …Then having space to take them back. We are usually limited by nursing resources. (Interview)</a:t>
            </a:r>
            <a:endParaRPr lang="en-AU" i="1" dirty="0">
              <a:solidFill>
                <a:srgbClr val="632423"/>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311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F60B8-E467-41CE-AF33-91C666A0208F}"/>
              </a:ext>
            </a:extLst>
          </p:cNvPr>
          <p:cNvSpPr>
            <a:spLocks noGrp="1"/>
          </p:cNvSpPr>
          <p:nvPr>
            <p:ph type="title"/>
          </p:nvPr>
        </p:nvSpPr>
        <p:spPr/>
        <p:txBody>
          <a:bodyPr/>
          <a:lstStyle/>
          <a:p>
            <a:r>
              <a:rPr lang="en-AU" dirty="0"/>
              <a:t>Babies cared for elsewhere</a:t>
            </a:r>
          </a:p>
        </p:txBody>
      </p:sp>
      <p:sp>
        <p:nvSpPr>
          <p:cNvPr id="3" name="TextBox 2">
            <a:extLst>
              <a:ext uri="{FF2B5EF4-FFF2-40B4-BE49-F238E27FC236}">
                <a16:creationId xmlns:a16="http://schemas.microsoft.com/office/drawing/2014/main" xmlns="" id="{D5527ED8-44F0-4075-A9FC-8B7386D80F4D}"/>
              </a:ext>
            </a:extLst>
          </p:cNvPr>
          <p:cNvSpPr txBox="1"/>
          <p:nvPr/>
        </p:nvSpPr>
        <p:spPr>
          <a:xfrm>
            <a:off x="1458230" y="1048306"/>
            <a:ext cx="6420347" cy="369332"/>
          </a:xfrm>
          <a:prstGeom prst="rect">
            <a:avLst/>
          </a:prstGeom>
          <a:noFill/>
        </p:spPr>
        <p:txBody>
          <a:bodyPr wrap="none" rtlCol="0">
            <a:spAutoFit/>
          </a:bodyPr>
          <a:lstStyle/>
          <a:p>
            <a:r>
              <a:rPr lang="en-AU" dirty="0"/>
              <a:t>12-14% of neonates cared for in a DHB other than their home DHB</a:t>
            </a:r>
          </a:p>
        </p:txBody>
      </p:sp>
      <p:graphicFrame>
        <p:nvGraphicFramePr>
          <p:cNvPr id="6" name="Chart 5">
            <a:extLst>
              <a:ext uri="{FF2B5EF4-FFF2-40B4-BE49-F238E27FC236}">
                <a16:creationId xmlns:a16="http://schemas.microsoft.com/office/drawing/2014/main" xmlns="" id="{1E5AF6BB-DF41-40DB-A058-09BFF015F9DC}"/>
              </a:ext>
            </a:extLst>
          </p:cNvPr>
          <p:cNvGraphicFramePr>
            <a:graphicFrameLocks/>
          </p:cNvGraphicFramePr>
          <p:nvPr>
            <p:extLst/>
          </p:nvPr>
        </p:nvGraphicFramePr>
        <p:xfrm>
          <a:off x="457199" y="1661604"/>
          <a:ext cx="8229599" cy="3762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287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clinical network will: </a:t>
            </a:r>
            <a:endParaRPr lang="en-NZ" dirty="0"/>
          </a:p>
        </p:txBody>
      </p:sp>
      <p:sp>
        <p:nvSpPr>
          <p:cNvPr id="4" name="Rectangle 1"/>
          <p:cNvSpPr>
            <a:spLocks noGrp="1" noChangeArrowheads="1"/>
          </p:cNvSpPr>
          <p:nvPr>
            <p:ph idx="1"/>
          </p:nvPr>
        </p:nvSpPr>
        <p:spPr bwMode="auto">
          <a:xfrm>
            <a:off x="457200" y="1341930"/>
            <a:ext cx="8363272"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GB"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NZ"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advocate for the provision of equitable high quality </a:t>
            </a:r>
            <a:r>
              <a:rPr kumimoji="0" lang="en-GB" altLang="en-US" sz="2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newborn</a:t>
            </a: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care in New Zealand</a:t>
            </a:r>
          </a:p>
          <a:p>
            <a:pPr marL="0" marR="0" lvl="0" indent="0" algn="l" defTabSz="914400" rtl="0" eaLnBrk="0" fontAlgn="base" latinLnBrk="0" hangingPunct="0">
              <a:lnSpc>
                <a:spcPct val="100000"/>
              </a:lnSpc>
              <a:spcBef>
                <a:spcPct val="0"/>
              </a:spcBef>
              <a:spcAft>
                <a:spcPct val="0"/>
              </a:spcAft>
              <a:buClrTx/>
              <a:buSzTx/>
              <a:buNone/>
              <a:tabLst>
                <a:tab pos="228600" algn="l"/>
              </a:tabLst>
            </a:pPr>
            <a:endParaRPr kumimoji="0" lang="en-NZ" altLang="en-US"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foster and refine the system for the provision of a nationally coordinated </a:t>
            </a:r>
            <a:r>
              <a:rPr kumimoji="0" lang="en-GB" altLang="en-US" sz="2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newborn</a:t>
            </a: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continuum of care</a:t>
            </a:r>
          </a:p>
          <a:p>
            <a:pPr marL="0" marR="0" lvl="0" indent="0" algn="l" defTabSz="914400" rtl="0" eaLnBrk="0" fontAlgn="base" latinLnBrk="0" hangingPunct="0">
              <a:lnSpc>
                <a:spcPct val="100000"/>
              </a:lnSpc>
              <a:spcBef>
                <a:spcPct val="0"/>
              </a:spcBef>
              <a:spcAft>
                <a:spcPct val="0"/>
              </a:spcAft>
              <a:buClrTx/>
              <a:buSzTx/>
              <a:buNone/>
              <a:tabLst>
                <a:tab pos="228600" algn="l"/>
              </a:tabLst>
            </a:pPr>
            <a:endParaRPr kumimoji="0" lang="en-NZ" altLang="en-US"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consider transport requirements</a:t>
            </a:r>
          </a:p>
          <a:p>
            <a:pPr marL="0" marR="0" lvl="0" indent="0" algn="l" defTabSz="914400" rtl="0" eaLnBrk="0" fontAlgn="base" latinLnBrk="0" hangingPunct="0">
              <a:lnSpc>
                <a:spcPct val="100000"/>
              </a:lnSpc>
              <a:spcBef>
                <a:spcPct val="0"/>
              </a:spcBef>
              <a:spcAft>
                <a:spcPct val="0"/>
              </a:spcAft>
              <a:buClrTx/>
              <a:buSzTx/>
              <a:buNone/>
              <a:tabLst>
                <a:tab pos="228600" algn="l"/>
              </a:tabLst>
            </a:pPr>
            <a:endParaRPr kumimoji="0" lang="en-NZ" altLang="en-US"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inform service planning and service specification (</a:t>
            </a:r>
            <a:r>
              <a:rPr kumimoji="0" lang="en-GB" altLang="en-US" sz="2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MoH</a:t>
            </a:r>
            <a:r>
              <a:rPr kumimoji="0" lang="en-GB"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review</a:t>
            </a:r>
            <a:endParaRPr kumimoji="0" lang="en-GB"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87232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Impact of </a:t>
            </a:r>
            <a:r>
              <a:rPr lang="en-NZ" dirty="0" err="1" smtClean="0"/>
              <a:t>periviability</a:t>
            </a:r>
            <a:r>
              <a:rPr lang="en-NZ" dirty="0" smtClean="0"/>
              <a:t> consensus</a:t>
            </a:r>
            <a:endParaRPr lang="en-US" dirty="0"/>
          </a:p>
        </p:txBody>
      </p:sp>
      <p:sp>
        <p:nvSpPr>
          <p:cNvPr id="6" name="Content Placeholder 5"/>
          <p:cNvSpPr>
            <a:spLocks noGrp="1"/>
          </p:cNvSpPr>
          <p:nvPr>
            <p:ph idx="1"/>
          </p:nvPr>
        </p:nvSpPr>
        <p:spPr>
          <a:xfrm>
            <a:off x="285720" y="1600200"/>
            <a:ext cx="8858280" cy="4614882"/>
          </a:xfrm>
        </p:spPr>
        <p:txBody>
          <a:bodyPr>
            <a:normAutofit fontScale="92500" lnSpcReduction="20000"/>
          </a:bodyPr>
          <a:lstStyle/>
          <a:p>
            <a:r>
              <a:rPr lang="en-NZ" dirty="0" smtClean="0"/>
              <a:t>20-27 weeks 	0.5% of all live births</a:t>
            </a:r>
          </a:p>
          <a:p>
            <a:pPr lvl="1"/>
            <a:r>
              <a:rPr lang="en-NZ" dirty="0" smtClean="0"/>
              <a:t>0.2% at 23/24 weeks, 0.3% at 25/26/27 weeks       PMMRC</a:t>
            </a:r>
          </a:p>
          <a:p>
            <a:r>
              <a:rPr lang="en-NZ" dirty="0" smtClean="0"/>
              <a:t>Small increase in births at 23 weeks</a:t>
            </a:r>
          </a:p>
          <a:p>
            <a:r>
              <a:rPr lang="en-NZ" dirty="0" smtClean="0"/>
              <a:t>2014 – 16, total ANZNN 56</a:t>
            </a:r>
          </a:p>
          <a:p>
            <a:pPr lvl="1"/>
            <a:r>
              <a:rPr lang="en-NZ" dirty="0" smtClean="0"/>
              <a:t>13 alive at 3 days, 5 data to 36 weeks </a:t>
            </a:r>
          </a:p>
          <a:p>
            <a:r>
              <a:rPr lang="en-NZ" dirty="0" smtClean="0"/>
              <a:t>At 23/24 weeks   2014  PMMRC</a:t>
            </a:r>
          </a:p>
          <a:p>
            <a:pPr lvl="1"/>
            <a:r>
              <a:rPr lang="en-NZ" dirty="0" smtClean="0"/>
              <a:t>31 TOP, 28 Stillborn, 39 NND, 38 survivors     Total 136</a:t>
            </a:r>
          </a:p>
          <a:p>
            <a:r>
              <a:rPr lang="en-NZ" dirty="0" smtClean="0"/>
              <a:t>2016/7 </a:t>
            </a:r>
            <a:r>
              <a:rPr lang="en-NZ" dirty="0"/>
              <a:t>ANZNN  95/100 admitted,      53.7% survival</a:t>
            </a:r>
          </a:p>
          <a:p>
            <a:pPr lvl="1"/>
            <a:r>
              <a:rPr lang="en-NZ" dirty="0"/>
              <a:t>NZ proportion likely </a:t>
            </a:r>
            <a:r>
              <a:rPr lang="en-NZ" dirty="0" smtClean="0"/>
              <a:t>13-17</a:t>
            </a:r>
          </a:p>
          <a:p>
            <a:pPr lvl="1"/>
            <a:r>
              <a:rPr lang="en-NZ" dirty="0" smtClean="0"/>
              <a:t>14/14/10   2015/6/7 admitted to NICU’s at &lt; 24 weeks</a:t>
            </a:r>
            <a:endParaRPr lang="en-NZ" dirty="0"/>
          </a:p>
          <a:p>
            <a:endParaRPr lang="en-NZ" dirty="0" smtClean="0"/>
          </a:p>
          <a:p>
            <a:pPr lvl="1"/>
            <a:endParaRPr lang="en-NZ"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Next Steps</a:t>
            </a:r>
            <a:endParaRPr lang="en-US" dirty="0"/>
          </a:p>
        </p:txBody>
      </p:sp>
      <p:sp>
        <p:nvSpPr>
          <p:cNvPr id="3" name="Content Placeholder 2"/>
          <p:cNvSpPr>
            <a:spLocks noGrp="1"/>
          </p:cNvSpPr>
          <p:nvPr>
            <p:ph idx="1"/>
          </p:nvPr>
        </p:nvSpPr>
        <p:spPr>
          <a:xfrm>
            <a:off x="442641" y="1449650"/>
            <a:ext cx="8229600" cy="4525963"/>
          </a:xfrm>
        </p:spPr>
        <p:txBody>
          <a:bodyPr/>
          <a:lstStyle/>
          <a:p>
            <a:r>
              <a:rPr lang="en-NZ" dirty="0" smtClean="0"/>
              <a:t>National Neonatal Service Plan</a:t>
            </a:r>
          </a:p>
          <a:p>
            <a:r>
              <a:rPr lang="en-NZ" dirty="0" smtClean="0"/>
              <a:t>Cot distribution</a:t>
            </a:r>
          </a:p>
          <a:p>
            <a:pPr lvl="1"/>
            <a:r>
              <a:rPr lang="en-NZ" dirty="0" smtClean="0"/>
              <a:t>Regionally</a:t>
            </a:r>
          </a:p>
          <a:p>
            <a:pPr lvl="1"/>
            <a:r>
              <a:rPr lang="en-NZ" dirty="0" smtClean="0"/>
              <a:t>National requirements</a:t>
            </a:r>
          </a:p>
          <a:p>
            <a:pPr lvl="1"/>
            <a:r>
              <a:rPr lang="en-NZ" dirty="0" smtClean="0"/>
              <a:t>Outlier monitoring</a:t>
            </a:r>
          </a:p>
          <a:p>
            <a:r>
              <a:rPr lang="en-NZ" dirty="0" smtClean="0"/>
              <a:t>Transitional Care</a:t>
            </a:r>
          </a:p>
          <a:p>
            <a:r>
              <a:rPr lang="en-NZ" dirty="0" smtClean="0"/>
              <a:t>Business case for Budget resource allocation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Risks of status quo </a:t>
            </a:r>
            <a:endParaRPr lang="en-US" dirty="0"/>
          </a:p>
        </p:txBody>
      </p:sp>
      <p:sp>
        <p:nvSpPr>
          <p:cNvPr id="4" name="Content Placeholder 3"/>
          <p:cNvSpPr>
            <a:spLocks noGrp="1"/>
          </p:cNvSpPr>
          <p:nvPr>
            <p:ph idx="1"/>
          </p:nvPr>
        </p:nvSpPr>
        <p:spPr>
          <a:xfrm>
            <a:off x="457200" y="1600200"/>
            <a:ext cx="8229600" cy="4997152"/>
          </a:xfrm>
        </p:spPr>
        <p:txBody>
          <a:bodyPr>
            <a:normAutofit fontScale="92500" lnSpcReduction="10000"/>
          </a:bodyPr>
          <a:lstStyle/>
          <a:p>
            <a:r>
              <a:rPr lang="en-NZ" dirty="0"/>
              <a:t>No room for </a:t>
            </a:r>
            <a:r>
              <a:rPr lang="en-NZ" dirty="0" smtClean="0"/>
              <a:t> projected population </a:t>
            </a:r>
            <a:r>
              <a:rPr lang="en-NZ" dirty="0"/>
              <a:t>growth </a:t>
            </a:r>
            <a:endParaRPr lang="en-NZ" dirty="0" smtClean="0"/>
          </a:p>
          <a:p>
            <a:pPr lvl="1"/>
            <a:r>
              <a:rPr lang="en-NZ" dirty="0" smtClean="0"/>
              <a:t>Unable to address communities with highest population growth, higher fertility in Maori and PI area</a:t>
            </a:r>
            <a:endParaRPr lang="en-US" dirty="0"/>
          </a:p>
          <a:p>
            <a:r>
              <a:rPr lang="en-NZ" dirty="0" smtClean="0"/>
              <a:t>Avoidable deaths or morbidity when delivery delayed due to insufficient cots</a:t>
            </a:r>
          </a:p>
          <a:p>
            <a:r>
              <a:rPr lang="en-NZ" dirty="0" smtClean="0"/>
              <a:t>Staff burnout, high staff turnover, lack of nurses with intensive care skills to care for high acuity cases. </a:t>
            </a:r>
          </a:p>
          <a:p>
            <a:r>
              <a:rPr lang="en-NZ" dirty="0"/>
              <a:t>Doing nothing </a:t>
            </a:r>
            <a:r>
              <a:rPr lang="en-NZ" dirty="0" smtClean="0"/>
              <a:t>resulting in no available cots in NZ – where do they go?</a:t>
            </a:r>
          </a:p>
          <a:p>
            <a:endParaRPr lang="en-NZ" dirty="0" smtClean="0"/>
          </a:p>
          <a:p>
            <a:endParaRPr lang="en-US" dirty="0"/>
          </a:p>
        </p:txBody>
      </p:sp>
    </p:spTree>
    <p:extLst>
      <p:ext uri="{BB962C8B-B14F-4D97-AF65-F5344CB8AC3E}">
        <p14:creationId xmlns:p14="http://schemas.microsoft.com/office/powerpoint/2010/main" val="4194111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Strategies – short term</a:t>
            </a:r>
          </a:p>
        </p:txBody>
      </p:sp>
      <p:sp>
        <p:nvSpPr>
          <p:cNvPr id="5" name="Content Placeholder 4"/>
          <p:cNvSpPr>
            <a:spLocks noGrp="1"/>
          </p:cNvSpPr>
          <p:nvPr>
            <p:ph idx="1"/>
          </p:nvPr>
        </p:nvSpPr>
        <p:spPr>
          <a:xfrm>
            <a:off x="457200" y="1600200"/>
            <a:ext cx="8579296" cy="5141168"/>
          </a:xfrm>
        </p:spPr>
        <p:txBody>
          <a:bodyPr>
            <a:normAutofit fontScale="92500" lnSpcReduction="20000"/>
          </a:bodyPr>
          <a:lstStyle/>
          <a:p>
            <a:r>
              <a:rPr lang="en-NZ" dirty="0" smtClean="0"/>
              <a:t>1) Reduce </a:t>
            </a:r>
            <a:r>
              <a:rPr lang="en-NZ" dirty="0"/>
              <a:t>LOS </a:t>
            </a:r>
            <a:r>
              <a:rPr lang="en-NZ" dirty="0" smtClean="0"/>
              <a:t>on NICU through </a:t>
            </a:r>
            <a:r>
              <a:rPr lang="en-NZ" dirty="0"/>
              <a:t>earlier </a:t>
            </a:r>
            <a:r>
              <a:rPr lang="en-NZ" dirty="0" smtClean="0"/>
              <a:t>discharge. </a:t>
            </a:r>
          </a:p>
          <a:p>
            <a:pPr marL="0" indent="0">
              <a:buNone/>
            </a:pPr>
            <a:r>
              <a:rPr lang="en-NZ" dirty="0" smtClean="0"/>
              <a:t>     	Through Family integrated care </a:t>
            </a:r>
          </a:p>
          <a:p>
            <a:pPr marL="0" indent="0">
              <a:buNone/>
            </a:pPr>
            <a:r>
              <a:rPr lang="en-NZ" dirty="0" smtClean="0"/>
              <a:t>	More breast feeding support – Lactation 	Consultant FTE</a:t>
            </a:r>
          </a:p>
          <a:p>
            <a:pPr marL="0" indent="0">
              <a:buNone/>
            </a:pPr>
            <a:r>
              <a:rPr lang="en-NZ" dirty="0"/>
              <a:t> </a:t>
            </a:r>
            <a:r>
              <a:rPr lang="en-NZ" dirty="0" smtClean="0"/>
              <a:t>    	Requires </a:t>
            </a:r>
            <a:r>
              <a:rPr lang="en-NZ" dirty="0"/>
              <a:t>more </a:t>
            </a:r>
            <a:r>
              <a:rPr lang="en-NZ" dirty="0" smtClean="0"/>
              <a:t>discharge facilitation and 	neonatal </a:t>
            </a:r>
            <a:r>
              <a:rPr lang="en-NZ" dirty="0"/>
              <a:t>home care </a:t>
            </a:r>
            <a:r>
              <a:rPr lang="en-NZ" dirty="0" smtClean="0"/>
              <a:t>resource – outreach nurses</a:t>
            </a:r>
          </a:p>
          <a:p>
            <a:pPr marL="457200" lvl="1" indent="0">
              <a:buNone/>
            </a:pPr>
            <a:r>
              <a:rPr lang="en-NZ" b="1" dirty="0" smtClean="0"/>
              <a:t>Potential Consequences</a:t>
            </a:r>
            <a:endParaRPr lang="en-NZ" b="1" dirty="0"/>
          </a:p>
          <a:p>
            <a:pPr lvl="1"/>
            <a:r>
              <a:rPr lang="en-NZ" dirty="0"/>
              <a:t>Higher readmission to Paediatrics for Jaundice, dehydration, hypoglycaemia, poor feeding</a:t>
            </a:r>
          </a:p>
          <a:p>
            <a:pPr lvl="1"/>
            <a:r>
              <a:rPr lang="en-NZ" dirty="0"/>
              <a:t>Lower breast feeding rates</a:t>
            </a:r>
          </a:p>
          <a:p>
            <a:pPr lvl="1"/>
            <a:r>
              <a:rPr lang="en-NZ" dirty="0"/>
              <a:t>Social challenges not identified </a:t>
            </a:r>
            <a:r>
              <a:rPr lang="en-NZ" dirty="0" smtClean="0"/>
              <a:t>resulting in care and protection issues post discharge. </a:t>
            </a:r>
            <a:endParaRPr lang="en-NZ" dirty="0"/>
          </a:p>
          <a:p>
            <a:pPr marL="0" indent="0">
              <a:buNone/>
            </a:pPr>
            <a:endParaRPr lang="en-NZ" dirty="0"/>
          </a:p>
        </p:txBody>
      </p:sp>
    </p:spTree>
    <p:extLst>
      <p:ext uri="{BB962C8B-B14F-4D97-AF65-F5344CB8AC3E}">
        <p14:creationId xmlns:p14="http://schemas.microsoft.com/office/powerpoint/2010/main" val="4166408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Strategies – short term</a:t>
            </a:r>
          </a:p>
        </p:txBody>
      </p:sp>
      <p:sp>
        <p:nvSpPr>
          <p:cNvPr id="3" name="Content Placeholder 2"/>
          <p:cNvSpPr>
            <a:spLocks noGrp="1"/>
          </p:cNvSpPr>
          <p:nvPr>
            <p:ph idx="1"/>
          </p:nvPr>
        </p:nvSpPr>
        <p:spPr>
          <a:xfrm>
            <a:off x="457200" y="1600200"/>
            <a:ext cx="8229600" cy="4853136"/>
          </a:xfrm>
        </p:spPr>
        <p:txBody>
          <a:bodyPr>
            <a:normAutofit fontScale="92500"/>
          </a:bodyPr>
          <a:lstStyle/>
          <a:p>
            <a:r>
              <a:rPr lang="en-NZ" dirty="0"/>
              <a:t>2) Transitional care model on the postnatal ward</a:t>
            </a:r>
          </a:p>
          <a:p>
            <a:pPr lvl="1"/>
            <a:r>
              <a:rPr lang="en-NZ" dirty="0"/>
              <a:t>Neonatal nursing care in conjunction with </a:t>
            </a:r>
            <a:r>
              <a:rPr lang="en-NZ" dirty="0" smtClean="0"/>
              <a:t>midwifery</a:t>
            </a:r>
          </a:p>
          <a:p>
            <a:pPr lvl="1"/>
            <a:r>
              <a:rPr lang="en-NZ" dirty="0" smtClean="0"/>
              <a:t>Lactation consultant / breast feeding support</a:t>
            </a:r>
          </a:p>
          <a:p>
            <a:pPr lvl="1"/>
            <a:r>
              <a:rPr lang="en-NZ" dirty="0" smtClean="0"/>
              <a:t>Social Work and allied health from NICU</a:t>
            </a:r>
            <a:endParaRPr lang="en-NZ" dirty="0"/>
          </a:p>
          <a:p>
            <a:pPr lvl="1"/>
            <a:r>
              <a:rPr lang="en-NZ" dirty="0"/>
              <a:t>Increased LOS on PN impacting on mother/baby bed requirements. </a:t>
            </a:r>
            <a:endParaRPr lang="en-NZ" dirty="0" smtClean="0"/>
          </a:p>
          <a:p>
            <a:pPr lvl="1"/>
            <a:r>
              <a:rPr lang="en-NZ" dirty="0" smtClean="0"/>
              <a:t>Space </a:t>
            </a:r>
            <a:r>
              <a:rPr lang="en-NZ" dirty="0"/>
              <a:t>limitations possible </a:t>
            </a:r>
            <a:endParaRPr lang="en-US" dirty="0"/>
          </a:p>
          <a:p>
            <a:r>
              <a:rPr lang="en-NZ" dirty="0" smtClean="0"/>
              <a:t>EOI for project manager closes 16</a:t>
            </a:r>
            <a:r>
              <a:rPr lang="en-NZ" baseline="30000" dirty="0" smtClean="0"/>
              <a:t>th</a:t>
            </a:r>
            <a:r>
              <a:rPr lang="en-NZ" dirty="0" smtClean="0"/>
              <a:t> September</a:t>
            </a:r>
          </a:p>
          <a:p>
            <a:r>
              <a:rPr lang="en-NZ" dirty="0" smtClean="0"/>
              <a:t>Proposed meeting October /November</a:t>
            </a:r>
            <a:endParaRPr lang="en-NZ" dirty="0"/>
          </a:p>
        </p:txBody>
      </p:sp>
    </p:spTree>
    <p:extLst>
      <p:ext uri="{BB962C8B-B14F-4D97-AF65-F5344CB8AC3E}">
        <p14:creationId xmlns:p14="http://schemas.microsoft.com/office/powerpoint/2010/main" val="69236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Strategy- regional cot distribution</a:t>
            </a:r>
            <a:endParaRPr lang="en-NZ" dirty="0"/>
          </a:p>
        </p:txBody>
      </p:sp>
      <p:sp>
        <p:nvSpPr>
          <p:cNvPr id="3" name="Content Placeholder 2"/>
          <p:cNvSpPr>
            <a:spLocks noGrp="1"/>
          </p:cNvSpPr>
          <p:nvPr>
            <p:ph idx="1"/>
          </p:nvPr>
        </p:nvSpPr>
        <p:spPr/>
        <p:txBody>
          <a:bodyPr/>
          <a:lstStyle/>
          <a:p>
            <a:r>
              <a:rPr lang="en-NZ" dirty="0" smtClean="0"/>
              <a:t>4 regions – Northern and Southern with 2 level 3 units</a:t>
            </a:r>
          </a:p>
          <a:p>
            <a:r>
              <a:rPr lang="en-NZ" dirty="0" smtClean="0"/>
              <a:t>Increase in level 2 plus units caring for 28 weeks and above </a:t>
            </a:r>
            <a:r>
              <a:rPr lang="en-NZ" dirty="0" err="1" smtClean="0"/>
              <a:t>eg</a:t>
            </a:r>
            <a:r>
              <a:rPr lang="en-NZ" dirty="0" smtClean="0"/>
              <a:t>. Tauranga, Nelson, ?</a:t>
            </a:r>
            <a:r>
              <a:rPr lang="en-NZ" dirty="0" err="1" smtClean="0"/>
              <a:t>Waitemata</a:t>
            </a:r>
            <a:r>
              <a:rPr lang="en-NZ" dirty="0" smtClean="0"/>
              <a:t> DHB</a:t>
            </a:r>
          </a:p>
          <a:p>
            <a:r>
              <a:rPr lang="en-NZ" dirty="0" smtClean="0"/>
              <a:t>Increase in level 2 cots, include cross DHB boundary arrangements. </a:t>
            </a:r>
            <a:r>
              <a:rPr lang="en-NZ" dirty="0" err="1" smtClean="0"/>
              <a:t>Eg</a:t>
            </a:r>
            <a:r>
              <a:rPr lang="en-NZ" dirty="0" smtClean="0"/>
              <a:t> </a:t>
            </a:r>
            <a:r>
              <a:rPr lang="en-NZ" dirty="0" err="1" smtClean="0"/>
              <a:t>Timaru</a:t>
            </a:r>
            <a:r>
              <a:rPr lang="en-NZ" dirty="0" smtClean="0"/>
              <a:t> have Ashburton 34+ week low risk deliveries. </a:t>
            </a:r>
          </a:p>
          <a:p>
            <a:endParaRPr lang="en-NZ" dirty="0" smtClean="0"/>
          </a:p>
        </p:txBody>
      </p:sp>
    </p:spTree>
    <p:extLst>
      <p:ext uri="{BB962C8B-B14F-4D97-AF65-F5344CB8AC3E}">
        <p14:creationId xmlns:p14="http://schemas.microsoft.com/office/powerpoint/2010/main" val="212301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Doing nothing isn’t an option</a:t>
            </a:r>
            <a:endParaRPr lang="en-NZ" dirty="0"/>
          </a:p>
        </p:txBody>
      </p:sp>
      <p:sp>
        <p:nvSpPr>
          <p:cNvPr id="3" name="Content Placeholder 2"/>
          <p:cNvSpPr>
            <a:spLocks noGrp="1"/>
          </p:cNvSpPr>
          <p:nvPr>
            <p:ph idx="1"/>
          </p:nvPr>
        </p:nvSpPr>
        <p:spPr/>
        <p:txBody>
          <a:bodyPr>
            <a:normAutofit/>
          </a:bodyPr>
          <a:lstStyle/>
          <a:p>
            <a:r>
              <a:rPr lang="en-NZ" dirty="0" smtClean="0"/>
              <a:t>Maternal </a:t>
            </a:r>
            <a:r>
              <a:rPr lang="en-NZ" dirty="0" err="1" smtClean="0"/>
              <a:t>fetal</a:t>
            </a:r>
            <a:r>
              <a:rPr lang="en-NZ" dirty="0" smtClean="0"/>
              <a:t> medicine  network review</a:t>
            </a:r>
          </a:p>
          <a:p>
            <a:r>
              <a:rPr lang="en-NZ" dirty="0" smtClean="0"/>
              <a:t>Maternity service review</a:t>
            </a:r>
          </a:p>
          <a:p>
            <a:r>
              <a:rPr lang="en-NZ" dirty="0" smtClean="0"/>
              <a:t>Preterm Birth </a:t>
            </a:r>
            <a:r>
              <a:rPr lang="en-NZ" dirty="0"/>
              <a:t>A</a:t>
            </a:r>
            <a:r>
              <a:rPr lang="en-NZ" dirty="0" smtClean="0"/>
              <a:t>ction </a:t>
            </a:r>
            <a:r>
              <a:rPr lang="en-NZ" dirty="0"/>
              <a:t>P</a:t>
            </a:r>
            <a:r>
              <a:rPr lang="en-NZ" dirty="0" smtClean="0"/>
              <a:t>lanning meeting 30</a:t>
            </a:r>
            <a:r>
              <a:rPr lang="en-NZ" baseline="30000" dirty="0" smtClean="0"/>
              <a:t>th</a:t>
            </a:r>
            <a:r>
              <a:rPr lang="en-NZ" dirty="0" smtClean="0"/>
              <a:t>  August. </a:t>
            </a:r>
          </a:p>
          <a:p>
            <a:endParaRPr lang="en-NZ" dirty="0"/>
          </a:p>
          <a:p>
            <a:r>
              <a:rPr lang="en-NZ" dirty="0" smtClean="0"/>
              <a:t>Strategies to achieve optimum timing of delivery to minimise risk and optimise outcome for both mother and baby. </a:t>
            </a:r>
            <a:endParaRPr lang="en-NZ" dirty="0"/>
          </a:p>
        </p:txBody>
      </p:sp>
    </p:spTree>
    <p:extLst>
      <p:ext uri="{BB962C8B-B14F-4D97-AF65-F5344CB8AC3E}">
        <p14:creationId xmlns:p14="http://schemas.microsoft.com/office/powerpoint/2010/main" val="265416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review</a:t>
            </a:r>
            <a:endParaRPr lang="en-NZ"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Problem Definition</a:t>
            </a:r>
            <a:endParaRPr lang="en-NZ" b="1" dirty="0"/>
          </a:p>
          <a:p>
            <a:pPr lvl="0" fontAlgn="base"/>
            <a:r>
              <a:rPr lang="en-US" dirty="0">
                <a:effectLst>
                  <a:outerShdw sx="0" sy="0">
                    <a:srgbClr val="000000"/>
                  </a:outerShdw>
                </a:effectLst>
              </a:rPr>
              <a:t>Neonatal units in New Zealand have been under sustained pressure for several years with rising levels of occupancy to levels which are becoming more difficult to manage.</a:t>
            </a:r>
            <a:endParaRPr lang="en-NZ" dirty="0">
              <a:effectLst>
                <a:outerShdw sx="0" sy="0">
                  <a:srgbClr val="000000"/>
                </a:outerShdw>
              </a:effectLst>
            </a:endParaRPr>
          </a:p>
          <a:p>
            <a:pPr lvl="0" fontAlgn="base"/>
            <a:r>
              <a:rPr lang="en-US" dirty="0">
                <a:effectLst>
                  <a:outerShdw sx="0" sy="0">
                    <a:srgbClr val="000000"/>
                  </a:outerShdw>
                </a:effectLst>
              </a:rPr>
              <a:t>Higher levels of occupancy can lead to more staff and parent stress, increased risk of nosocomial infections and increased rates of clinical error.  The units are currently maintaining high quality outcomes.  </a:t>
            </a:r>
            <a:endParaRPr lang="en-NZ" dirty="0">
              <a:effectLst>
                <a:outerShdw sx="0" sy="0">
                  <a:srgbClr val="000000"/>
                </a:outerShdw>
              </a:effectLst>
            </a:endParaRPr>
          </a:p>
          <a:p>
            <a:pPr lvl="0" fontAlgn="base"/>
            <a:r>
              <a:rPr lang="en-US" dirty="0">
                <a:effectLst>
                  <a:outerShdw sx="0" sy="0">
                    <a:srgbClr val="000000"/>
                  </a:outerShdw>
                </a:effectLst>
              </a:rPr>
              <a:t>A review of current pressures, responses and possible short and medium-term responses is required.</a:t>
            </a:r>
            <a:endParaRPr lang="en-NZ" dirty="0">
              <a:effectLst>
                <a:outerShdw sx="0" sy="0">
                  <a:srgbClr val="000000"/>
                </a:outerShdw>
              </a:effectLst>
            </a:endParaRPr>
          </a:p>
          <a:p>
            <a:endParaRPr lang="en-NZ" dirty="0"/>
          </a:p>
        </p:txBody>
      </p:sp>
    </p:spTree>
    <p:extLst>
      <p:ext uri="{BB962C8B-B14F-4D97-AF65-F5344CB8AC3E}">
        <p14:creationId xmlns:p14="http://schemas.microsoft.com/office/powerpoint/2010/main" val="272909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scope</a:t>
            </a:r>
            <a:endParaRPr lang="en-NZ" dirty="0"/>
          </a:p>
        </p:txBody>
      </p:sp>
      <p:sp>
        <p:nvSpPr>
          <p:cNvPr id="3" name="Content Placeholder 2"/>
          <p:cNvSpPr>
            <a:spLocks noGrp="1"/>
          </p:cNvSpPr>
          <p:nvPr>
            <p:ph idx="1"/>
          </p:nvPr>
        </p:nvSpPr>
        <p:spPr>
          <a:xfrm>
            <a:off x="457200" y="1600200"/>
            <a:ext cx="8229600" cy="5141168"/>
          </a:xfrm>
        </p:spPr>
        <p:txBody>
          <a:bodyPr>
            <a:normAutofit fontScale="55000" lnSpcReduction="20000"/>
          </a:bodyPr>
          <a:lstStyle/>
          <a:p>
            <a:pPr lvl="0"/>
            <a:r>
              <a:rPr lang="en-US" dirty="0" smtClean="0"/>
              <a:t>complete </a:t>
            </a:r>
            <a:r>
              <a:rPr lang="en-US" dirty="0"/>
              <a:t>an updated literature review on </a:t>
            </a:r>
            <a:r>
              <a:rPr lang="en-US" b="1" dirty="0"/>
              <a:t>neonatal cot occupancy and drivers of increased demand</a:t>
            </a:r>
            <a:endParaRPr lang="en-NZ" b="1" dirty="0"/>
          </a:p>
          <a:p>
            <a:pPr lvl="0"/>
            <a:r>
              <a:rPr lang="en-US" b="1" dirty="0" err="1"/>
              <a:t>analyse</a:t>
            </a:r>
            <a:r>
              <a:rPr lang="en-US" b="1" dirty="0"/>
              <a:t> the cot occupancy </a:t>
            </a:r>
            <a:r>
              <a:rPr lang="en-US" dirty="0"/>
              <a:t>at all NICUs in New Zealand, and review under the regional hub and spoke model </a:t>
            </a:r>
            <a:endParaRPr lang="en-NZ" dirty="0"/>
          </a:p>
          <a:p>
            <a:pPr lvl="0"/>
            <a:r>
              <a:rPr lang="en-US" dirty="0"/>
              <a:t>investigate </a:t>
            </a:r>
            <a:r>
              <a:rPr lang="en-US" b="1" dirty="0"/>
              <a:t>the causes of the current high occupancy </a:t>
            </a:r>
            <a:r>
              <a:rPr lang="en-US" dirty="0"/>
              <a:t>in neonatal units, including changing patterns of care </a:t>
            </a:r>
            <a:endParaRPr lang="en-NZ" dirty="0"/>
          </a:p>
          <a:p>
            <a:pPr lvl="0"/>
            <a:r>
              <a:rPr lang="en-US" b="1" dirty="0"/>
              <a:t>identify any immediate and medium actions </a:t>
            </a:r>
            <a:r>
              <a:rPr lang="en-US" dirty="0"/>
              <a:t>which could be taken, at any level, to ensure continued safe and effective quality services in neonatal units.  This may include, but is not limited to, improved regional co-ordination and identification of models of care</a:t>
            </a:r>
            <a:endParaRPr lang="en-NZ" dirty="0"/>
          </a:p>
          <a:p>
            <a:pPr lvl="0"/>
            <a:r>
              <a:rPr lang="en-US" dirty="0"/>
              <a:t>include modelling the number of staffed cots for their local and regional population and advising on adequate nursing, medical, allied health staff and resources to provide safe and effective services</a:t>
            </a:r>
            <a:endParaRPr lang="en-NZ" dirty="0"/>
          </a:p>
          <a:p>
            <a:pPr lvl="0"/>
            <a:r>
              <a:rPr lang="en-US" b="1" dirty="0"/>
              <a:t>advise on a potential sustainable services plan with short and long term recommendations</a:t>
            </a:r>
            <a:r>
              <a:rPr lang="en-US" dirty="0"/>
              <a:t>; i.e. forecasting additional capacity requirements, quality improvement projects </a:t>
            </a:r>
            <a:endParaRPr lang="en-NZ" dirty="0"/>
          </a:p>
          <a:p>
            <a:pPr lvl="0"/>
            <a:r>
              <a:rPr lang="en-US" b="1" dirty="0"/>
              <a:t>recommend options for governance</a:t>
            </a:r>
            <a:r>
              <a:rPr lang="en-US" dirty="0"/>
              <a:t>, either national and/or regional for neonatal units</a:t>
            </a:r>
            <a:endParaRPr lang="en-NZ" dirty="0"/>
          </a:p>
          <a:p>
            <a:pPr lvl="0"/>
            <a:r>
              <a:rPr lang="en-US" dirty="0"/>
              <a:t>identify if </a:t>
            </a:r>
            <a:r>
              <a:rPr lang="en-US" b="1" dirty="0"/>
              <a:t>neonatal transport </a:t>
            </a:r>
            <a:r>
              <a:rPr lang="en-US" dirty="0"/>
              <a:t>can be incorporated into the inter-DHB transport services.</a:t>
            </a:r>
            <a:endParaRPr lang="en-NZ" dirty="0"/>
          </a:p>
          <a:p>
            <a:endParaRPr lang="en-NZ" dirty="0"/>
          </a:p>
        </p:txBody>
      </p:sp>
    </p:spTree>
    <p:extLst>
      <p:ext uri="{BB962C8B-B14F-4D97-AF65-F5344CB8AC3E}">
        <p14:creationId xmlns:p14="http://schemas.microsoft.com/office/powerpoint/2010/main" val="179583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Process</a:t>
            </a:r>
            <a:endParaRPr lang="en-NZ" dirty="0"/>
          </a:p>
        </p:txBody>
      </p:sp>
      <p:sp>
        <p:nvSpPr>
          <p:cNvPr id="3" name="Content Placeholder 2"/>
          <p:cNvSpPr>
            <a:spLocks noGrp="1"/>
          </p:cNvSpPr>
          <p:nvPr>
            <p:ph idx="1"/>
          </p:nvPr>
        </p:nvSpPr>
        <p:spPr/>
        <p:txBody>
          <a:bodyPr/>
          <a:lstStyle/>
          <a:p>
            <a:r>
              <a:rPr lang="en-NZ" dirty="0" smtClean="0"/>
              <a:t>Tender…… contract</a:t>
            </a:r>
          </a:p>
          <a:p>
            <a:r>
              <a:rPr lang="en-NZ" dirty="0" err="1" smtClean="0"/>
              <a:t>Malatest</a:t>
            </a:r>
            <a:endParaRPr lang="en-NZ" dirty="0" smtClean="0"/>
          </a:p>
          <a:p>
            <a:r>
              <a:rPr lang="en-NZ" dirty="0" smtClean="0"/>
              <a:t>Interviewed the Review committee</a:t>
            </a:r>
          </a:p>
          <a:p>
            <a:r>
              <a:rPr lang="en-NZ" dirty="0" smtClean="0"/>
              <a:t>Survey of staff across the country</a:t>
            </a:r>
          </a:p>
          <a:p>
            <a:r>
              <a:rPr lang="en-NZ" dirty="0" smtClean="0"/>
              <a:t>Data review 2012-2017 through MOH</a:t>
            </a:r>
            <a:endParaRPr lang="en-NZ" dirty="0"/>
          </a:p>
        </p:txBody>
      </p:sp>
    </p:spTree>
    <p:extLst>
      <p:ext uri="{BB962C8B-B14F-4D97-AF65-F5344CB8AC3E}">
        <p14:creationId xmlns:p14="http://schemas.microsoft.com/office/powerpoint/2010/main" val="117152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05AA2E-2390-4548-BFB7-2C120A2A0840}"/>
              </a:ext>
            </a:extLst>
          </p:cNvPr>
          <p:cNvSpPr>
            <a:spLocks noGrp="1"/>
          </p:cNvSpPr>
          <p:nvPr>
            <p:ph type="title"/>
          </p:nvPr>
        </p:nvSpPr>
        <p:spPr>
          <a:xfrm>
            <a:off x="457200" y="81598"/>
            <a:ext cx="8229600" cy="1143000"/>
          </a:xfrm>
        </p:spPr>
        <p:txBody>
          <a:bodyPr/>
          <a:lstStyle/>
          <a:p>
            <a:r>
              <a:rPr lang="en-AU" dirty="0"/>
              <a:t>Factors driving demand</a:t>
            </a:r>
          </a:p>
        </p:txBody>
      </p:sp>
      <p:sp>
        <p:nvSpPr>
          <p:cNvPr id="3" name="TextBox 2">
            <a:extLst>
              <a:ext uri="{FF2B5EF4-FFF2-40B4-BE49-F238E27FC236}">
                <a16:creationId xmlns:a16="http://schemas.microsoft.com/office/drawing/2014/main" xmlns="" id="{BA116413-8390-4819-9C97-667F215A8214}"/>
              </a:ext>
            </a:extLst>
          </p:cNvPr>
          <p:cNvSpPr txBox="1"/>
          <p:nvPr/>
        </p:nvSpPr>
        <p:spPr>
          <a:xfrm>
            <a:off x="407894" y="1039906"/>
            <a:ext cx="8328212" cy="5016758"/>
          </a:xfrm>
          <a:prstGeom prst="rect">
            <a:avLst/>
          </a:prstGeom>
          <a:noFill/>
        </p:spPr>
        <p:txBody>
          <a:bodyPr wrap="square" rtlCol="0">
            <a:spAutoFit/>
          </a:bodyPr>
          <a:lstStyle/>
          <a:p>
            <a:r>
              <a:rPr lang="en-AU" sz="2000" b="1" dirty="0"/>
              <a:t>Unavoidable</a:t>
            </a:r>
          </a:p>
          <a:p>
            <a:pPr marL="285750" indent="-285750">
              <a:buFont typeface="Arial" panose="020B0604020202020204" pitchFamily="34" charset="0"/>
              <a:buChar char="•"/>
            </a:pPr>
            <a:r>
              <a:rPr lang="en-AU" sz="2000" dirty="0"/>
              <a:t>Low gestational age babies – (ethical issues over lower threshold)</a:t>
            </a:r>
          </a:p>
          <a:p>
            <a:pPr marL="285750" indent="-285750">
              <a:buFont typeface="Arial" panose="020B0604020202020204" pitchFamily="34" charset="0"/>
              <a:buChar char="•"/>
            </a:pPr>
            <a:r>
              <a:rPr lang="en-AU" sz="2000" dirty="0"/>
              <a:t>Improved technology and neonatal practices – may be more staff intensive</a:t>
            </a:r>
          </a:p>
          <a:p>
            <a:pPr marL="285750" indent="-285750">
              <a:buFont typeface="Arial" panose="020B0604020202020204" pitchFamily="34" charset="0"/>
              <a:buChar char="•"/>
            </a:pPr>
            <a:endParaRPr lang="en-AU" sz="2000" dirty="0"/>
          </a:p>
          <a:p>
            <a:r>
              <a:rPr lang="en-AU" sz="2000" b="1" dirty="0"/>
              <a:t>Potentially modifiable but outside NICU control</a:t>
            </a:r>
          </a:p>
          <a:p>
            <a:pPr marL="285750" indent="-285750">
              <a:buFont typeface="Arial" panose="020B0604020202020204" pitchFamily="34" charset="0"/>
              <a:buChar char="•"/>
            </a:pPr>
            <a:r>
              <a:rPr lang="en-AU" sz="2000" dirty="0"/>
              <a:t>Population health – BMI, gestational diabetes, substance abuse and withdrawal, poverty</a:t>
            </a:r>
          </a:p>
          <a:p>
            <a:pPr marL="285750" indent="-285750">
              <a:buFont typeface="Arial" panose="020B0604020202020204" pitchFamily="34" charset="0"/>
              <a:buChar char="•"/>
            </a:pPr>
            <a:r>
              <a:rPr lang="en-AU" sz="2000" dirty="0"/>
              <a:t>Older maternal age</a:t>
            </a:r>
          </a:p>
          <a:p>
            <a:pPr marL="285750" indent="-285750">
              <a:buFont typeface="Arial" panose="020B0604020202020204" pitchFamily="34" charset="0"/>
              <a:buChar char="•"/>
            </a:pPr>
            <a:r>
              <a:rPr lang="en-AU" sz="2000" dirty="0" smtClean="0"/>
              <a:t>Rates </a:t>
            </a:r>
            <a:r>
              <a:rPr lang="en-AU" sz="2000" dirty="0"/>
              <a:t>of multiple births</a:t>
            </a:r>
          </a:p>
          <a:p>
            <a:pPr marL="285750" indent="-285750">
              <a:buFont typeface="Arial" panose="020B0604020202020204" pitchFamily="34" charset="0"/>
              <a:buChar char="•"/>
            </a:pPr>
            <a:r>
              <a:rPr lang="en-AU" sz="2000" dirty="0"/>
              <a:t>IVF, </a:t>
            </a:r>
            <a:r>
              <a:rPr lang="en-AU" sz="2000" dirty="0" err="1" smtClean="0"/>
              <a:t>fetal</a:t>
            </a:r>
            <a:r>
              <a:rPr lang="en-AU" sz="2000" dirty="0" smtClean="0"/>
              <a:t> </a:t>
            </a:r>
            <a:r>
              <a:rPr lang="en-AU" sz="2000" dirty="0"/>
              <a:t>medicine</a:t>
            </a:r>
          </a:p>
          <a:p>
            <a:pPr marL="285750" indent="-285750">
              <a:buFont typeface="Arial" panose="020B0604020202020204" pitchFamily="34" charset="0"/>
              <a:buChar char="•"/>
            </a:pPr>
            <a:endParaRPr lang="en-AU" sz="2000" dirty="0"/>
          </a:p>
          <a:p>
            <a:r>
              <a:rPr lang="en-AU" sz="2000" b="1" dirty="0"/>
              <a:t>Potentially modifiable by </a:t>
            </a:r>
            <a:r>
              <a:rPr lang="en-AU" sz="2000" b="1" dirty="0" err="1"/>
              <a:t>MoH</a:t>
            </a:r>
            <a:r>
              <a:rPr lang="en-AU" sz="2000" b="1" dirty="0"/>
              <a:t>/DHBs</a:t>
            </a:r>
          </a:p>
          <a:p>
            <a:pPr marL="285750" indent="-285750">
              <a:buFont typeface="Arial" panose="020B0604020202020204" pitchFamily="34" charset="0"/>
              <a:buChar char="•"/>
            </a:pPr>
            <a:r>
              <a:rPr lang="en-AU" sz="2000" dirty="0"/>
              <a:t>NICU staffing levels</a:t>
            </a:r>
          </a:p>
          <a:p>
            <a:pPr marL="285750" indent="-285750">
              <a:buFont typeface="Arial" panose="020B0604020202020204" pitchFamily="34" charset="0"/>
              <a:buChar char="•"/>
            </a:pPr>
            <a:r>
              <a:rPr lang="en-AU" sz="2000" dirty="0"/>
              <a:t>Public health and addictions care</a:t>
            </a:r>
          </a:p>
          <a:p>
            <a:pPr marL="285750" indent="-285750">
              <a:buFont typeface="Arial" panose="020B0604020202020204" pitchFamily="34" charset="0"/>
              <a:buChar char="•"/>
            </a:pPr>
            <a:r>
              <a:rPr lang="en-AU" sz="2000" dirty="0"/>
              <a:t>Obstetric practices – early induction, pressure from parents for early delivery</a:t>
            </a:r>
            <a:endParaRPr lang="en-AU" dirty="0"/>
          </a:p>
        </p:txBody>
      </p:sp>
    </p:spTree>
    <p:extLst>
      <p:ext uri="{BB962C8B-B14F-4D97-AF65-F5344CB8AC3E}">
        <p14:creationId xmlns:p14="http://schemas.microsoft.com/office/powerpoint/2010/main" val="238546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214282" y="260648"/>
            <a:ext cx="8697768" cy="602413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5C8BB3-F29B-4014-8C07-9D9CDE4732B1}"/>
              </a:ext>
            </a:extLst>
          </p:cNvPr>
          <p:cNvSpPr>
            <a:spLocks noGrp="1"/>
          </p:cNvSpPr>
          <p:nvPr>
            <p:ph type="title"/>
          </p:nvPr>
        </p:nvSpPr>
        <p:spPr>
          <a:xfrm>
            <a:off x="467544" y="260648"/>
            <a:ext cx="8229600" cy="1143000"/>
          </a:xfrm>
        </p:spPr>
        <p:txBody>
          <a:bodyPr/>
          <a:lstStyle/>
          <a:p>
            <a:r>
              <a:rPr lang="en-AU" sz="3600" dirty="0"/>
              <a:t>Equity – deprivation quintiles of mothers</a:t>
            </a:r>
          </a:p>
        </p:txBody>
      </p:sp>
      <p:graphicFrame>
        <p:nvGraphicFramePr>
          <p:cNvPr id="5" name="Chart 4">
            <a:extLst>
              <a:ext uri="{FF2B5EF4-FFF2-40B4-BE49-F238E27FC236}">
                <a16:creationId xmlns:a16="http://schemas.microsoft.com/office/drawing/2014/main" xmlns="" id="{37553343-3C59-4E2B-85C8-B09CAA880863}"/>
              </a:ext>
            </a:extLst>
          </p:cNvPr>
          <p:cNvGraphicFramePr>
            <a:graphicFrameLocks/>
          </p:cNvGraphicFramePr>
          <p:nvPr>
            <p:extLst>
              <p:ext uri="{D42A27DB-BD31-4B8C-83A1-F6EECF244321}">
                <p14:modId xmlns:p14="http://schemas.microsoft.com/office/powerpoint/2010/main" val="2123922642"/>
              </p:ext>
            </p:extLst>
          </p:nvPr>
        </p:nvGraphicFramePr>
        <p:xfrm>
          <a:off x="539552" y="1124744"/>
          <a:ext cx="8287870" cy="323480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xmlns="" id="{8984D98B-4E09-4D5B-A5A3-7BC7EBB2DD19}"/>
              </a:ext>
            </a:extLst>
          </p:cNvPr>
          <p:cNvSpPr/>
          <p:nvPr/>
        </p:nvSpPr>
        <p:spPr>
          <a:xfrm>
            <a:off x="179512" y="4061229"/>
            <a:ext cx="8686800" cy="2899255"/>
          </a:xfrm>
          <a:prstGeom prst="rect">
            <a:avLst/>
          </a:prstGeom>
        </p:spPr>
        <p:txBody>
          <a:bodyPr wrap="square">
            <a:spAutoFit/>
          </a:bodyPr>
          <a:lstStyle/>
          <a:p>
            <a:pPr marL="180340">
              <a:lnSpc>
                <a:spcPct val="115000"/>
              </a:lnSpc>
              <a:spcBef>
                <a:spcPts val="300"/>
              </a:spcBef>
              <a:spcAft>
                <a:spcPts val="600"/>
              </a:spcAft>
            </a:pPr>
            <a:r>
              <a:rPr lang="en-NZ" dirty="0">
                <a:cs typeface="Times New Roman" panose="02020603050405020304" pitchFamily="18" charset="0"/>
              </a:rPr>
              <a:t>Māori under represented in L3 (22% compared to 34% and 37% for L2 and L2A respectively.</a:t>
            </a:r>
          </a:p>
          <a:p>
            <a:pPr marL="180340">
              <a:lnSpc>
                <a:spcPct val="115000"/>
              </a:lnSpc>
              <a:spcBef>
                <a:spcPts val="300"/>
              </a:spcBef>
              <a:spcAft>
                <a:spcPts val="600"/>
              </a:spcAft>
            </a:pPr>
            <a:r>
              <a:rPr lang="en-NZ" dirty="0">
                <a:cs typeface="Times New Roman" panose="02020603050405020304" pitchFamily="18" charset="0"/>
              </a:rPr>
              <a:t>Does this reflect lower levels of need or location of L3 units</a:t>
            </a:r>
            <a:r>
              <a:rPr lang="en-NZ" dirty="0" smtClean="0">
                <a:cs typeface="Times New Roman" panose="02020603050405020304" pitchFamily="18" charset="0"/>
              </a:rPr>
              <a:t>?   </a:t>
            </a:r>
          </a:p>
          <a:p>
            <a:pPr marL="180340">
              <a:lnSpc>
                <a:spcPct val="115000"/>
              </a:lnSpc>
              <a:spcBef>
                <a:spcPts val="300"/>
              </a:spcBef>
              <a:spcAft>
                <a:spcPts val="600"/>
              </a:spcAft>
            </a:pPr>
            <a:r>
              <a:rPr lang="en-NZ" dirty="0" smtClean="0">
                <a:cs typeface="Times New Roman" panose="02020603050405020304" pitchFamily="18" charset="0"/>
              </a:rPr>
              <a:t>OR</a:t>
            </a:r>
          </a:p>
          <a:p>
            <a:pPr marL="180340">
              <a:lnSpc>
                <a:spcPct val="115000"/>
              </a:lnSpc>
              <a:spcBef>
                <a:spcPts val="300"/>
              </a:spcBef>
              <a:spcAft>
                <a:spcPts val="600"/>
              </a:spcAft>
            </a:pPr>
            <a:r>
              <a:rPr lang="en-NZ" dirty="0" smtClean="0">
                <a:solidFill>
                  <a:srgbClr val="FF0000"/>
                </a:solidFill>
                <a:cs typeface="Times New Roman" panose="02020603050405020304" pitchFamily="18" charset="0"/>
              </a:rPr>
              <a:t>Reflects geography and ethnicity of L2 and L2A units DHB’s</a:t>
            </a:r>
          </a:p>
          <a:p>
            <a:pPr marL="180340">
              <a:lnSpc>
                <a:spcPct val="115000"/>
              </a:lnSpc>
              <a:spcBef>
                <a:spcPts val="300"/>
              </a:spcBef>
              <a:spcAft>
                <a:spcPts val="600"/>
              </a:spcAft>
            </a:pPr>
            <a:r>
              <a:rPr lang="en-NZ" dirty="0" smtClean="0">
                <a:solidFill>
                  <a:srgbClr val="FF0000"/>
                </a:solidFill>
                <a:cs typeface="Times New Roman" panose="02020603050405020304" pitchFamily="18" charset="0"/>
              </a:rPr>
              <a:t>Birth at higher GA 32 weeks + stay at the level 2 and 2 A units. </a:t>
            </a:r>
          </a:p>
          <a:p>
            <a:pPr marL="180340">
              <a:lnSpc>
                <a:spcPct val="115000"/>
              </a:lnSpc>
              <a:spcBef>
                <a:spcPts val="300"/>
              </a:spcBef>
              <a:spcAft>
                <a:spcPts val="600"/>
              </a:spcAft>
            </a:pPr>
            <a:r>
              <a:rPr lang="en-NZ" dirty="0" smtClean="0">
                <a:solidFill>
                  <a:srgbClr val="FF0000"/>
                </a:solidFill>
                <a:cs typeface="Times New Roman" panose="02020603050405020304" pitchFamily="18" charset="0"/>
              </a:rPr>
              <a:t>Higher late preterm associated with Low deprivation, higher smoking rates</a:t>
            </a:r>
            <a:endParaRPr lang="en-AU"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2521513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2345</TotalTime>
  <Words>1882</Words>
  <Application>Microsoft Office PowerPoint</Application>
  <PresentationFormat>On-screen Show (4:3)</PresentationFormat>
  <Paragraphs>222</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Review of neonatal care in  New Zealand (2012-2017)</vt:lpstr>
      <vt:lpstr>Background for the review</vt:lpstr>
      <vt:lpstr>The clinical network will: </vt:lpstr>
      <vt:lpstr>The review</vt:lpstr>
      <vt:lpstr>The scope</vt:lpstr>
      <vt:lpstr>Process</vt:lpstr>
      <vt:lpstr>Factors driving demand</vt:lpstr>
      <vt:lpstr>PowerPoint Presentation</vt:lpstr>
      <vt:lpstr>Equity – deprivation quintiles of mothers</vt:lpstr>
      <vt:lpstr>Service Specification review 2018/19</vt:lpstr>
      <vt:lpstr>PowerPoint Presentation</vt:lpstr>
      <vt:lpstr>Resourced cots </vt:lpstr>
      <vt:lpstr>Cot numbers 2018  :  2004</vt:lpstr>
      <vt:lpstr>2012-2017 Occupancy &gt; 85%</vt:lpstr>
      <vt:lpstr>Level 3 UNITS</vt:lpstr>
      <vt:lpstr>2A UNITS</vt:lpstr>
      <vt:lpstr>Level 2 UNITS</vt:lpstr>
      <vt:lpstr> </vt:lpstr>
      <vt:lpstr>System issues </vt:lpstr>
      <vt:lpstr>PowerPoint Presentation</vt:lpstr>
      <vt:lpstr>Workforce profile</vt:lpstr>
      <vt:lpstr>Agreement that quality care is provided</vt:lpstr>
      <vt:lpstr>Workforce development</vt:lpstr>
      <vt:lpstr>Workforce shortages</vt:lpstr>
      <vt:lpstr>Workforce overview</vt:lpstr>
      <vt:lpstr> </vt:lpstr>
      <vt:lpstr>Communication and interfaces</vt:lpstr>
      <vt:lpstr>Transfers</vt:lpstr>
      <vt:lpstr>Babies cared for elsewhere</vt:lpstr>
      <vt:lpstr>Impact of periviability consensus</vt:lpstr>
      <vt:lpstr>Next Steps</vt:lpstr>
      <vt:lpstr>Risks of status quo </vt:lpstr>
      <vt:lpstr>Strategies – short term</vt:lpstr>
      <vt:lpstr>Strategies – short term</vt:lpstr>
      <vt:lpstr>Strategy- regional cot distribution</vt:lpstr>
      <vt:lpstr>Doing nothing isn’t an option</vt:lpstr>
    </vt:vector>
  </TitlesOfParts>
  <Company>CDHB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Nicola Austin</dc:creator>
  <cp:lastModifiedBy>Verbena Miller-Whippy (ADHB)</cp:lastModifiedBy>
  <cp:revision>54</cp:revision>
  <cp:lastPrinted>2019-07-24T05:25:04Z</cp:lastPrinted>
  <dcterms:created xsi:type="dcterms:W3CDTF">2019-03-03T09:51:22Z</dcterms:created>
  <dcterms:modified xsi:type="dcterms:W3CDTF">2019-09-05T19:48:03Z</dcterms:modified>
</cp:coreProperties>
</file>