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306" r:id="rId4"/>
    <p:sldId id="308" r:id="rId5"/>
    <p:sldId id="297" r:id="rId6"/>
    <p:sldId id="354" r:id="rId7"/>
    <p:sldId id="351" r:id="rId8"/>
    <p:sldId id="310" r:id="rId9"/>
    <p:sldId id="288" r:id="rId10"/>
    <p:sldId id="334" r:id="rId11"/>
    <p:sldId id="307" r:id="rId12"/>
    <p:sldId id="318" r:id="rId13"/>
    <p:sldId id="315" r:id="rId14"/>
    <p:sldId id="316" r:id="rId15"/>
    <p:sldId id="345" r:id="rId16"/>
    <p:sldId id="312" r:id="rId17"/>
    <p:sldId id="313" r:id="rId18"/>
    <p:sldId id="311" r:id="rId19"/>
    <p:sldId id="257" r:id="rId20"/>
    <p:sldId id="336" r:id="rId21"/>
    <p:sldId id="287" r:id="rId22"/>
    <p:sldId id="319" r:id="rId23"/>
    <p:sldId id="295" r:id="rId24"/>
    <p:sldId id="321" r:id="rId25"/>
    <p:sldId id="322" r:id="rId26"/>
    <p:sldId id="323" r:id="rId27"/>
    <p:sldId id="324" r:id="rId28"/>
    <p:sldId id="284" r:id="rId29"/>
    <p:sldId id="327" r:id="rId30"/>
    <p:sldId id="325" r:id="rId31"/>
    <p:sldId id="326" r:id="rId32"/>
    <p:sldId id="329" r:id="rId33"/>
    <p:sldId id="330" r:id="rId34"/>
    <p:sldId id="352" r:id="rId35"/>
    <p:sldId id="331" r:id="rId36"/>
    <p:sldId id="289" r:id="rId37"/>
    <p:sldId id="338" r:id="rId38"/>
    <p:sldId id="341" r:id="rId39"/>
    <p:sldId id="342" r:id="rId40"/>
    <p:sldId id="335" r:id="rId41"/>
    <p:sldId id="273" r:id="rId42"/>
    <p:sldId id="337" r:id="rId43"/>
    <p:sldId id="275" r:id="rId44"/>
    <p:sldId id="274" r:id="rId45"/>
    <p:sldId id="277" r:id="rId46"/>
    <p:sldId id="278" r:id="rId47"/>
    <p:sldId id="280" r:id="rId48"/>
    <p:sldId id="263" r:id="rId49"/>
    <p:sldId id="339" r:id="rId50"/>
    <p:sldId id="343" r:id="rId51"/>
    <p:sldId id="353" r:id="rId52"/>
    <p:sldId id="346" r:id="rId53"/>
    <p:sldId id="347" r:id="rId54"/>
    <p:sldId id="294" r:id="rId55"/>
    <p:sldId id="348" r:id="rId56"/>
    <p:sldId id="349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4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4B66-F974-45C7-80B9-73941CB8FAF6}" type="datetimeFigureOut">
              <a:rPr lang="en-NZ" smtClean="0"/>
              <a:t>06/09/2019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D588-6810-46E7-8B50-F27A9F312DC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36743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4B66-F974-45C7-80B9-73941CB8FAF6}" type="datetimeFigureOut">
              <a:rPr lang="en-NZ" smtClean="0"/>
              <a:t>06/09/2019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D588-6810-46E7-8B50-F27A9F312DC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7129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4B66-F974-45C7-80B9-73941CB8FAF6}" type="datetimeFigureOut">
              <a:rPr lang="en-NZ" smtClean="0"/>
              <a:t>06/09/2019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D588-6810-46E7-8B50-F27A9F312DC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5053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4B66-F974-45C7-80B9-73941CB8FAF6}" type="datetimeFigureOut">
              <a:rPr lang="en-NZ" smtClean="0"/>
              <a:t>06/09/2019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D588-6810-46E7-8B50-F27A9F312DC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05505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4B66-F974-45C7-80B9-73941CB8FAF6}" type="datetimeFigureOut">
              <a:rPr lang="en-NZ" smtClean="0"/>
              <a:t>06/09/2019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D588-6810-46E7-8B50-F27A9F312DC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92072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4B66-F974-45C7-80B9-73941CB8FAF6}" type="datetimeFigureOut">
              <a:rPr lang="en-NZ" smtClean="0"/>
              <a:t>06/09/2019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D588-6810-46E7-8B50-F27A9F312DC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1357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4B66-F974-45C7-80B9-73941CB8FAF6}" type="datetimeFigureOut">
              <a:rPr lang="en-NZ" smtClean="0"/>
              <a:t>06/09/2019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D588-6810-46E7-8B50-F27A9F312DC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74221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4B66-F974-45C7-80B9-73941CB8FAF6}" type="datetimeFigureOut">
              <a:rPr lang="en-NZ" smtClean="0"/>
              <a:t>06/09/2019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D588-6810-46E7-8B50-F27A9F312DC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1194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4B66-F974-45C7-80B9-73941CB8FAF6}" type="datetimeFigureOut">
              <a:rPr lang="en-NZ" smtClean="0"/>
              <a:t>06/09/2019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D588-6810-46E7-8B50-F27A9F312DC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9703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4B66-F974-45C7-80B9-73941CB8FAF6}" type="datetimeFigureOut">
              <a:rPr lang="en-NZ" smtClean="0"/>
              <a:t>06/09/2019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D588-6810-46E7-8B50-F27A9F312DC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2903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4B66-F974-45C7-80B9-73941CB8FAF6}" type="datetimeFigureOut">
              <a:rPr lang="en-NZ" smtClean="0"/>
              <a:t>06/09/2019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D588-6810-46E7-8B50-F27A9F312DC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339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24B66-F974-45C7-80B9-73941CB8FAF6}" type="datetimeFigureOut">
              <a:rPr lang="en-NZ" smtClean="0"/>
              <a:t>06/09/2019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9D588-6810-46E7-8B50-F27A9F312DC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0433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NZ" dirty="0"/>
              <a:t>ACR</a:t>
            </a:r>
            <a:br>
              <a:rPr lang="en-NZ" dirty="0"/>
            </a:br>
            <a:r>
              <a:rPr lang="en-NZ"/>
              <a:t>National Women’s </a:t>
            </a:r>
            <a:r>
              <a:rPr lang="en-NZ" dirty="0"/>
              <a:t>Health</a:t>
            </a:r>
            <a:br>
              <a:rPr lang="en-NZ" dirty="0"/>
            </a:br>
            <a:r>
              <a:rPr lang="en-NZ" dirty="0"/>
              <a:t>Past, present, and future……</a:t>
            </a:r>
            <a:br>
              <a:rPr lang="en-NZ" dirty="0"/>
            </a:br>
            <a:r>
              <a:rPr lang="en-NZ" dirty="0"/>
              <a:t>(the edited highlights)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NZ" dirty="0"/>
              <a:t>Jason Waugh</a:t>
            </a:r>
          </a:p>
          <a:p>
            <a:r>
              <a:rPr lang="en-NZ" dirty="0"/>
              <a:t>Service Clinical Director: Regional Maternity Services</a:t>
            </a:r>
          </a:p>
          <a:p>
            <a:r>
              <a:rPr lang="en-NZ" dirty="0"/>
              <a:t>Associate Professor: University of Auckland</a:t>
            </a:r>
          </a:p>
        </p:txBody>
      </p:sp>
    </p:spTree>
    <p:extLst>
      <p:ext uri="{BB962C8B-B14F-4D97-AF65-F5344CB8AC3E}">
        <p14:creationId xmlns:p14="http://schemas.microsoft.com/office/powerpoint/2010/main" val="2959326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NZ" dirty="0"/>
              <a:t>Older, more diverse, skewed, bigger</a:t>
            </a:r>
            <a:br>
              <a:rPr lang="en-NZ" dirty="0"/>
            </a:br>
            <a:r>
              <a:rPr lang="en-NZ" dirty="0"/>
              <a:t>wealthy as well as poor, complex.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2352168" cy="2004775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051" y="1844824"/>
            <a:ext cx="2969895" cy="2016224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44824"/>
            <a:ext cx="2709083" cy="1994184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509119"/>
            <a:ext cx="2592288" cy="1994183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972" y="4509120"/>
            <a:ext cx="2974975" cy="1994184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315" y="4509120"/>
            <a:ext cx="2974975" cy="1994184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975AE3-47FF-4046-BD24-E3BB4A4D0605}"/>
              </a:ext>
            </a:extLst>
          </p:cNvPr>
          <p:cNvSpPr txBox="1"/>
          <p:nvPr/>
        </p:nvSpPr>
        <p:spPr>
          <a:xfrm>
            <a:off x="467544" y="1412776"/>
            <a:ext cx="1454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Maternal 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1E2C669-34A4-3A40-9C3A-5CDE127B8FA7}"/>
              </a:ext>
            </a:extLst>
          </p:cNvPr>
          <p:cNvSpPr txBox="1"/>
          <p:nvPr/>
        </p:nvSpPr>
        <p:spPr>
          <a:xfrm>
            <a:off x="3117884" y="1412776"/>
            <a:ext cx="7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0CD02C3-EB0A-2F49-A002-CE46AD3FBBDA}"/>
              </a:ext>
            </a:extLst>
          </p:cNvPr>
          <p:cNvSpPr txBox="1"/>
          <p:nvPr/>
        </p:nvSpPr>
        <p:spPr>
          <a:xfrm>
            <a:off x="6214228" y="1403484"/>
            <a:ext cx="9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Ethnicity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D1C3BE2-781D-0945-B0BF-69738B996763}"/>
              </a:ext>
            </a:extLst>
          </p:cNvPr>
          <p:cNvSpPr txBox="1"/>
          <p:nvPr/>
        </p:nvSpPr>
        <p:spPr>
          <a:xfrm>
            <a:off x="467544" y="3995772"/>
            <a:ext cx="152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Ethnicity / 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1B1CE70-EA82-1E49-A308-D562F71FED35}"/>
              </a:ext>
            </a:extLst>
          </p:cNvPr>
          <p:cNvSpPr txBox="1"/>
          <p:nvPr/>
        </p:nvSpPr>
        <p:spPr>
          <a:xfrm>
            <a:off x="3117884" y="3995772"/>
            <a:ext cx="1978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Ethnicity / smoking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B16E20B-F31D-6B46-9E41-6A945F59A992}"/>
              </a:ext>
            </a:extLst>
          </p:cNvPr>
          <p:cNvSpPr txBox="1"/>
          <p:nvPr/>
        </p:nvSpPr>
        <p:spPr>
          <a:xfrm>
            <a:off x="6142220" y="3995772"/>
            <a:ext cx="1924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Ethnicity / BMI&gt;35</a:t>
            </a:r>
          </a:p>
        </p:txBody>
      </p:sp>
    </p:spTree>
    <p:extLst>
      <p:ext uri="{BB962C8B-B14F-4D97-AF65-F5344CB8AC3E}">
        <p14:creationId xmlns:p14="http://schemas.microsoft.com/office/powerpoint/2010/main" val="147962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Why is NWH unique.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85687" cy="4525963"/>
          </a:xfrm>
        </p:spPr>
        <p:txBody>
          <a:bodyPr>
            <a:normAutofit fontScale="92500"/>
          </a:bodyPr>
          <a:lstStyle/>
          <a:p>
            <a:r>
              <a:rPr lang="en-NZ" dirty="0"/>
              <a:t>NZ’s leading Tertiary/Quaternary provider of obstetric services (55%/100% of NZ’s population)</a:t>
            </a:r>
          </a:p>
          <a:p>
            <a:r>
              <a:rPr lang="en-NZ" dirty="0"/>
              <a:t>Unique demographic </a:t>
            </a:r>
            <a:r>
              <a:rPr lang="en-NZ" dirty="0" err="1"/>
              <a:t>casemix</a:t>
            </a:r>
            <a:r>
              <a:rPr lang="en-NZ" dirty="0"/>
              <a:t> which is very different to other NZ units</a:t>
            </a:r>
          </a:p>
          <a:p>
            <a:pPr lvl="1"/>
            <a:r>
              <a:rPr lang="en-NZ" dirty="0"/>
              <a:t>We are popular (34% from outside ADHB catchment)</a:t>
            </a:r>
          </a:p>
          <a:p>
            <a:pPr lvl="1"/>
            <a:r>
              <a:rPr lang="en-NZ" dirty="0"/>
              <a:t> LMC -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48880"/>
            <a:ext cx="2804653" cy="2308079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013176"/>
            <a:ext cx="2520280" cy="1697057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19D111-E13F-5249-AC16-9D08C452FFD7}"/>
              </a:ext>
            </a:extLst>
          </p:cNvPr>
          <p:cNvSpPr txBox="1"/>
          <p:nvPr/>
        </p:nvSpPr>
        <p:spPr>
          <a:xfrm>
            <a:off x="6286236" y="1835532"/>
            <a:ext cx="160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Deprivation4/5</a:t>
            </a:r>
          </a:p>
        </p:txBody>
      </p:sp>
    </p:spTree>
    <p:extLst>
      <p:ext uri="{BB962C8B-B14F-4D97-AF65-F5344CB8AC3E}">
        <p14:creationId xmlns:p14="http://schemas.microsoft.com/office/powerpoint/2010/main" val="3637955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3992"/>
            <a:ext cx="8229600" cy="1143000"/>
          </a:xfrm>
        </p:spPr>
        <p:txBody>
          <a:bodyPr/>
          <a:lstStyle/>
          <a:p>
            <a:r>
              <a:rPr lang="en-NZ" dirty="0"/>
              <a:t>The end result</a:t>
            </a:r>
          </a:p>
        </p:txBody>
      </p:sp>
    </p:spTree>
    <p:extLst>
      <p:ext uri="{BB962C8B-B14F-4D97-AF65-F5344CB8AC3E}">
        <p14:creationId xmlns:p14="http://schemas.microsoft.com/office/powerpoint/2010/main" val="733138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Maternal M and 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00205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/>
              <a:t>In 2018 there was one maternal death among women who birthed at ACH.  </a:t>
            </a:r>
            <a:endParaRPr lang="en-NZ" dirty="0"/>
          </a:p>
          <a:p>
            <a:endParaRPr lang="en-NZ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107520"/>
              </p:ext>
            </p:extLst>
          </p:nvPr>
        </p:nvGraphicFramePr>
        <p:xfrm>
          <a:off x="539496" y="2204864"/>
          <a:ext cx="8065008" cy="23991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53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74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74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74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74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39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7586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50495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Diagnosis</a:t>
                      </a:r>
                      <a:endParaRPr lang="en-N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2016</a:t>
                      </a:r>
                      <a:endParaRPr lang="en-N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2017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2018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645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N=7241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N=6846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N=6481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 </a:t>
                      </a:r>
                      <a:r>
                        <a:rPr lang="en-NZ" sz="1400">
                          <a:effectLst/>
                        </a:rPr>
                        <a:t>(/1000)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 </a:t>
                      </a:r>
                      <a:r>
                        <a:rPr lang="en-NZ" sz="1400">
                          <a:effectLst/>
                        </a:rPr>
                        <a:t>(/1000)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 </a:t>
                      </a:r>
                      <a:r>
                        <a:rPr lang="en-NZ" sz="1400">
                          <a:effectLst/>
                        </a:rPr>
                        <a:t>(/1000)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Emergency peripartum hysterectomy</a:t>
                      </a:r>
                      <a:endParaRPr lang="en-N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1.0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 8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1.2 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Ruptured uterus</a:t>
                      </a:r>
                      <a:endParaRPr lang="en-N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0.3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0.5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Amniotic fluid embolism</a:t>
                      </a:r>
                      <a:endParaRPr lang="en-N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 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0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 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Eclampsia</a:t>
                      </a:r>
                      <a:endParaRPr lang="en-N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N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1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Transfusion </a:t>
                      </a:r>
                      <a:r>
                        <a:rPr lang="en-US" sz="1400" u="sng" dirty="0">
                          <a:effectLst/>
                        </a:rPr>
                        <a:t>&gt;</a:t>
                      </a:r>
                      <a:r>
                        <a:rPr lang="en-US" sz="1400" dirty="0">
                          <a:effectLst/>
                        </a:rPr>
                        <a:t> 4 units red cells*</a:t>
                      </a:r>
                      <a:endParaRPr lang="en-N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NA</a:t>
                      </a:r>
                      <a:endParaRPr lang="en-N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N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23</a:t>
                      </a:r>
                      <a:endParaRPr lang="en-N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Admission to DCCM/CVICU</a:t>
                      </a:r>
                      <a:endParaRPr lang="en-N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26</a:t>
                      </a:r>
                      <a:endParaRPr lang="en-N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3.6</a:t>
                      </a:r>
                      <a:endParaRPr lang="en-N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69</a:t>
                      </a:r>
                      <a:endParaRPr lang="en-N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10.4</a:t>
                      </a:r>
                      <a:endParaRPr lang="en-N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82</a:t>
                      </a:r>
                      <a:endParaRPr lang="en-N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12.7</a:t>
                      </a:r>
                      <a:endParaRPr lang="en-N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69160"/>
            <a:ext cx="2975610" cy="1893570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335" y="4869160"/>
            <a:ext cx="2968625" cy="1889125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192427-5378-B247-A676-0A8F27998869}"/>
              </a:ext>
            </a:extLst>
          </p:cNvPr>
          <p:cNvSpPr txBox="1"/>
          <p:nvPr/>
        </p:nvSpPr>
        <p:spPr>
          <a:xfrm>
            <a:off x="1475656" y="4581128"/>
            <a:ext cx="1479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Hysterectomy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0B3B89FF-C5E9-2742-A4DD-C64113E1061B}"/>
              </a:ext>
            </a:extLst>
          </p:cNvPr>
          <p:cNvSpPr/>
          <p:nvPr/>
        </p:nvSpPr>
        <p:spPr>
          <a:xfrm>
            <a:off x="3635896" y="2852936"/>
            <a:ext cx="453650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C59C93C-1C5D-024B-B61F-2D2A6EBF12AA}"/>
              </a:ext>
            </a:extLst>
          </p:cNvPr>
          <p:cNvSpPr/>
          <p:nvPr/>
        </p:nvSpPr>
        <p:spPr>
          <a:xfrm>
            <a:off x="7211144" y="4235078"/>
            <a:ext cx="914400" cy="34605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8AD1671F-AC85-1E47-8069-9228E0EA3420}"/>
              </a:ext>
            </a:extLst>
          </p:cNvPr>
          <p:cNvSpPr/>
          <p:nvPr/>
        </p:nvSpPr>
        <p:spPr>
          <a:xfrm>
            <a:off x="3513584" y="4235078"/>
            <a:ext cx="914400" cy="34605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31E6A0F-25D6-7943-A0B6-0700B1A7397B}"/>
              </a:ext>
            </a:extLst>
          </p:cNvPr>
          <p:cNvSpPr txBox="1"/>
          <p:nvPr/>
        </p:nvSpPr>
        <p:spPr>
          <a:xfrm>
            <a:off x="4893013" y="4581128"/>
            <a:ext cx="2566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ICU admission ventilation</a:t>
            </a:r>
          </a:p>
        </p:txBody>
      </p:sp>
    </p:spTree>
    <p:extLst>
      <p:ext uri="{BB962C8B-B14F-4D97-AF65-F5344CB8AC3E}">
        <p14:creationId xmlns:p14="http://schemas.microsoft.com/office/powerpoint/2010/main" val="2300056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ICU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 2017 and 2018, there were more admissions to DCCM/CVICU</a:t>
            </a:r>
          </a:p>
          <a:p>
            <a:r>
              <a:rPr lang="en-US" dirty="0"/>
              <a:t>72 admissions to DCCM</a:t>
            </a:r>
          </a:p>
          <a:p>
            <a:r>
              <a:rPr lang="en-US" dirty="0"/>
              <a:t>19 to CVICU</a:t>
            </a:r>
          </a:p>
          <a:p>
            <a:r>
              <a:rPr lang="en-US" dirty="0"/>
              <a:t>11 women were antenatal</a:t>
            </a:r>
          </a:p>
          <a:p>
            <a:r>
              <a:rPr lang="en-US" dirty="0"/>
              <a:t>72 women postnatal.</a:t>
            </a:r>
          </a:p>
          <a:p>
            <a:r>
              <a:rPr lang="en-US" dirty="0"/>
              <a:t>One woman had both antenatal and postnatal admissions to intensive care.</a:t>
            </a:r>
            <a:endParaRPr lang="en-NZ" dirty="0"/>
          </a:p>
          <a:p>
            <a:r>
              <a:rPr lang="en-US" dirty="0"/>
              <a:t>Four pregnant women were admitted to DCCM at ACH who did not birth at NWH/ACH. </a:t>
            </a: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17434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EFC8AC-3FCC-A94E-AC47-328FA6527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ICU admissions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09977D1-120B-A542-BA0B-6AFBAC10F7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93" y="1268760"/>
            <a:ext cx="6483167" cy="482453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95CE2DB-7225-2D4F-98AB-5466251B1120}"/>
              </a:ext>
            </a:extLst>
          </p:cNvPr>
          <p:cNvSpPr txBox="1"/>
          <p:nvPr/>
        </p:nvSpPr>
        <p:spPr>
          <a:xfrm>
            <a:off x="3563888" y="6093296"/>
            <a:ext cx="5122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Maternity admissions to intensive care EWS 2015/16</a:t>
            </a:r>
          </a:p>
        </p:txBody>
      </p:sp>
    </p:spTree>
    <p:extLst>
      <p:ext uri="{BB962C8B-B14F-4D97-AF65-F5344CB8AC3E}">
        <p14:creationId xmlns:p14="http://schemas.microsoft.com/office/powerpoint/2010/main" val="957788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Perinatal mortality rate, perinatal related mortality rate, fetal death rate and neonatal mortality rate NWH 1991-2018 (all rates expressed as deaths/1000 births)</a:t>
            </a:r>
            <a:endParaRPr lang="en-NZ" sz="2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83357"/>
            <a:ext cx="707270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96670" y="6309320"/>
            <a:ext cx="4079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/>
              <a:t>In 2018, (38) 46% of all perinatal related deaths that occurred</a:t>
            </a:r>
          </a:p>
          <a:p>
            <a:r>
              <a:rPr lang="en-NZ" sz="1200" dirty="0"/>
              <a:t>at NWH were to women who did not reside in the ADHB area. </a:t>
            </a:r>
          </a:p>
        </p:txBody>
      </p:sp>
    </p:spTree>
    <p:extLst>
      <p:ext uri="{BB962C8B-B14F-4D97-AF65-F5344CB8AC3E}">
        <p14:creationId xmlns:p14="http://schemas.microsoft.com/office/powerpoint/2010/main" val="1129054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en-AU" dirty="0"/>
              <a:t>In 2018 there were no stillbirths at 41+0 or greater gestation.</a:t>
            </a:r>
            <a:endParaRPr lang="en-NZ" dirty="0"/>
          </a:p>
          <a:p>
            <a:pPr marL="0" indent="0">
              <a:buNone/>
            </a:pPr>
            <a:endParaRPr lang="en-NZ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588930"/>
              </p:ext>
            </p:extLst>
          </p:nvPr>
        </p:nvGraphicFramePr>
        <p:xfrm>
          <a:off x="107506" y="2916775"/>
          <a:ext cx="8928990" cy="326386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322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97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84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020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001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440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78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275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5754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740124"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 </a:t>
                      </a:r>
                      <a:endParaRPr lang="en-N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Total neonatal deaths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N=26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&lt; 37 weeks n=22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u="sng"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en-US" sz="1600" b="1"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 37 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weeks 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n=4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6708">
                <a:tc gridSpan="2"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n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%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n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%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n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%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670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Extreme prematurity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8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31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8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36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0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 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01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Congenital abnormality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14</a:t>
                      </a:r>
                      <a:endParaRPr lang="en-N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N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54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10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46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4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100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6708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Infection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2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8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2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9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0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 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6708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Neurological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1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4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1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5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0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 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6708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Cardio-respiratory disorders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0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 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0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 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0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 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6708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Other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1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4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1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5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0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 </a:t>
                      </a:r>
                      <a:endParaRPr lang="en-N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069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Survival of babies admitted to NICU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22926"/>
            <a:ext cx="3960440" cy="3710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A9B95B7-B8DE-EE4E-B69A-CB7B282E99C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2022926"/>
            <a:ext cx="4104456" cy="37103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4542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NZ" dirty="0"/>
              <a:t>Outcomes for babies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8206"/>
            <a:ext cx="8229600" cy="498316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/>
              <a:t>The hypoxic </a:t>
            </a:r>
            <a:r>
              <a:rPr lang="en-US" dirty="0" err="1"/>
              <a:t>ischaemic</a:t>
            </a:r>
            <a:r>
              <a:rPr lang="en-US" dirty="0"/>
              <a:t> encephalopathy rate per 1000 term births at NWH for 2006-2018 was 0.73 (95%CI 0.56-0.94).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This rate is significantly lower than the national rate (1.21/1000 term births 2010-2016 (PMMRC 2018)).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NZ" dirty="0"/>
              <a:t>The rate of severe IVH was very low in 2018. Only one baby (23 weeks gestation), was diagnosed with a grade IV /III IVH.</a:t>
            </a:r>
          </a:p>
          <a:p>
            <a:pPr marL="0" indent="0" algn="ctr">
              <a:buNone/>
            </a:pPr>
            <a:endParaRPr lang="en-NZ" dirty="0"/>
          </a:p>
          <a:p>
            <a:pPr marL="0" indent="0" algn="ctr">
              <a:buNone/>
            </a:pPr>
            <a:r>
              <a:rPr lang="en-NZ" dirty="0"/>
              <a:t> </a:t>
            </a:r>
            <a:r>
              <a:rPr lang="en-US" dirty="0"/>
              <a:t>In 2018, 91% of NWH babies admitted to NICU at &lt;32 weeks gestation received some antenatal corticosteroids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49807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Annual Clinical Report.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What to talk about ?</a:t>
            </a:r>
          </a:p>
          <a:p>
            <a:r>
              <a:rPr lang="en-NZ" dirty="0"/>
              <a:t>Why me ?</a:t>
            </a:r>
          </a:p>
          <a:p>
            <a:pPr marL="0" indent="0">
              <a:buNone/>
            </a:pPr>
            <a:endParaRPr lang="en-NZ" dirty="0"/>
          </a:p>
          <a:p>
            <a:r>
              <a:rPr lang="en-NZ" dirty="0"/>
              <a:t>Where shall I start :</a:t>
            </a:r>
          </a:p>
          <a:p>
            <a:pPr lvl="1"/>
            <a:r>
              <a:rPr lang="en-NZ" dirty="0"/>
              <a:t>Why is NWH unique ?</a:t>
            </a:r>
          </a:p>
          <a:p>
            <a:pPr lvl="1"/>
            <a:r>
              <a:rPr lang="en-NZ" dirty="0"/>
              <a:t>Who do we benchmark ourselves against ?</a:t>
            </a:r>
          </a:p>
          <a:p>
            <a:pPr lvl="1"/>
            <a:r>
              <a:rPr lang="en-NZ" dirty="0"/>
              <a:t>What is </a:t>
            </a:r>
            <a:r>
              <a:rPr lang="en-NZ" dirty="0">
                <a:solidFill>
                  <a:srgbClr val="FF0000"/>
                </a:solidFill>
              </a:rPr>
              <a:t>MOST</a:t>
            </a:r>
            <a:r>
              <a:rPr lang="en-NZ" dirty="0"/>
              <a:t> important to us going forward ?</a:t>
            </a:r>
          </a:p>
          <a:p>
            <a:pPr lvl="1"/>
            <a:r>
              <a:rPr lang="en-NZ" dirty="0"/>
              <a:t>What can we expect in the next ACR ?</a:t>
            </a:r>
          </a:p>
        </p:txBody>
      </p:sp>
    </p:spTree>
    <p:extLst>
      <p:ext uri="{BB962C8B-B14F-4D97-AF65-F5344CB8AC3E}">
        <p14:creationId xmlns:p14="http://schemas.microsoft.com/office/powerpoint/2010/main" val="2098350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Term Neonatal morbidity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5781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7524328" y="4365104"/>
            <a:ext cx="72008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E26E76A-AD60-9D4B-A271-5C321544152D}"/>
              </a:ext>
            </a:extLst>
          </p:cNvPr>
          <p:cNvSpPr txBox="1"/>
          <p:nvPr/>
        </p:nvSpPr>
        <p:spPr>
          <a:xfrm>
            <a:off x="6430390" y="1916832"/>
            <a:ext cx="2151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400" dirty="0"/>
              <a:t>Patterns of Maternity care</a:t>
            </a:r>
          </a:p>
          <a:p>
            <a:r>
              <a:rPr lang="en-NZ" sz="1400" dirty="0"/>
              <a:t>in NHS trusts 13/14  </a:t>
            </a:r>
            <a:r>
              <a:rPr lang="en-NZ" sz="800" i="1" dirty="0"/>
              <a:t>RCOG 2016</a:t>
            </a:r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838409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% </a:t>
            </a:r>
            <a:r>
              <a:rPr lang="en-NZ" dirty="0" err="1"/>
              <a:t>Resp</a:t>
            </a:r>
            <a:r>
              <a:rPr lang="en-NZ" dirty="0"/>
              <a:t> distress 37+ weeks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4048" y="6309320"/>
            <a:ext cx="3874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MOH Maternity Clinical Indicators 2017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868" y="1663030"/>
            <a:ext cx="66675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267744" y="2852936"/>
            <a:ext cx="504056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xmlns="" id="{13F36F25-806F-6549-B3B9-D826C35E75DC}"/>
              </a:ext>
            </a:extLst>
          </p:cNvPr>
          <p:cNvSpPr/>
          <p:nvPr/>
        </p:nvSpPr>
        <p:spPr>
          <a:xfrm>
            <a:off x="2267744" y="1417638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0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Service.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170080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Booking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4573" y="2555612"/>
            <a:ext cx="1547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Antenatal care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1960" y="349171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Labour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86901" y="4643844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Mode of Birth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47141" y="5795972"/>
            <a:ext cx="931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PN Care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11560" y="2204864"/>
            <a:ext cx="6171263" cy="4176464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102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NZ" dirty="0"/>
              <a:t>NZ National data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492710"/>
              </p:ext>
            </p:extLst>
          </p:nvPr>
        </p:nvGraphicFramePr>
        <p:xfrm>
          <a:off x="1043608" y="980733"/>
          <a:ext cx="6986648" cy="5557975"/>
        </p:xfrm>
        <a:graphic>
          <a:graphicData uri="http://schemas.openxmlformats.org/drawingml/2006/table">
            <a:tbl>
              <a:tblPr/>
              <a:tblGrid>
                <a:gridCol w="7042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58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42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28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60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533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12715"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NZ" sz="900" b="1" dirty="0">
                          <a:solidFill>
                            <a:srgbClr val="FFFFFF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Table 17: New Zealand Maternity Clinical Indicators 2017 (NWH and NZ Facility rates for all secondary and tertiary facilities)</a:t>
                      </a:r>
                      <a:endParaRPr lang="en-NZ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410" marR="5941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0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578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Indicator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NWH 2017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NZ 2018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Comment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Reference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8578">
                <a:tc gridSpan="2"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%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%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7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1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Registration with a LMC in the first trimester of pregnancy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75.9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72.6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No Concern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 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7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2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0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Standard primiparae who have a spontaneous vaginal birth 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0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47.1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0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58.3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0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Concern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0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Figure 94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0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7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3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0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Standard primiparae who undergo an instrumental birth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0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25.1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0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19.5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0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Concern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0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Table 103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0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7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4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0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Standard primiparae who undergo Caesarean section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0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27.1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0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21.0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0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Concern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0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Table 103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0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8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5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0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Standard primiparae who undergo induction of labour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0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11.3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0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8.8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0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Concern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0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Figure 87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0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7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6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0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Standard primiparae with an intact lower genital tract (no 1</a:t>
                      </a:r>
                      <a:r>
                        <a:rPr lang="en-US" sz="800" baseline="300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st</a:t>
                      </a: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- to 4</a:t>
                      </a:r>
                      <a:r>
                        <a:rPr lang="en-US" sz="800" baseline="300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th</a:t>
                      </a: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-degree tear or episiotomy)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0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6.8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0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19.0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0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Concern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0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Figure 116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0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7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7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0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Standard primiparae undergoing episiotomy and no 3rd or 4th degree perineal tear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0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49.2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0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30.0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0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Concern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0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Figure 117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0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7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8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Standard primiparae sustaining a 3rd or 4th degree perineal tear and no episiotomy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3.6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4.2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No concern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 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7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9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Standard primiparae undergoing episiotomy and sustaining a 3rd or 4th degree tear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2.2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2.1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No concern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 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7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10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Women having a general anaesthetic for caesarean section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6.1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8.2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No concern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 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7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11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Women requiring a blood transfusion with caesarean section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2.9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3.1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No concern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 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8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12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Women requiring a blood transfusion with vaginal birth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3.0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2.4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No concern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 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8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13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Diagnosis of eclampsia at birth admission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0.004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0.003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No concern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 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8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14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Women having a peripartum hysterectomy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0.013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0.056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No concern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 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37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15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Women admitted to ICU and requiring ventilation during the pregnancy or postnatal period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0.004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0.016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No concern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 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8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16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Maternal tobacco use during postnatal period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1.1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9.9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Excellent  </a:t>
                      </a:r>
                      <a:r>
                        <a:rPr lang="en-US" sz="1000" baseline="0" dirty="0">
                          <a:solidFill>
                            <a:srgbClr val="00B050"/>
                          </a:solidFill>
                          <a:effectLst/>
                          <a:latin typeface="Helvetica"/>
                          <a:ea typeface="MS Mincho"/>
                          <a:cs typeface="Times New Roman"/>
                        </a:rPr>
                        <a:t>!!!!!!</a:t>
                      </a:r>
                      <a:endParaRPr lang="en-NZ" sz="1000" baseline="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 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8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17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Preterm birth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8.3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8.4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No concern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 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8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18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Small babies at term (37 - 42 weeks’ gestation)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3.9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3.2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No concern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 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8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19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Small babies at term born at 40 – 42 weeks’ gestation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23.4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30.4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Excellent     </a:t>
                      </a:r>
                      <a:r>
                        <a:rPr lang="en-US" sz="1000" baseline="0" dirty="0">
                          <a:solidFill>
                            <a:srgbClr val="00B050"/>
                          </a:solidFill>
                          <a:effectLst/>
                          <a:latin typeface="Helvetica"/>
                          <a:ea typeface="MS Mincho"/>
                          <a:cs typeface="Times New Roman"/>
                        </a:rPr>
                        <a:t>!!!!!!!</a:t>
                      </a:r>
                      <a:endParaRPr lang="en-NZ" sz="1000" baseline="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 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337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20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0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Babies born at ≥37 weeks’ gestation requiring respiratory support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0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2.9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0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2.2</a:t>
                      </a:r>
                      <a:endParaRPr lang="en-N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0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Concern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0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8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Figure 130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0" marR="59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0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5076056" y="1700808"/>
            <a:ext cx="648072" cy="216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Oval 4"/>
          <p:cNvSpPr/>
          <p:nvPr/>
        </p:nvSpPr>
        <p:spPr>
          <a:xfrm>
            <a:off x="5076056" y="3645024"/>
            <a:ext cx="648072" cy="2880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Oval 5"/>
          <p:cNvSpPr/>
          <p:nvPr/>
        </p:nvSpPr>
        <p:spPr>
          <a:xfrm>
            <a:off x="5076056" y="4005064"/>
            <a:ext cx="648072" cy="216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Oval 6"/>
          <p:cNvSpPr/>
          <p:nvPr/>
        </p:nvSpPr>
        <p:spPr>
          <a:xfrm>
            <a:off x="5076056" y="4293096"/>
            <a:ext cx="648072" cy="216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Oval 7"/>
          <p:cNvSpPr/>
          <p:nvPr/>
        </p:nvSpPr>
        <p:spPr>
          <a:xfrm>
            <a:off x="5076056" y="4437112"/>
            <a:ext cx="648072" cy="216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Oval 8"/>
          <p:cNvSpPr/>
          <p:nvPr/>
        </p:nvSpPr>
        <p:spPr>
          <a:xfrm>
            <a:off x="5076056" y="4653136"/>
            <a:ext cx="648072" cy="216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Oval 9"/>
          <p:cNvSpPr/>
          <p:nvPr/>
        </p:nvSpPr>
        <p:spPr>
          <a:xfrm>
            <a:off x="5076056" y="4797152"/>
            <a:ext cx="648072" cy="216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Oval 10"/>
          <p:cNvSpPr/>
          <p:nvPr/>
        </p:nvSpPr>
        <p:spPr>
          <a:xfrm>
            <a:off x="5076056" y="5229200"/>
            <a:ext cx="648072" cy="216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Oval 11"/>
          <p:cNvSpPr/>
          <p:nvPr/>
        </p:nvSpPr>
        <p:spPr>
          <a:xfrm>
            <a:off x="5076056" y="5013176"/>
            <a:ext cx="648072" cy="216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Oval 12"/>
          <p:cNvSpPr/>
          <p:nvPr/>
        </p:nvSpPr>
        <p:spPr>
          <a:xfrm>
            <a:off x="5076056" y="5445224"/>
            <a:ext cx="648072" cy="216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Oval 13"/>
          <p:cNvSpPr/>
          <p:nvPr/>
        </p:nvSpPr>
        <p:spPr>
          <a:xfrm>
            <a:off x="5076056" y="5661248"/>
            <a:ext cx="648072" cy="216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Oval 14"/>
          <p:cNvSpPr/>
          <p:nvPr/>
        </p:nvSpPr>
        <p:spPr>
          <a:xfrm>
            <a:off x="5076056" y="5805264"/>
            <a:ext cx="648072" cy="216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Oval 15"/>
          <p:cNvSpPr/>
          <p:nvPr/>
        </p:nvSpPr>
        <p:spPr>
          <a:xfrm>
            <a:off x="5076056" y="6021288"/>
            <a:ext cx="648072" cy="216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Oval 16"/>
          <p:cNvSpPr/>
          <p:nvPr/>
        </p:nvSpPr>
        <p:spPr>
          <a:xfrm>
            <a:off x="5076056" y="1916832"/>
            <a:ext cx="6480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Oval 17"/>
          <p:cNvSpPr/>
          <p:nvPr/>
        </p:nvSpPr>
        <p:spPr>
          <a:xfrm>
            <a:off x="5076056" y="2132856"/>
            <a:ext cx="6480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9" name="Oval 18"/>
          <p:cNvSpPr/>
          <p:nvPr/>
        </p:nvSpPr>
        <p:spPr>
          <a:xfrm>
            <a:off x="5076056" y="2492896"/>
            <a:ext cx="6480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" name="Oval 19"/>
          <p:cNvSpPr/>
          <p:nvPr/>
        </p:nvSpPr>
        <p:spPr>
          <a:xfrm>
            <a:off x="5076056" y="2708920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1" name="Oval 20"/>
          <p:cNvSpPr/>
          <p:nvPr/>
        </p:nvSpPr>
        <p:spPr>
          <a:xfrm>
            <a:off x="5076056" y="2996952"/>
            <a:ext cx="6480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2" name="Oval 21"/>
          <p:cNvSpPr/>
          <p:nvPr/>
        </p:nvSpPr>
        <p:spPr>
          <a:xfrm>
            <a:off x="5076056" y="3356992"/>
            <a:ext cx="6480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3" name="Oval 22"/>
          <p:cNvSpPr/>
          <p:nvPr/>
        </p:nvSpPr>
        <p:spPr>
          <a:xfrm>
            <a:off x="5076056" y="6237312"/>
            <a:ext cx="6480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06177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Service.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170080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Booking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4573" y="2555612"/>
            <a:ext cx="1547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Antenatal care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1960" y="349171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Labour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86901" y="4643844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Mode of Birth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47141" y="5795972"/>
            <a:ext cx="931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PN Care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11560" y="2204864"/>
            <a:ext cx="6171263" cy="4176464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683568" y="1412776"/>
            <a:ext cx="1584176" cy="914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22251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2800" b="1" dirty="0"/>
              <a:t>Registration with an LMC in the first trimester of pregnancy</a:t>
            </a:r>
            <a:endParaRPr lang="en-NZ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149971"/>
            <a:ext cx="6667500" cy="372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4048" y="6309320"/>
            <a:ext cx="3874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MOH Maternity Clinical Indicators 2017</a:t>
            </a:r>
          </a:p>
        </p:txBody>
      </p:sp>
    </p:spTree>
    <p:extLst>
      <p:ext uri="{BB962C8B-B14F-4D97-AF65-F5344CB8AC3E}">
        <p14:creationId xmlns:p14="http://schemas.microsoft.com/office/powerpoint/2010/main" val="296563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Maternal tobacco use in postnatal period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4048" y="6309320"/>
            <a:ext cx="3874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MOH Maternity Clinical Indicators 2017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663030"/>
            <a:ext cx="66675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>
            <a:extLst>
              <a:ext uri="{FF2B5EF4-FFF2-40B4-BE49-F238E27FC236}">
                <a16:creationId xmlns:a16="http://schemas.microsoft.com/office/drawing/2014/main" xmlns="" id="{D3CCFF2F-C8F4-8246-ABCB-DE10B43866F9}"/>
              </a:ext>
            </a:extLst>
          </p:cNvPr>
          <p:cNvSpPr/>
          <p:nvPr/>
        </p:nvSpPr>
        <p:spPr>
          <a:xfrm>
            <a:off x="2483768" y="2708920"/>
            <a:ext cx="216024" cy="50405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25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Service.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170080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Booking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4573" y="2555612"/>
            <a:ext cx="1547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Antenatal care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1960" y="349171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Labour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86901" y="4643844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Mode of Birth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47141" y="5795972"/>
            <a:ext cx="931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PN Care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11560" y="2204864"/>
            <a:ext cx="6171263" cy="4176464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2267744" y="2298576"/>
            <a:ext cx="1613984" cy="914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57604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Preterm birth rates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4048" y="6309320"/>
            <a:ext cx="3874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MOH Maternity Clinical Indicators 2017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4795292" cy="30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93096"/>
            <a:ext cx="2975610" cy="189357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9C6FE32-CA69-3E45-AD59-5B9BE49CC3CA}"/>
              </a:ext>
            </a:extLst>
          </p:cNvPr>
          <p:cNvSpPr txBox="1"/>
          <p:nvPr/>
        </p:nvSpPr>
        <p:spPr>
          <a:xfrm>
            <a:off x="1043608" y="4365104"/>
            <a:ext cx="3874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MOH Maternity Clinical Indicators 2017</a:t>
            </a:r>
          </a:p>
        </p:txBody>
      </p:sp>
    </p:spTree>
    <p:extLst>
      <p:ext uri="{BB962C8B-B14F-4D97-AF65-F5344CB8AC3E}">
        <p14:creationId xmlns:p14="http://schemas.microsoft.com/office/powerpoint/2010/main" val="253091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Contributors to PTB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135090"/>
            <a:ext cx="3513509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199" y="1426791"/>
            <a:ext cx="3513509" cy="2448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D21A4E6-4921-574F-9813-A96F47C2E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42" y="1412776"/>
            <a:ext cx="2909001" cy="51705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BE3D108-8566-8D4C-92CD-F0C96A941FC8}"/>
              </a:ext>
            </a:extLst>
          </p:cNvPr>
          <p:cNvSpPr/>
          <p:nvPr/>
        </p:nvSpPr>
        <p:spPr>
          <a:xfrm>
            <a:off x="5220072" y="1412776"/>
            <a:ext cx="316835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5E34DEA-165F-3F4A-ADF4-5EE94FEEE487}"/>
              </a:ext>
            </a:extLst>
          </p:cNvPr>
          <p:cNvSpPr/>
          <p:nvPr/>
        </p:nvSpPr>
        <p:spPr>
          <a:xfrm>
            <a:off x="5292080" y="5805264"/>
            <a:ext cx="316835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23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The ACR is a phenomenal resource !!</a:t>
            </a:r>
          </a:p>
          <a:p>
            <a:pPr marL="0" indent="0">
              <a:buNone/>
            </a:pPr>
            <a:endParaRPr lang="en-NZ" dirty="0"/>
          </a:p>
          <a:p>
            <a:r>
              <a:rPr lang="en-NZ" dirty="0"/>
              <a:t>Congratulations to all who contributed but especially :</a:t>
            </a:r>
          </a:p>
          <a:p>
            <a:pPr lvl="1"/>
            <a:r>
              <a:rPr lang="en-NZ" dirty="0" err="1"/>
              <a:t>Marjet</a:t>
            </a:r>
            <a:r>
              <a:rPr lang="en-NZ" dirty="0"/>
              <a:t> Pot</a:t>
            </a:r>
          </a:p>
          <a:p>
            <a:pPr lvl="1"/>
            <a:r>
              <a:rPr lang="en-NZ" dirty="0"/>
              <a:t>Lynn Sadler</a:t>
            </a:r>
          </a:p>
          <a:p>
            <a:pPr lvl="1"/>
            <a:r>
              <a:rPr lang="en-NZ" dirty="0"/>
              <a:t>Nancy Li</a:t>
            </a:r>
          </a:p>
          <a:p>
            <a:pPr lvl="1"/>
            <a:r>
              <a:rPr lang="en-NZ" dirty="0"/>
              <a:t>Emily Clark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820439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Diabetes services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53563"/>
            <a:ext cx="3096344" cy="2160240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529" y="1484784"/>
            <a:ext cx="2969895" cy="1807845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74" y="4150997"/>
            <a:ext cx="3096343" cy="2160240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826" y="3501008"/>
            <a:ext cx="2969895" cy="3266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49733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SGA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024568" cy="2359466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2969895" cy="2298065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24944"/>
            <a:ext cx="3978007" cy="2808312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527995"/>
              </p:ext>
            </p:extLst>
          </p:nvPr>
        </p:nvGraphicFramePr>
        <p:xfrm>
          <a:off x="4392447" y="1916832"/>
          <a:ext cx="3923969" cy="1008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39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Figure 49: Perinatal related mortality rate (/1000 births) among SGA, AGA, and LGA singleton non-anomalous babies born at ≥26 weeks 2008-2018</a:t>
                      </a:r>
                      <a:endParaRPr lang="en-N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3866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% SGA 40+ weeks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4048" y="6309320"/>
            <a:ext cx="3874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MOH Maternity Clinical Indicators 2017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285875"/>
            <a:ext cx="66675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8971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Hypertensive disease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3"/>
          <a:stretch/>
        </p:blipFill>
        <p:spPr bwMode="auto">
          <a:xfrm>
            <a:off x="412443" y="1484784"/>
            <a:ext cx="3295461" cy="25297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3302715" cy="2507481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04864"/>
            <a:ext cx="4464496" cy="27579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34727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BAB45C-F735-5644-8136-7CE8548AA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Drivers to IOL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3692CB-E751-434A-90B3-3F5D94F95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10% hypertension</a:t>
            </a:r>
          </a:p>
          <a:p>
            <a:r>
              <a:rPr lang="en-US" dirty="0"/>
              <a:t>12% Diabetes</a:t>
            </a:r>
          </a:p>
          <a:p>
            <a:r>
              <a:rPr lang="en-US" dirty="0"/>
              <a:t>SGA detection rates</a:t>
            </a:r>
          </a:p>
          <a:p>
            <a:r>
              <a:rPr lang="en-US" dirty="0" smtClean="0"/>
              <a:t>Reduced </a:t>
            </a:r>
            <a:r>
              <a:rPr lang="en-US" dirty="0"/>
              <a:t>FM </a:t>
            </a:r>
            <a:r>
              <a:rPr lang="en-US" dirty="0" smtClean="0"/>
              <a:t>awareness is very topical</a:t>
            </a:r>
            <a:endParaRPr lang="en-US" dirty="0"/>
          </a:p>
          <a:p>
            <a:r>
              <a:rPr lang="en-US" dirty="0"/>
              <a:t>Demographics (Age, IVF, BMI, </a:t>
            </a:r>
            <a:r>
              <a:rPr lang="en-US" dirty="0" smtClean="0"/>
              <a:t>….)</a:t>
            </a:r>
          </a:p>
          <a:p>
            <a:endParaRPr lang="en-US" dirty="0"/>
          </a:p>
          <a:p>
            <a:r>
              <a:rPr lang="en-US" dirty="0" smtClean="0"/>
              <a:t>ALL PUSH IOL RATES UP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3145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Service.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170080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Booking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4573" y="2555612"/>
            <a:ext cx="1547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Antenatal care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1960" y="349171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Labour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86901" y="4643844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Mode of Birth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47141" y="5795972"/>
            <a:ext cx="931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PN Care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11560" y="2204864"/>
            <a:ext cx="6171263" cy="4176464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3750104" y="3234680"/>
            <a:ext cx="1613984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226359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314047"/>
              </p:ext>
            </p:extLst>
          </p:nvPr>
        </p:nvGraphicFramePr>
        <p:xfrm>
          <a:off x="592988" y="1052739"/>
          <a:ext cx="7958023" cy="2592285"/>
        </p:xfrm>
        <a:graphic>
          <a:graphicData uri="http://schemas.openxmlformats.org/drawingml/2006/table">
            <a:tbl>
              <a:tblPr/>
              <a:tblGrid>
                <a:gridCol w="50024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97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58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613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 b="1" dirty="0">
                          <a:solidFill>
                            <a:srgbClr val="FFFFFF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Table 3: Mode of onset of birth NWH 2018</a:t>
                      </a:r>
                      <a:endParaRPr lang="en-N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91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51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 </a:t>
                      </a:r>
                      <a:endParaRPr lang="en-N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 </a:t>
                      </a:r>
                      <a:endParaRPr lang="en-N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 </a:t>
                      </a:r>
                      <a:endParaRPr lang="en-N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   Birthing Mothers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4519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        N=6481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4519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n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%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4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Spontaneous onset of labour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6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2633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6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40.6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4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Iatrogenic onset of birth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6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3848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6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59.4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4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CS Elective</a:t>
                      </a:r>
                      <a:endParaRPr lang="en-N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6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1336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6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20.6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4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Emergency CS before onset of </a:t>
                      </a:r>
                      <a:r>
                        <a:rPr lang="en-US" sz="1600" dirty="0" err="1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labour</a:t>
                      </a:r>
                      <a:endParaRPr lang="en-N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6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222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6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3.4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4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Induction of labour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6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2290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600" dirty="0">
                          <a:effectLst/>
                          <a:latin typeface="Helvetica"/>
                          <a:ea typeface="Calibri"/>
                          <a:cs typeface="Times New Roman"/>
                        </a:rPr>
                        <a:t>35.3</a:t>
                      </a:r>
                      <a:endParaRPr lang="en-N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61048"/>
            <a:ext cx="822960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7092280" y="5229200"/>
            <a:ext cx="72008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/>
          <p:cNvSpPr txBox="1"/>
          <p:nvPr/>
        </p:nvSpPr>
        <p:spPr>
          <a:xfrm>
            <a:off x="6430390" y="3933056"/>
            <a:ext cx="2151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400" dirty="0"/>
              <a:t>Patterns of Maternity care</a:t>
            </a:r>
          </a:p>
          <a:p>
            <a:r>
              <a:rPr lang="en-NZ" sz="1400" dirty="0"/>
              <a:t>in NHS trusts 13/14  </a:t>
            </a:r>
            <a:r>
              <a:rPr lang="en-NZ" sz="800" i="1" dirty="0"/>
              <a:t>RCOG 2016</a:t>
            </a:r>
            <a:endParaRPr lang="en-NZ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260648"/>
            <a:ext cx="3973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dirty="0" smtClean="0"/>
              <a:t>Mode of onset of Birth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24287669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IOL (</a:t>
            </a:r>
            <a:r>
              <a:rPr lang="en-NZ" dirty="0" err="1"/>
              <a:t>Primips</a:t>
            </a:r>
            <a:r>
              <a:rPr lang="en-NZ" dirty="0"/>
              <a:t>)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285875"/>
            <a:ext cx="6667500" cy="408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4048" y="5219908"/>
            <a:ext cx="3874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MOH Maternity Clinical Indicators 2017</a:t>
            </a:r>
          </a:p>
        </p:txBody>
      </p:sp>
    </p:spTree>
    <p:extLst>
      <p:ext uri="{BB962C8B-B14F-4D97-AF65-F5344CB8AC3E}">
        <p14:creationId xmlns:p14="http://schemas.microsoft.com/office/powerpoint/2010/main" val="39757058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</p:spPr>
        <p:txBody>
          <a:bodyPr/>
          <a:lstStyle/>
          <a:p>
            <a:r>
              <a:rPr lang="en-NZ" dirty="0"/>
              <a:t>VBAC attempts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8229600" cy="394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2"/>
            <a:ext cx="2969895" cy="2453005"/>
          </a:xfrm>
          <a:prstGeom prst="rect">
            <a:avLst/>
          </a:prstGeom>
          <a:noFill/>
        </p:spPr>
      </p:pic>
      <p:sp>
        <p:nvSpPr>
          <p:cNvPr id="5" name="5-Point Star 4"/>
          <p:cNvSpPr/>
          <p:nvPr/>
        </p:nvSpPr>
        <p:spPr>
          <a:xfrm>
            <a:off x="5940152" y="5615529"/>
            <a:ext cx="72008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7E78C3-DAB3-CB49-8D9B-E2D9D4D2108F}"/>
              </a:ext>
            </a:extLst>
          </p:cNvPr>
          <p:cNvSpPr txBox="1"/>
          <p:nvPr/>
        </p:nvSpPr>
        <p:spPr>
          <a:xfrm>
            <a:off x="6430390" y="2780928"/>
            <a:ext cx="2151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400" dirty="0"/>
              <a:t>Patterns of Maternity care</a:t>
            </a:r>
          </a:p>
          <a:p>
            <a:r>
              <a:rPr lang="en-NZ" sz="1400" dirty="0"/>
              <a:t>in NHS trusts 13/14  </a:t>
            </a:r>
            <a:r>
              <a:rPr lang="en-NZ" sz="800" i="1" dirty="0"/>
              <a:t>RCOG 2016</a:t>
            </a:r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16321364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NZ" dirty="0"/>
              <a:t>VBAC success</a:t>
            </a:r>
            <a:br>
              <a:rPr lang="en-NZ" dirty="0"/>
            </a:br>
            <a:r>
              <a:rPr lang="en-NZ" dirty="0"/>
              <a:t/>
            </a:r>
            <a:br>
              <a:rPr lang="en-NZ" dirty="0"/>
            </a:br>
            <a:r>
              <a:rPr lang="en-NZ" dirty="0"/>
              <a:t>15.9% - overall (from 699 women)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F35689FD-AEBB-BC4E-9B75-D3A22C70F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77" y="2773458"/>
            <a:ext cx="6317275" cy="3751886"/>
          </a:xfrm>
        </p:spPr>
      </p:pic>
      <p:sp>
        <p:nvSpPr>
          <p:cNvPr id="4" name="5-Point Star 3"/>
          <p:cNvSpPr/>
          <p:nvPr/>
        </p:nvSpPr>
        <p:spPr>
          <a:xfrm>
            <a:off x="5822425" y="4751433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2"/>
            <a:ext cx="2969895" cy="2453005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8DB8A22-DBD3-E242-B342-CFA6291D0FE3}"/>
              </a:ext>
            </a:extLst>
          </p:cNvPr>
          <p:cNvSpPr txBox="1"/>
          <p:nvPr/>
        </p:nvSpPr>
        <p:spPr>
          <a:xfrm>
            <a:off x="5589186" y="5930116"/>
            <a:ext cx="2151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400" dirty="0"/>
              <a:t>Patterns of Maternity care</a:t>
            </a:r>
          </a:p>
          <a:p>
            <a:r>
              <a:rPr lang="en-NZ" sz="1400" dirty="0"/>
              <a:t>in NHS trusts 13/14  </a:t>
            </a:r>
            <a:r>
              <a:rPr lang="en-NZ" sz="800" i="1" dirty="0"/>
              <a:t>RCOG 2016</a:t>
            </a:r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2984320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What shall we compare ourselves to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lnSpcReduction="10000"/>
          </a:bodyPr>
          <a:lstStyle/>
          <a:p>
            <a:r>
              <a:rPr lang="en-NZ" dirty="0"/>
              <a:t>Locally – changes over time</a:t>
            </a:r>
          </a:p>
          <a:p>
            <a:pPr lvl="1"/>
            <a:r>
              <a:rPr lang="en-NZ" dirty="0"/>
              <a:t>2006-2018</a:t>
            </a:r>
          </a:p>
          <a:p>
            <a:pPr lvl="1"/>
            <a:r>
              <a:rPr lang="en-NZ" dirty="0"/>
              <a:t>Previous data is in a different format</a:t>
            </a:r>
          </a:p>
          <a:p>
            <a:r>
              <a:rPr lang="en-NZ" dirty="0"/>
              <a:t>Nationally – NZ data </a:t>
            </a:r>
            <a:r>
              <a:rPr lang="en-NZ" dirty="0" err="1"/>
              <a:t>MoH</a:t>
            </a:r>
            <a:endParaRPr lang="en-NZ" dirty="0"/>
          </a:p>
          <a:p>
            <a:pPr lvl="1"/>
            <a:r>
              <a:rPr lang="en-NZ" dirty="0"/>
              <a:t>NZ maternity indicators are from 2017 but still relevant</a:t>
            </a:r>
          </a:p>
          <a:p>
            <a:r>
              <a:rPr lang="en-NZ" dirty="0"/>
              <a:t>Internationally – UK; Australia; US…………</a:t>
            </a:r>
          </a:p>
          <a:p>
            <a:pPr lvl="1"/>
            <a:r>
              <a:rPr lang="en-NZ" dirty="0"/>
              <a:t>RCOG data from 2014-2015 – uses similar metrics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6551A3-41E3-2D4E-99EC-03D837608A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196752"/>
            <a:ext cx="2067694" cy="275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762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System.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170080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Booking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4573" y="2555612"/>
            <a:ext cx="1547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Antenatal care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1960" y="349171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Labour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86901" y="4643844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Mode of Birth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47141" y="5795972"/>
            <a:ext cx="931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PN Care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11560" y="2204864"/>
            <a:ext cx="6171263" cy="4176464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5262272" y="4386808"/>
            <a:ext cx="1613984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396638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NZ" dirty="0"/>
              <a:t>SVD amongst standard </a:t>
            </a:r>
            <a:r>
              <a:rPr lang="en-NZ" dirty="0" err="1"/>
              <a:t>primips</a:t>
            </a:r>
            <a:endParaRPr lang="en-NZ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32" y="980728"/>
            <a:ext cx="6667500" cy="322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4077072"/>
            <a:ext cx="3874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MOH Maternity Clinical Indicators 2017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BB94C8A-4E75-3C48-B60A-5DD12B57B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3" y="3861049"/>
            <a:ext cx="4753812" cy="2982284"/>
          </a:xfrm>
          <a:prstGeom prst="rect">
            <a:avLst/>
          </a:prstGeom>
        </p:spPr>
      </p:pic>
      <p:sp>
        <p:nvSpPr>
          <p:cNvPr id="7" name="5-Point Star 6">
            <a:extLst>
              <a:ext uri="{FF2B5EF4-FFF2-40B4-BE49-F238E27FC236}">
                <a16:creationId xmlns:a16="http://schemas.microsoft.com/office/drawing/2014/main" xmlns="" id="{C96FA9A6-BB47-9041-BAEF-214115C75260}"/>
              </a:ext>
            </a:extLst>
          </p:cNvPr>
          <p:cNvSpPr/>
          <p:nvPr/>
        </p:nvSpPr>
        <p:spPr>
          <a:xfrm>
            <a:off x="1979712" y="5301208"/>
            <a:ext cx="72008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8B84865-A13F-DF4E-BA0C-C0942D5DDCE3}"/>
              </a:ext>
            </a:extLst>
          </p:cNvPr>
          <p:cNvSpPr txBox="1"/>
          <p:nvPr/>
        </p:nvSpPr>
        <p:spPr>
          <a:xfrm>
            <a:off x="5076056" y="6239053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/>
              <a:t>Patterns of Maternity care in NHS trusts 13/14  </a:t>
            </a:r>
            <a:r>
              <a:rPr lang="en-NZ" sz="800" i="1" dirty="0"/>
              <a:t>RCOG 2016</a:t>
            </a:r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33646062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waugh\AppData\Local\Microsoft\Windows\Temporary Internet Files\Content.Outlook\VXDC4LWF\caesarean-births-overal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3731762"/>
            <a:ext cx="838842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7308304" y="3933056"/>
            <a:ext cx="72008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6633"/>
            <a:ext cx="8229600" cy="5040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NZ" dirty="0"/>
              <a:t>Caesarean birth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88912"/>
              </p:ext>
            </p:extLst>
          </p:nvPr>
        </p:nvGraphicFramePr>
        <p:xfrm>
          <a:off x="592987" y="692696"/>
          <a:ext cx="7958025" cy="2950041"/>
        </p:xfrm>
        <a:graphic>
          <a:graphicData uri="http://schemas.openxmlformats.org/drawingml/2006/table">
            <a:tbl>
              <a:tblPr/>
              <a:tblGrid>
                <a:gridCol w="28091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58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58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58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58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96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8571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51037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b="1" dirty="0">
                          <a:solidFill>
                            <a:srgbClr val="FFFFFF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Table 4: Mode of birth by parity NWH 2018</a:t>
                      </a:r>
                      <a:endParaRPr lang="en-N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91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593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 </a:t>
                      </a:r>
                      <a:endParaRPr lang="en-N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 </a:t>
                      </a:r>
                      <a:endParaRPr lang="en-N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 </a:t>
                      </a:r>
                      <a:endParaRPr lang="en-N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Birthing Mothers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Nullipara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Multipara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933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N=6481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N=3183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     N=3298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5933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n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%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n 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%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n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%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Spontaneous Vertex Birth</a:t>
                      </a:r>
                      <a:endParaRPr lang="en-N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2998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46.3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1145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36.0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1853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56.2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5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Vaginal Breech Birth</a:t>
                      </a:r>
                      <a:endParaRPr lang="en-N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36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0.6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19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0.6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17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0.5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5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Operative Vaginal Birth</a:t>
                      </a:r>
                      <a:endParaRPr lang="en-N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915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14.1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756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23.8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159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4.8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5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Forceps</a:t>
                      </a:r>
                      <a:endParaRPr lang="en-N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 dirty="0">
                          <a:effectLst/>
                          <a:latin typeface="Helvetica"/>
                          <a:ea typeface="Calibri"/>
                          <a:cs typeface="Times New Roman"/>
                        </a:rPr>
                        <a:t>302</a:t>
                      </a:r>
                      <a:endParaRPr lang="en-N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4.7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251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7.9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51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1.5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5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Ventouse</a:t>
                      </a:r>
                      <a:endParaRPr lang="en-N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 dirty="0">
                          <a:effectLst/>
                          <a:latin typeface="Helvetica"/>
                          <a:ea typeface="Calibri"/>
                          <a:cs typeface="Times New Roman"/>
                        </a:rPr>
                        <a:t>613</a:t>
                      </a:r>
                      <a:endParaRPr lang="en-N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9.5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505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15.9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108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3.3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5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Caesarean Section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 dirty="0">
                          <a:effectLst/>
                          <a:latin typeface="Helvetica"/>
                          <a:ea typeface="Calibri"/>
                          <a:cs typeface="Times New Roman"/>
                        </a:rPr>
                        <a:t>2532</a:t>
                      </a:r>
                      <a:endParaRPr lang="en-N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 dirty="0">
                          <a:effectLst/>
                          <a:latin typeface="Helvetica"/>
                          <a:ea typeface="Calibri"/>
                          <a:cs typeface="Times New Roman"/>
                        </a:rPr>
                        <a:t>39.1</a:t>
                      </a:r>
                      <a:endParaRPr lang="en-N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1263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39.7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1269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38.5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5933"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CS Elective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1336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 dirty="0">
                          <a:effectLst/>
                          <a:latin typeface="Helvetica"/>
                          <a:ea typeface="Calibri"/>
                          <a:cs typeface="Times New Roman"/>
                        </a:rPr>
                        <a:t>20.6</a:t>
                      </a:r>
                      <a:endParaRPr lang="en-N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 dirty="0">
                          <a:effectLst/>
                          <a:latin typeface="Helvetica"/>
                          <a:ea typeface="Calibri"/>
                          <a:cs typeface="Times New Roman"/>
                        </a:rPr>
                        <a:t>394</a:t>
                      </a:r>
                      <a:endParaRPr lang="en-N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12.4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942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 dirty="0">
                          <a:effectLst/>
                          <a:latin typeface="Helvetica"/>
                          <a:ea typeface="Calibri"/>
                          <a:cs typeface="Times New Roman"/>
                        </a:rPr>
                        <a:t>28.6</a:t>
                      </a:r>
                      <a:endParaRPr lang="en-N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5933"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Helvetica"/>
                          <a:ea typeface="MS Mincho"/>
                          <a:cs typeface="Times New Roman"/>
                        </a:rPr>
                        <a:t>CS Emergency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1196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18.5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 dirty="0">
                          <a:effectLst/>
                          <a:latin typeface="Helvetica"/>
                          <a:ea typeface="Calibri"/>
                          <a:cs typeface="Times New Roman"/>
                        </a:rPr>
                        <a:t>869</a:t>
                      </a:r>
                      <a:endParaRPr lang="en-N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 dirty="0">
                          <a:effectLst/>
                          <a:latin typeface="Helvetica"/>
                          <a:ea typeface="Calibri"/>
                          <a:cs typeface="Times New Roman"/>
                        </a:rPr>
                        <a:t>27.3</a:t>
                      </a:r>
                      <a:endParaRPr lang="en-N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 dirty="0">
                          <a:effectLst/>
                          <a:latin typeface="Helvetica"/>
                          <a:ea typeface="Calibri"/>
                          <a:cs typeface="Times New Roman"/>
                        </a:rPr>
                        <a:t>327</a:t>
                      </a:r>
                      <a:endParaRPr lang="en-N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 dirty="0">
                          <a:effectLst/>
                          <a:latin typeface="Helvetica"/>
                          <a:ea typeface="Calibri"/>
                          <a:cs typeface="Times New Roman"/>
                        </a:rPr>
                        <a:t>9.9</a:t>
                      </a:r>
                      <a:endParaRPr lang="en-N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15A32BD-232E-0549-BAF4-AA5616C141BB}"/>
              </a:ext>
            </a:extLst>
          </p:cNvPr>
          <p:cNvSpPr txBox="1"/>
          <p:nvPr/>
        </p:nvSpPr>
        <p:spPr>
          <a:xfrm>
            <a:off x="6430390" y="4201924"/>
            <a:ext cx="2151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400" dirty="0"/>
              <a:t>Patterns of Maternity care</a:t>
            </a:r>
          </a:p>
          <a:p>
            <a:r>
              <a:rPr lang="en-NZ" sz="1400" dirty="0"/>
              <a:t>in NHS trusts 13/14  </a:t>
            </a:r>
            <a:r>
              <a:rPr lang="en-NZ" sz="800" i="1" dirty="0"/>
              <a:t>RCOG 2016</a:t>
            </a:r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27569572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Caesarean section (</a:t>
            </a:r>
            <a:r>
              <a:rPr lang="en-NZ" dirty="0" err="1"/>
              <a:t>Primips</a:t>
            </a:r>
            <a:r>
              <a:rPr lang="en-NZ" dirty="0"/>
              <a:t>)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285875"/>
            <a:ext cx="6667500" cy="415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4048" y="5291916"/>
            <a:ext cx="3874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MOH Maternity Clinical Indicators 2017</a:t>
            </a:r>
          </a:p>
        </p:txBody>
      </p:sp>
    </p:spTree>
    <p:extLst>
      <p:ext uri="{BB962C8B-B14F-4D97-AF65-F5344CB8AC3E}">
        <p14:creationId xmlns:p14="http://schemas.microsoft.com/office/powerpoint/2010/main" val="3142289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Instrumental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285875"/>
            <a:ext cx="6667500" cy="437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4048" y="5291916"/>
            <a:ext cx="3874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MOH Maternity Clinical Indicators 2017</a:t>
            </a:r>
          </a:p>
        </p:txBody>
      </p:sp>
    </p:spTree>
    <p:extLst>
      <p:ext uri="{BB962C8B-B14F-4D97-AF65-F5344CB8AC3E}">
        <p14:creationId xmlns:p14="http://schemas.microsoft.com/office/powerpoint/2010/main" val="17867164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Intact perineum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4048" y="6309320"/>
            <a:ext cx="3874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MOH Maternity Clinical Indicators 2017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285875"/>
            <a:ext cx="66675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7374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NZ" dirty="0"/>
              <a:t>Episiotomy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052736"/>
            <a:ext cx="6667500" cy="221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73015"/>
            <a:ext cx="8229600" cy="316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4048" y="2996952"/>
            <a:ext cx="3874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MOH Maternity Clinical Indicators 2017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5868144" y="4607417"/>
            <a:ext cx="72008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34949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3</a:t>
            </a:r>
            <a:r>
              <a:rPr lang="en-NZ" baseline="30000" dirty="0"/>
              <a:t>rd</a:t>
            </a:r>
            <a:r>
              <a:rPr lang="en-NZ" dirty="0"/>
              <a:t> 4</a:t>
            </a:r>
            <a:r>
              <a:rPr lang="en-NZ" baseline="30000" dirty="0"/>
              <a:t>th</a:t>
            </a:r>
            <a:r>
              <a:rPr lang="en-NZ" dirty="0"/>
              <a:t> degree tear with </a:t>
            </a:r>
            <a:r>
              <a:rPr lang="en-NZ" dirty="0" err="1"/>
              <a:t>Epis</a:t>
            </a:r>
            <a:r>
              <a:rPr lang="en-NZ" dirty="0"/>
              <a:t>’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285875"/>
            <a:ext cx="6667500" cy="235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7544" y="31500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/>
              <a:t>3</a:t>
            </a:r>
            <a:r>
              <a:rPr lang="en-NZ" baseline="30000" dirty="0"/>
              <a:t>rd</a:t>
            </a:r>
            <a:r>
              <a:rPr lang="en-NZ" dirty="0"/>
              <a:t> 4</a:t>
            </a:r>
            <a:r>
              <a:rPr lang="en-NZ" baseline="30000" dirty="0"/>
              <a:t>th</a:t>
            </a:r>
            <a:r>
              <a:rPr lang="en-NZ" dirty="0"/>
              <a:t> degree tear no </a:t>
            </a:r>
            <a:r>
              <a:rPr lang="en-NZ" dirty="0" err="1"/>
              <a:t>Epis</a:t>
            </a:r>
            <a:r>
              <a:rPr lang="en-NZ" dirty="0"/>
              <a:t>’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49080"/>
            <a:ext cx="666750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4048" y="6309320"/>
            <a:ext cx="3874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MOH Maternity Clinical Indicators 2017</a:t>
            </a:r>
          </a:p>
        </p:txBody>
      </p:sp>
      <p:sp>
        <p:nvSpPr>
          <p:cNvPr id="3" name="Down Arrow 2"/>
          <p:cNvSpPr/>
          <p:nvPr/>
        </p:nvSpPr>
        <p:spPr>
          <a:xfrm>
            <a:off x="2483768" y="1844824"/>
            <a:ext cx="144016" cy="36004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Down Arrow 7"/>
          <p:cNvSpPr/>
          <p:nvPr/>
        </p:nvSpPr>
        <p:spPr>
          <a:xfrm>
            <a:off x="2483768" y="4653136"/>
            <a:ext cx="144016" cy="36004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660980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3</a:t>
            </a:r>
            <a:r>
              <a:rPr lang="en-NZ" baseline="30000" dirty="0"/>
              <a:t>rd</a:t>
            </a:r>
            <a:r>
              <a:rPr lang="en-NZ" dirty="0"/>
              <a:t> 4</a:t>
            </a:r>
            <a:r>
              <a:rPr lang="en-NZ" baseline="30000" dirty="0"/>
              <a:t>th</a:t>
            </a:r>
            <a:r>
              <a:rPr lang="en-NZ" dirty="0"/>
              <a:t> degree tears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5781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5796136" y="3887337"/>
            <a:ext cx="72008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537640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172755"/>
              </p:ext>
            </p:extLst>
          </p:nvPr>
        </p:nvGraphicFramePr>
        <p:xfrm>
          <a:off x="558424" y="548680"/>
          <a:ext cx="8027152" cy="245079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727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08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79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03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2225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b="1" dirty="0">
                          <a:solidFill>
                            <a:srgbClr val="FFFFFF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Table 7: Maternal postpartum outcomes NWH 2018</a:t>
                      </a:r>
                      <a:endParaRPr lang="en-N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91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highlight>
                            <a:srgbClr val="FFFF00"/>
                          </a:highlight>
                          <a:latin typeface="Helvetica"/>
                          <a:ea typeface="Calibri"/>
                          <a:cs typeface="Times New Roman"/>
                        </a:rPr>
                        <a:t> 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Helvetica"/>
                          <a:ea typeface="Calibri"/>
                          <a:cs typeface="Times New Roman"/>
                        </a:rPr>
                        <a:t>Birthing mothers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Helvetica"/>
                          <a:ea typeface="Calibri"/>
                          <a:cs typeface="Times New Roman"/>
                        </a:rPr>
                        <a:t>n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Helvetica"/>
                          <a:ea typeface="Calibri"/>
                          <a:cs typeface="Times New Roman"/>
                        </a:rPr>
                        <a:t>%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Helvetica"/>
                          <a:ea typeface="Calibri"/>
                          <a:cs typeface="Times New Roman"/>
                        </a:rPr>
                        <a:t>PPH </a:t>
                      </a:r>
                      <a:r>
                        <a:rPr lang="en-US" sz="1400" b="1" u="sng">
                          <a:effectLst/>
                          <a:latin typeface="Helvetica"/>
                          <a:ea typeface="Calibri"/>
                          <a:cs typeface="Times New Roman"/>
                        </a:rPr>
                        <a:t>&gt;</a:t>
                      </a:r>
                      <a:r>
                        <a:rPr lang="en-US" sz="1400" b="1">
                          <a:effectLst/>
                          <a:latin typeface="Helvetica"/>
                          <a:ea typeface="Calibri"/>
                          <a:cs typeface="Times New Roman"/>
                        </a:rPr>
                        <a:t>1000mls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6481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655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10.1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003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Spontaneous vaginal birth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3034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239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7.9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5003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Instrumental vaginal birth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915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124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13.6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5003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Helvetica"/>
                          <a:ea typeface="Calibri"/>
                          <a:cs typeface="Times New Roman"/>
                        </a:rPr>
                        <a:t>Caesarean section</a:t>
                      </a:r>
                      <a:endParaRPr lang="en-N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2532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292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11.5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5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Helvetica"/>
                          <a:ea typeface="Calibri"/>
                          <a:cs typeface="Times New Roman"/>
                        </a:rPr>
                        <a:t>Episiotomy among vaginal births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3949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1308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33.1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5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Helvetica"/>
                          <a:ea typeface="Calibri"/>
                          <a:cs typeface="Times New Roman"/>
                        </a:rPr>
                        <a:t>Third / fourth degree tears among vaginal births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3949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142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3.6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1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Helvetica"/>
                          <a:ea typeface="Calibri"/>
                          <a:cs typeface="Times New Roman"/>
                        </a:rPr>
                        <a:t>Postpartum blood transfusions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Helvetica"/>
                          <a:ea typeface="Calibri"/>
                          <a:cs typeface="Times New Roman"/>
                        </a:rPr>
                        <a:t>6481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166</a:t>
                      </a:r>
                      <a:endParaRPr lang="en-N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Calibri"/>
                          <a:cs typeface="Times New Roman"/>
                        </a:rPr>
                        <a:t>2.6</a:t>
                      </a:r>
                      <a:endParaRPr lang="en-N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69667"/>
            <a:ext cx="8229600" cy="349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30390" y="3193812"/>
            <a:ext cx="2151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400" dirty="0"/>
              <a:t>Patterns of Maternity care</a:t>
            </a:r>
          </a:p>
          <a:p>
            <a:r>
              <a:rPr lang="en-NZ" sz="1400" dirty="0"/>
              <a:t>in NHS trusts 13/14  </a:t>
            </a:r>
            <a:r>
              <a:rPr lang="en-NZ" sz="800" i="1" dirty="0"/>
              <a:t>RCOG 2016</a:t>
            </a:r>
            <a:endParaRPr lang="en-NZ" sz="1400" dirty="0"/>
          </a:p>
        </p:txBody>
      </p:sp>
      <p:sp>
        <p:nvSpPr>
          <p:cNvPr id="7" name="5-Point Star 6"/>
          <p:cNvSpPr/>
          <p:nvPr/>
        </p:nvSpPr>
        <p:spPr>
          <a:xfrm>
            <a:off x="7524328" y="5327497"/>
            <a:ext cx="72008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18879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Unique LMC mix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008982" cy="2176570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751" y="3987668"/>
            <a:ext cx="3268861" cy="2176569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00808"/>
            <a:ext cx="2393831" cy="390715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D1190C-56CF-0A46-ADD5-4648CA9570BD}"/>
              </a:ext>
            </a:extLst>
          </p:cNvPr>
          <p:cNvSpPr txBox="1"/>
          <p:nvPr/>
        </p:nvSpPr>
        <p:spPr>
          <a:xfrm>
            <a:off x="539552" y="5253007"/>
            <a:ext cx="24823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43% MW LMC</a:t>
            </a:r>
          </a:p>
          <a:p>
            <a:r>
              <a:rPr lang="en-US" dirty="0"/>
              <a:t>30% Private Obstetrician</a:t>
            </a:r>
          </a:p>
          <a:p>
            <a:r>
              <a:rPr lang="en-US" dirty="0"/>
              <a:t>20% NWH Comm Teams</a:t>
            </a:r>
          </a:p>
          <a:p>
            <a:r>
              <a:rPr lang="en-US" dirty="0"/>
              <a:t>7% NWH MFM</a:t>
            </a:r>
          </a:p>
        </p:txBody>
      </p:sp>
    </p:spTree>
    <p:extLst>
      <p:ext uri="{BB962C8B-B14F-4D97-AF65-F5344CB8AC3E}">
        <p14:creationId xmlns:p14="http://schemas.microsoft.com/office/powerpoint/2010/main" val="25269127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Service.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170080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Booking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4573" y="2555612"/>
            <a:ext cx="1547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Antenatal care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1960" y="349171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Labour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86901" y="4643844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Mode of Birth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47141" y="5795972"/>
            <a:ext cx="931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PN Care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11560" y="2204864"/>
            <a:ext cx="6171263" cy="4176464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6990464" y="5538936"/>
            <a:ext cx="1613984" cy="914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561760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BC51D1-27E3-E240-B481-5779E96E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happening in PN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2CFCB8-191C-7041-9B70-04F9FEDE5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Great breastfeeding figures</a:t>
            </a:r>
          </a:p>
          <a:p>
            <a:r>
              <a:rPr lang="en-US" dirty="0"/>
              <a:t>Great smoking figures</a:t>
            </a:r>
          </a:p>
          <a:p>
            <a:endParaRPr lang="en-US" dirty="0"/>
          </a:p>
          <a:p>
            <a:r>
              <a:rPr lang="en-US" dirty="0"/>
              <a:t>Complaints are rising in this area</a:t>
            </a:r>
          </a:p>
          <a:p>
            <a:endParaRPr lang="en-US" dirty="0"/>
          </a:p>
          <a:p>
            <a:r>
              <a:rPr lang="en-US" dirty="0"/>
              <a:t>Significant staffing pressures</a:t>
            </a:r>
          </a:p>
        </p:txBody>
      </p:sp>
    </p:spTree>
    <p:extLst>
      <p:ext uri="{BB962C8B-B14F-4D97-AF65-F5344CB8AC3E}">
        <p14:creationId xmlns:p14="http://schemas.microsoft.com/office/powerpoint/2010/main" val="34538146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55D903-3FF6-1246-8B8D-B7C904517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good……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57CCE9-621D-314B-8090-717E512DC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Neonatal outcomes</a:t>
            </a:r>
          </a:p>
          <a:p>
            <a:r>
              <a:rPr lang="en-US" dirty="0"/>
              <a:t>Maternity outcomes – severe morbidity</a:t>
            </a:r>
          </a:p>
          <a:p>
            <a:r>
              <a:rPr lang="en-US" dirty="0"/>
              <a:t>Complaints</a:t>
            </a:r>
          </a:p>
          <a:p>
            <a:r>
              <a:rPr lang="en-US" dirty="0"/>
              <a:t>Governance</a:t>
            </a:r>
          </a:p>
          <a:p>
            <a:endParaRPr lang="en-US" dirty="0"/>
          </a:p>
          <a:p>
            <a:r>
              <a:rPr lang="en-US" dirty="0"/>
              <a:t>The quality chapter – </a:t>
            </a:r>
            <a:r>
              <a:rPr lang="en-US" dirty="0" smtClean="0"/>
              <a:t>3</a:t>
            </a:r>
            <a:endParaRPr lang="en-US" dirty="0"/>
          </a:p>
          <a:p>
            <a:pPr lvl="1"/>
            <a:r>
              <a:rPr lang="en-US" dirty="0"/>
              <a:t>The service is responding to the challenges.</a:t>
            </a:r>
          </a:p>
        </p:txBody>
      </p:sp>
    </p:spTree>
    <p:extLst>
      <p:ext uri="{BB962C8B-B14F-4D97-AF65-F5344CB8AC3E}">
        <p14:creationId xmlns:p14="http://schemas.microsoft.com/office/powerpoint/2010/main" val="40210595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6A6D60-66D6-5F41-92DD-B31C35137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still a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97F50E-2221-544F-BB11-88013017F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“intervention rate” 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IOL ??? - maybe</a:t>
            </a:r>
          </a:p>
          <a:p>
            <a:pPr lvl="1"/>
            <a:r>
              <a:rPr lang="en-US" dirty="0"/>
              <a:t>Elective CS</a:t>
            </a:r>
          </a:p>
          <a:p>
            <a:pPr lvl="2"/>
            <a:r>
              <a:rPr lang="en-US" dirty="0" err="1"/>
              <a:t>Primips</a:t>
            </a:r>
            <a:endParaRPr lang="en-US" dirty="0"/>
          </a:p>
          <a:p>
            <a:pPr lvl="2"/>
            <a:r>
              <a:rPr lang="en-US" dirty="0"/>
              <a:t>VBAC  </a:t>
            </a:r>
          </a:p>
          <a:p>
            <a:pPr lvl="1"/>
            <a:r>
              <a:rPr lang="en-US" dirty="0"/>
              <a:t>Emergency CS</a:t>
            </a:r>
          </a:p>
          <a:p>
            <a:pPr lvl="2"/>
            <a:r>
              <a:rPr lang="en-US" dirty="0" err="1"/>
              <a:t>Primips</a:t>
            </a:r>
            <a:endParaRPr lang="en-US" dirty="0"/>
          </a:p>
          <a:p>
            <a:pPr lvl="2"/>
            <a:r>
              <a:rPr lang="en-US" dirty="0"/>
              <a:t>Full dilatation CS</a:t>
            </a:r>
          </a:p>
          <a:p>
            <a:pPr lvl="1"/>
            <a:r>
              <a:rPr lang="en-US" dirty="0"/>
              <a:t>Perineal trauma ??? – maybe</a:t>
            </a:r>
          </a:p>
        </p:txBody>
      </p:sp>
    </p:spTree>
    <p:extLst>
      <p:ext uri="{BB962C8B-B14F-4D97-AF65-F5344CB8AC3E}">
        <p14:creationId xmlns:p14="http://schemas.microsoft.com/office/powerpoint/2010/main" val="8580284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Age of staff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33" y="1765975"/>
            <a:ext cx="6791533" cy="4194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6837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B682FD-58AC-CE4D-96ED-1B67C449A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quality agenda (Ch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01474D-F9FD-344B-8885-663C86C11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Seems to be proven to work as areas of focus are the best areas in the report.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 real areas identified within the quality framework that might address some of the service outcomes / pressures in the ACR</a:t>
            </a:r>
          </a:p>
        </p:txBody>
      </p:sp>
    </p:spTree>
    <p:extLst>
      <p:ext uri="{BB962C8B-B14F-4D97-AF65-F5344CB8AC3E}">
        <p14:creationId xmlns:p14="http://schemas.microsoft.com/office/powerpoint/2010/main" val="3051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493103-45C7-D84A-9E6F-D075012A1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9FD3BC-A69B-374F-9141-5FB08A874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I am so glad to be back !!</a:t>
            </a:r>
          </a:p>
        </p:txBody>
      </p:sp>
    </p:spTree>
    <p:extLst>
      <p:ext uri="{BB962C8B-B14F-4D97-AF65-F5344CB8AC3E}">
        <p14:creationId xmlns:p14="http://schemas.microsoft.com/office/powerpoint/2010/main" val="2462954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263170-4799-0442-BB9D-A0C290C6E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1994 – a different time.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30CEBDB-D2D6-5A4A-88DD-93E7108DA3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55365"/>
            <a:ext cx="5700597" cy="452596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3B72D7-9B6E-8045-83FC-CDFC9470FC75}"/>
              </a:ext>
            </a:extLst>
          </p:cNvPr>
          <p:cNvSpPr txBox="1"/>
          <p:nvPr/>
        </p:nvSpPr>
        <p:spPr>
          <a:xfrm>
            <a:off x="6804248" y="2132856"/>
            <a:ext cx="188269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9000 births</a:t>
            </a:r>
          </a:p>
          <a:p>
            <a:endParaRPr lang="en-US" b="1" u="sng" dirty="0"/>
          </a:p>
          <a:p>
            <a:r>
              <a:rPr lang="en-US" dirty="0"/>
              <a:t>3000 public</a:t>
            </a:r>
          </a:p>
          <a:p>
            <a:r>
              <a:rPr lang="en-US" dirty="0"/>
              <a:t>2500 GP</a:t>
            </a:r>
          </a:p>
          <a:p>
            <a:pPr marL="342900" indent="-342900">
              <a:buAutoNum type="arabicPlain" startAt="700"/>
            </a:pPr>
            <a:r>
              <a:rPr lang="en-US" dirty="0"/>
              <a:t>    IDMW</a:t>
            </a:r>
          </a:p>
          <a:p>
            <a:pPr marL="342900" indent="-342900">
              <a:buAutoNum type="arabicPlain" startAt="2000"/>
            </a:pPr>
            <a:r>
              <a:rPr lang="en-US" dirty="0"/>
              <a:t>  Private </a:t>
            </a:r>
            <a:r>
              <a:rPr lang="en-US" dirty="0" err="1"/>
              <a:t>Obs’</a:t>
            </a:r>
            <a:endParaRPr lang="en-US" dirty="0"/>
          </a:p>
          <a:p>
            <a:r>
              <a:rPr lang="en-US" dirty="0"/>
              <a:t>1000  High Risk</a:t>
            </a:r>
          </a:p>
        </p:txBody>
      </p:sp>
    </p:spTree>
    <p:extLst>
      <p:ext uri="{BB962C8B-B14F-4D97-AF65-F5344CB8AC3E}">
        <p14:creationId xmlns:p14="http://schemas.microsoft.com/office/powerpoint/2010/main" val="4149274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0A761F-0790-094F-B1BF-CBA4EB4B7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aged well 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0A07B3-483E-2043-B929-203F54787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02FE575F-9611-7842-8939-487DE07D8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79" y="1600200"/>
            <a:ext cx="677644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28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do we do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700808"/>
            <a:ext cx="2431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The women we care for.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0152" y="5301208"/>
            <a:ext cx="1622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The end results</a:t>
            </a:r>
          </a:p>
        </p:txBody>
      </p:sp>
      <p:sp>
        <p:nvSpPr>
          <p:cNvPr id="7" name="Oval 6"/>
          <p:cNvSpPr/>
          <p:nvPr/>
        </p:nvSpPr>
        <p:spPr>
          <a:xfrm>
            <a:off x="467544" y="1484784"/>
            <a:ext cx="2736304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Oval 7"/>
          <p:cNvSpPr/>
          <p:nvPr/>
        </p:nvSpPr>
        <p:spPr>
          <a:xfrm>
            <a:off x="5292080" y="5034880"/>
            <a:ext cx="2736304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123728" y="2399184"/>
            <a:ext cx="3816424" cy="2635696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707904" y="2924944"/>
            <a:ext cx="2736304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extBox 4"/>
          <p:cNvSpPr txBox="1"/>
          <p:nvPr/>
        </p:nvSpPr>
        <p:spPr>
          <a:xfrm>
            <a:off x="4424285" y="3140968"/>
            <a:ext cx="1260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The Service</a:t>
            </a:r>
          </a:p>
        </p:txBody>
      </p:sp>
    </p:spTree>
    <p:extLst>
      <p:ext uri="{BB962C8B-B14F-4D97-AF65-F5344CB8AC3E}">
        <p14:creationId xmlns:p14="http://schemas.microsoft.com/office/powerpoint/2010/main" val="3323870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</a:t>
            </a:r>
            <a:r>
              <a:rPr lang="en-NZ" dirty="0" smtClean="0"/>
              <a:t>women we care for.</a:t>
            </a:r>
            <a:endParaRPr lang="en-NZ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0947720"/>
              </p:ext>
            </p:extLst>
          </p:nvPr>
        </p:nvGraphicFramePr>
        <p:xfrm>
          <a:off x="560893" y="1417638"/>
          <a:ext cx="8022214" cy="43156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1113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0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7436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effectLst/>
                        </a:rPr>
                        <a:t>Table 1: Mother and baby numbers: NWH 2018</a:t>
                      </a:r>
                      <a:endParaRPr lang="en-N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0" marB="0"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6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 number of mothers birthing at NWH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6448</a:t>
                      </a:r>
                      <a:endParaRPr lang="en-N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6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Mothers birthing before arrival (BBA)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33</a:t>
                      </a:r>
                      <a:endParaRPr lang="en-N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6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 number of mothers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6481</a:t>
                      </a:r>
                      <a:endParaRPr lang="en-N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6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 number of babies born at NWH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6564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6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Babies born before arrival (BBA)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33</a:t>
                      </a:r>
                      <a:endParaRPr lang="en-N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6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number of babies</a:t>
                      </a:r>
                      <a:endParaRPr lang="en-N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6597</a:t>
                      </a:r>
                      <a:endParaRPr lang="en-N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431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35500" y="5949280"/>
            <a:ext cx="13851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Twins 114 pairs</a:t>
            </a:r>
          </a:p>
        </p:txBody>
      </p:sp>
      <p:sp>
        <p:nvSpPr>
          <p:cNvPr id="3" name="Oval 2"/>
          <p:cNvSpPr/>
          <p:nvPr/>
        </p:nvSpPr>
        <p:spPr>
          <a:xfrm>
            <a:off x="7205044" y="2179712"/>
            <a:ext cx="82334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1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22882</TotalTime>
  <Words>1707</Words>
  <Application>Microsoft Office PowerPoint</Application>
  <PresentationFormat>On-screen Show (4:3)</PresentationFormat>
  <Paragraphs>601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ACR National Women’s Health Past, present, and future…… (the edited highlights)</vt:lpstr>
      <vt:lpstr>The Annual Clinical Report.</vt:lpstr>
      <vt:lpstr>Acknowledgements</vt:lpstr>
      <vt:lpstr>What shall we compare ourselves to ?</vt:lpstr>
      <vt:lpstr>The Unique LMC mix</vt:lpstr>
      <vt:lpstr>1994 – a different time.</vt:lpstr>
      <vt:lpstr>Not aged well !!</vt:lpstr>
      <vt:lpstr>What do we do ?</vt:lpstr>
      <vt:lpstr>The women we care for.</vt:lpstr>
      <vt:lpstr>Older, more diverse, skewed, bigger wealthy as well as poor, complex.</vt:lpstr>
      <vt:lpstr>Why is NWH unique.</vt:lpstr>
      <vt:lpstr>The end result</vt:lpstr>
      <vt:lpstr>Maternal M and M</vt:lpstr>
      <vt:lpstr>ICU</vt:lpstr>
      <vt:lpstr>ICU admissions</vt:lpstr>
      <vt:lpstr>Perinatal mortality rate, perinatal related mortality rate, fetal death rate and neonatal mortality rate NWH 1991-2018 (all rates expressed as deaths/1000 births)</vt:lpstr>
      <vt:lpstr>PowerPoint Presentation</vt:lpstr>
      <vt:lpstr>Survival of babies admitted to NICU</vt:lpstr>
      <vt:lpstr>Outcomes for babies</vt:lpstr>
      <vt:lpstr>Term Neonatal morbidity</vt:lpstr>
      <vt:lpstr>% Resp distress 37+ weeks</vt:lpstr>
      <vt:lpstr>The Service.</vt:lpstr>
      <vt:lpstr>NZ National data</vt:lpstr>
      <vt:lpstr>The Service.</vt:lpstr>
      <vt:lpstr>Registration with an LMC in the first trimester of pregnancy</vt:lpstr>
      <vt:lpstr>Maternal tobacco use in postnatal period</vt:lpstr>
      <vt:lpstr>The Service.</vt:lpstr>
      <vt:lpstr>Preterm birth rates</vt:lpstr>
      <vt:lpstr>Contributors to PTB</vt:lpstr>
      <vt:lpstr>Diabetes services</vt:lpstr>
      <vt:lpstr>SGA</vt:lpstr>
      <vt:lpstr>% SGA 40+ weeks</vt:lpstr>
      <vt:lpstr>Hypertensive disease</vt:lpstr>
      <vt:lpstr>Drivers to IOL rates</vt:lpstr>
      <vt:lpstr>The Service.</vt:lpstr>
      <vt:lpstr>PowerPoint Presentation</vt:lpstr>
      <vt:lpstr>IOL (Primips)</vt:lpstr>
      <vt:lpstr>VBAC attempts</vt:lpstr>
      <vt:lpstr>VBAC success  15.9% - overall (from 699 women)</vt:lpstr>
      <vt:lpstr>The System.</vt:lpstr>
      <vt:lpstr>SVD amongst standard primips</vt:lpstr>
      <vt:lpstr>PowerPoint Presentation</vt:lpstr>
      <vt:lpstr>Caesarean section (Primips)</vt:lpstr>
      <vt:lpstr>Instrumental</vt:lpstr>
      <vt:lpstr>Intact perineum</vt:lpstr>
      <vt:lpstr>Episiotomy</vt:lpstr>
      <vt:lpstr>3rd 4th degree tear with Epis’</vt:lpstr>
      <vt:lpstr>3rd 4th degree tears</vt:lpstr>
      <vt:lpstr>PowerPoint Presentation</vt:lpstr>
      <vt:lpstr>The Service.</vt:lpstr>
      <vt:lpstr>What’s happening in PN</vt:lpstr>
      <vt:lpstr>What’s good……</vt:lpstr>
      <vt:lpstr>What’s still a challenge</vt:lpstr>
      <vt:lpstr>Age of staff</vt:lpstr>
      <vt:lpstr>The quality agenda (Ch 3)</vt:lpstr>
      <vt:lpstr>Thank you </vt:lpstr>
    </vt:vector>
  </TitlesOfParts>
  <Company>healthAlliance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Waugh (ADHB)</dc:creator>
  <cp:lastModifiedBy>Jason Waugh (ADHB)</cp:lastModifiedBy>
  <cp:revision>60</cp:revision>
  <dcterms:created xsi:type="dcterms:W3CDTF">2019-08-18T22:20:40Z</dcterms:created>
  <dcterms:modified xsi:type="dcterms:W3CDTF">2019-09-05T20:03:37Z</dcterms:modified>
</cp:coreProperties>
</file>