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9" r:id="rId2"/>
    <p:sldId id="280" r:id="rId3"/>
    <p:sldId id="281" r:id="rId4"/>
    <p:sldId id="256" r:id="rId5"/>
    <p:sldId id="257" r:id="rId6"/>
    <p:sldId id="259" r:id="rId7"/>
    <p:sldId id="273" r:id="rId8"/>
    <p:sldId id="261" r:id="rId9"/>
    <p:sldId id="263" r:id="rId10"/>
    <p:sldId id="258" r:id="rId11"/>
    <p:sldId id="262" r:id="rId12"/>
    <p:sldId id="283" r:id="rId13"/>
    <p:sldId id="264" r:id="rId14"/>
    <p:sldId id="265" r:id="rId15"/>
    <p:sldId id="268" r:id="rId16"/>
    <p:sldId id="269" r:id="rId17"/>
    <p:sldId id="270" r:id="rId18"/>
    <p:sldId id="284" r:id="rId19"/>
    <p:sldId id="271" r:id="rId20"/>
    <p:sldId id="276" r:id="rId21"/>
    <p:sldId id="278" r:id="rId22"/>
    <p:sldId id="266" r:id="rId23"/>
    <p:sldId id="274" r:id="rId24"/>
    <p:sldId id="275" r:id="rId25"/>
    <p:sldId id="287" r:id="rId26"/>
    <p:sldId id="288" r:id="rId27"/>
    <p:sldId id="282" r:id="rId28"/>
    <p:sldId id="289" r:id="rId29"/>
    <p:sldId id="29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49157-581F-4FD4-8FDB-87115EA56556}" v="161" dt="2019-09-05T11:26:27.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4" autoAdjust="0"/>
    <p:restoredTop sz="53719" autoAdjust="0"/>
  </p:normalViewPr>
  <p:slideViewPr>
    <p:cSldViewPr>
      <p:cViewPr varScale="1">
        <p:scale>
          <a:sx n="48" d="100"/>
          <a:sy n="48" d="100"/>
        </p:scale>
        <p:origin x="2088" y="3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 pittam" userId="f68fe17dac9b7d6c" providerId="LiveId" clId="{B7649157-581F-4FD4-8FDB-87115EA56556}"/>
    <pc:docChg chg="modSld">
      <pc:chgData name="deb pittam" userId="f68fe17dac9b7d6c" providerId="LiveId" clId="{B7649157-581F-4FD4-8FDB-87115EA56556}" dt="2019-09-05T19:08:34.131" v="518" actId="20577"/>
      <pc:docMkLst>
        <pc:docMk/>
      </pc:docMkLst>
      <pc:sldChg chg="modNotesTx">
        <pc:chgData name="deb pittam" userId="f68fe17dac9b7d6c" providerId="LiveId" clId="{B7649157-581F-4FD4-8FDB-87115EA56556}" dt="2019-09-05T17:58:04.733" v="462" actId="20577"/>
        <pc:sldMkLst>
          <pc:docMk/>
          <pc:sldMk cId="2761371154" sldId="256"/>
        </pc:sldMkLst>
      </pc:sldChg>
      <pc:sldChg chg="modNotesTx">
        <pc:chgData name="deb pittam" userId="f68fe17dac9b7d6c" providerId="LiveId" clId="{B7649157-581F-4FD4-8FDB-87115EA56556}" dt="2019-09-05T19:07:23.340" v="511" actId="20577"/>
        <pc:sldMkLst>
          <pc:docMk/>
          <pc:sldMk cId="2339675717" sldId="257"/>
        </pc:sldMkLst>
      </pc:sldChg>
      <pc:sldChg chg="modNotesTx">
        <pc:chgData name="deb pittam" userId="f68fe17dac9b7d6c" providerId="LiveId" clId="{B7649157-581F-4FD4-8FDB-87115EA56556}" dt="2019-09-05T19:08:34.131" v="518" actId="20577"/>
        <pc:sldMkLst>
          <pc:docMk/>
          <pc:sldMk cId="335498766" sldId="263"/>
        </pc:sldMkLst>
      </pc:sldChg>
      <pc:sldChg chg="modNotesTx">
        <pc:chgData name="deb pittam" userId="f68fe17dac9b7d6c" providerId="LiveId" clId="{B7649157-581F-4FD4-8FDB-87115EA56556}" dt="2019-09-05T17:55:16.506" v="435" actId="20577"/>
        <pc:sldMkLst>
          <pc:docMk/>
          <pc:sldMk cId="3358257728" sldId="279"/>
        </pc:sldMkLst>
      </pc:sldChg>
      <pc:sldChg chg="modNotesTx">
        <pc:chgData name="deb pittam" userId="f68fe17dac9b7d6c" providerId="LiveId" clId="{B7649157-581F-4FD4-8FDB-87115EA56556}" dt="2019-09-05T19:06:12.018" v="480" actId="20577"/>
        <pc:sldMkLst>
          <pc:docMk/>
          <pc:sldMk cId="545146783" sldId="28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ittamD\AppData\Local\Temp\nz-maternity-clinical-indicators-2013-online-tables-jul19.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PittamD\AppData\Local\Temp\nz-maternity-clinical-indicators-2013-online-tables-jul19.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Mode of birth in NZ and NWH - 2017</a:t>
            </a:r>
          </a:p>
        </c:rich>
      </c:tx>
      <c:overlay val="0"/>
    </c:title>
    <c:autoTitleDeleted val="0"/>
    <c:plotArea>
      <c:layout/>
      <c:barChart>
        <c:barDir val="col"/>
        <c:grouping val="clustered"/>
        <c:varyColors val="0"/>
        <c:ser>
          <c:idx val="0"/>
          <c:order val="0"/>
          <c:tx>
            <c:strRef>
              <c:f>Sheet1!$AD$100</c:f>
              <c:strCache>
                <c:ptCount val="1"/>
                <c:pt idx="0">
                  <c:v>NZ</c:v>
                </c:pt>
              </c:strCache>
            </c:strRef>
          </c:tx>
          <c:invertIfNegative val="0"/>
          <c:cat>
            <c:strRef>
              <c:f>Sheet1!$AC$101:$AC$103</c:f>
              <c:strCache>
                <c:ptCount val="3"/>
                <c:pt idx="0">
                  <c:v>Spontaneous vaginal birth</c:v>
                </c:pt>
                <c:pt idx="1">
                  <c:v>Assisted birth</c:v>
                </c:pt>
                <c:pt idx="2">
                  <c:v>Caesarean section</c:v>
                </c:pt>
              </c:strCache>
            </c:strRef>
          </c:cat>
          <c:val>
            <c:numRef>
              <c:f>Sheet1!$AD$101:$AD$103</c:f>
              <c:numCache>
                <c:formatCode>General</c:formatCode>
                <c:ptCount val="3"/>
                <c:pt idx="0">
                  <c:v>62.7</c:v>
                </c:pt>
                <c:pt idx="1">
                  <c:v>9.5</c:v>
                </c:pt>
                <c:pt idx="2">
                  <c:v>27.9</c:v>
                </c:pt>
              </c:numCache>
            </c:numRef>
          </c:val>
          <c:extLst>
            <c:ext xmlns:c16="http://schemas.microsoft.com/office/drawing/2014/chart" uri="{C3380CC4-5D6E-409C-BE32-E72D297353CC}">
              <c16:uniqueId val="{00000000-B57D-4630-BBAC-481D3763EC47}"/>
            </c:ext>
          </c:extLst>
        </c:ser>
        <c:ser>
          <c:idx val="1"/>
          <c:order val="1"/>
          <c:tx>
            <c:strRef>
              <c:f>Sheet1!$AE$100</c:f>
              <c:strCache>
                <c:ptCount val="1"/>
                <c:pt idx="0">
                  <c:v>NWH</c:v>
                </c:pt>
              </c:strCache>
            </c:strRef>
          </c:tx>
          <c:invertIfNegative val="0"/>
          <c:cat>
            <c:strRef>
              <c:f>Sheet1!$AC$101:$AC$103</c:f>
              <c:strCache>
                <c:ptCount val="3"/>
                <c:pt idx="0">
                  <c:v>Spontaneous vaginal birth</c:v>
                </c:pt>
                <c:pt idx="1">
                  <c:v>Assisted birth</c:v>
                </c:pt>
                <c:pt idx="2">
                  <c:v>Caesarean section</c:v>
                </c:pt>
              </c:strCache>
            </c:strRef>
          </c:cat>
          <c:val>
            <c:numRef>
              <c:f>Sheet1!$AE$101:$AE$103</c:f>
              <c:numCache>
                <c:formatCode>General</c:formatCode>
                <c:ptCount val="3"/>
                <c:pt idx="0">
                  <c:v>46</c:v>
                </c:pt>
                <c:pt idx="1">
                  <c:v>14</c:v>
                </c:pt>
                <c:pt idx="2">
                  <c:v>39</c:v>
                </c:pt>
              </c:numCache>
            </c:numRef>
          </c:val>
          <c:extLst>
            <c:ext xmlns:c16="http://schemas.microsoft.com/office/drawing/2014/chart" uri="{C3380CC4-5D6E-409C-BE32-E72D297353CC}">
              <c16:uniqueId val="{00000001-B57D-4630-BBAC-481D3763EC47}"/>
            </c:ext>
          </c:extLst>
        </c:ser>
        <c:dLbls>
          <c:showLegendKey val="0"/>
          <c:showVal val="0"/>
          <c:showCatName val="0"/>
          <c:showSerName val="0"/>
          <c:showPercent val="0"/>
          <c:showBubbleSize val="0"/>
        </c:dLbls>
        <c:gapWidth val="75"/>
        <c:overlap val="-25"/>
        <c:axId val="135669248"/>
        <c:axId val="135670784"/>
      </c:barChart>
      <c:catAx>
        <c:axId val="135669248"/>
        <c:scaling>
          <c:orientation val="minMax"/>
        </c:scaling>
        <c:delete val="0"/>
        <c:axPos val="b"/>
        <c:numFmt formatCode="General" sourceLinked="0"/>
        <c:majorTickMark val="none"/>
        <c:minorTickMark val="none"/>
        <c:tickLblPos val="nextTo"/>
        <c:crossAx val="135670784"/>
        <c:crosses val="autoZero"/>
        <c:auto val="1"/>
        <c:lblAlgn val="ctr"/>
        <c:lblOffset val="100"/>
        <c:noMultiLvlLbl val="0"/>
      </c:catAx>
      <c:valAx>
        <c:axId val="135670784"/>
        <c:scaling>
          <c:orientation val="minMax"/>
        </c:scaling>
        <c:delete val="0"/>
        <c:axPos val="l"/>
        <c:majorGridlines/>
        <c:numFmt formatCode="General" sourceLinked="1"/>
        <c:majorTickMark val="none"/>
        <c:minorTickMark val="none"/>
        <c:tickLblPos val="nextTo"/>
        <c:spPr>
          <a:ln w="9525">
            <a:noFill/>
          </a:ln>
        </c:spPr>
        <c:crossAx val="135669248"/>
        <c:crosses val="autoZero"/>
        <c:crossBetween val="between"/>
      </c:valAx>
    </c:plotArea>
    <c:legend>
      <c:legendPos val="b"/>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NZ" dirty="0"/>
              <a:t>Percentage</a:t>
            </a:r>
            <a:r>
              <a:rPr lang="en-NZ" baseline="0" dirty="0"/>
              <a:t> of women registered with and LMC by type NZ 2017</a:t>
            </a:r>
            <a:endParaRPr lang="en-NZ" dirty="0"/>
          </a:p>
        </c:rich>
      </c:tx>
      <c:overlay val="0"/>
    </c:title>
    <c:autoTitleDeleted val="0"/>
    <c:view3D>
      <c:rotX val="15"/>
      <c:rotY val="0"/>
      <c:rAngAx val="1"/>
    </c:view3D>
    <c:floor>
      <c:thickness val="0"/>
    </c:floor>
    <c:sideWall>
      <c:thickness val="0"/>
    </c:sideWall>
    <c:backWall>
      <c:thickness val="0"/>
    </c:backWall>
    <c:plotArea>
      <c:layout/>
      <c:pie3DChart>
        <c:varyColors val="1"/>
        <c:ser>
          <c:idx val="0"/>
          <c:order val="0"/>
          <c:tx>
            <c:strRef>
              <c:f>Sheet1!$W$298</c:f>
              <c:strCache>
                <c:ptCount val="1"/>
                <c:pt idx="0">
                  <c:v>%</c:v>
                </c:pt>
              </c:strCache>
            </c:strRef>
          </c:tx>
          <c:explosion val="19"/>
          <c:dLbls>
            <c:dLbl>
              <c:idx val="3"/>
              <c:delete val="1"/>
              <c:extLst>
                <c:ext xmlns:c15="http://schemas.microsoft.com/office/drawing/2012/chart" uri="{CE6537A1-D6FC-4f65-9D91-7224C49458BB}"/>
                <c:ext xmlns:c16="http://schemas.microsoft.com/office/drawing/2014/chart" uri="{C3380CC4-5D6E-409C-BE32-E72D297353CC}">
                  <c16:uniqueId val="{00000000-CCDA-43A3-80D8-121F871BFC8F}"/>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Sheet1!$V$299:$V$302</c:f>
              <c:strCache>
                <c:ptCount val="4"/>
                <c:pt idx="0">
                  <c:v>LMC midwife</c:v>
                </c:pt>
                <c:pt idx="1">
                  <c:v>LMC DHB / unregistered</c:v>
                </c:pt>
                <c:pt idx="2">
                  <c:v>LMC Private Obstetrician</c:v>
                </c:pt>
                <c:pt idx="3">
                  <c:v>LMC GP</c:v>
                </c:pt>
              </c:strCache>
            </c:strRef>
          </c:cat>
          <c:val>
            <c:numRef>
              <c:f>Sheet1!$W$299:$W$302</c:f>
              <c:numCache>
                <c:formatCode>General</c:formatCode>
                <c:ptCount val="4"/>
                <c:pt idx="0">
                  <c:v>86.9</c:v>
                </c:pt>
                <c:pt idx="1">
                  <c:v>7.7</c:v>
                </c:pt>
                <c:pt idx="2">
                  <c:v>5.0999999999999996</c:v>
                </c:pt>
                <c:pt idx="3">
                  <c:v>0.2</c:v>
                </c:pt>
              </c:numCache>
            </c:numRef>
          </c:val>
          <c:extLst>
            <c:ext xmlns:c16="http://schemas.microsoft.com/office/drawing/2014/chart" uri="{C3380CC4-5D6E-409C-BE32-E72D297353CC}">
              <c16:uniqueId val="{00000001-CCDA-43A3-80D8-121F871BFC8F}"/>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Age Distribution by LMC Type</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Sheet1!$T$341</c:f>
              <c:strCache>
                <c:ptCount val="1"/>
                <c:pt idx="0">
                  <c:v>Self-employed midwife</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Sheet1!$U$341:$AA$341</c:f>
              <c:numCache>
                <c:formatCode>General</c:formatCode>
                <c:ptCount val="6"/>
                <c:pt idx="0">
                  <c:v>2.1</c:v>
                </c:pt>
                <c:pt idx="1">
                  <c:v>8.9</c:v>
                </c:pt>
                <c:pt idx="2">
                  <c:v>25</c:v>
                </c:pt>
                <c:pt idx="3">
                  <c:v>38.6</c:v>
                </c:pt>
                <c:pt idx="4">
                  <c:v>21.2</c:v>
                </c:pt>
                <c:pt idx="5">
                  <c:v>4.2</c:v>
                </c:pt>
              </c:numCache>
            </c:numRef>
          </c:val>
          <c:extLst>
            <c:ext xmlns:c16="http://schemas.microsoft.com/office/drawing/2014/chart" uri="{C3380CC4-5D6E-409C-BE32-E72D297353CC}">
              <c16:uniqueId val="{00000000-B98B-437B-8008-EB1D9B0FD04C}"/>
            </c:ext>
          </c:extLst>
        </c:ser>
        <c:ser>
          <c:idx val="1"/>
          <c:order val="1"/>
          <c:tx>
            <c:strRef>
              <c:f>Sheet1!$T$342</c:f>
              <c:strCache>
                <c:ptCount val="1"/>
                <c:pt idx="0">
                  <c:v>Private Obstetrician</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Sheet1!$U$342:$AA$342</c:f>
              <c:numCache>
                <c:formatCode>General</c:formatCode>
                <c:ptCount val="6"/>
                <c:pt idx="0">
                  <c:v>1.3</c:v>
                </c:pt>
                <c:pt idx="1">
                  <c:v>9</c:v>
                </c:pt>
                <c:pt idx="2">
                  <c:v>29.6</c:v>
                </c:pt>
                <c:pt idx="3">
                  <c:v>39.1</c:v>
                </c:pt>
                <c:pt idx="4">
                  <c:v>18.8</c:v>
                </c:pt>
                <c:pt idx="5">
                  <c:v>2.1</c:v>
                </c:pt>
              </c:numCache>
            </c:numRef>
          </c:val>
          <c:extLst>
            <c:ext xmlns:c16="http://schemas.microsoft.com/office/drawing/2014/chart" uri="{C3380CC4-5D6E-409C-BE32-E72D297353CC}">
              <c16:uniqueId val="{00000001-B98B-437B-8008-EB1D9B0FD04C}"/>
            </c:ext>
          </c:extLst>
        </c:ser>
        <c:ser>
          <c:idx val="2"/>
          <c:order val="2"/>
          <c:tx>
            <c:strRef>
              <c:f>Sheet1!$T$343</c:f>
              <c:strCache>
                <c:ptCount val="1"/>
                <c:pt idx="0">
                  <c:v>NWH Community</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Sheet1!$U$343:$AA$343</c:f>
              <c:numCache>
                <c:formatCode>General</c:formatCode>
                <c:ptCount val="6"/>
                <c:pt idx="2">
                  <c:v>57.1</c:v>
                </c:pt>
                <c:pt idx="3">
                  <c:v>28.6</c:v>
                </c:pt>
                <c:pt idx="4">
                  <c:v>14.3</c:v>
                </c:pt>
              </c:numCache>
            </c:numRef>
          </c:val>
          <c:extLst>
            <c:ext xmlns:c16="http://schemas.microsoft.com/office/drawing/2014/chart" uri="{C3380CC4-5D6E-409C-BE32-E72D297353CC}">
              <c16:uniqueId val="{00000002-B98B-437B-8008-EB1D9B0FD04C}"/>
            </c:ext>
          </c:extLst>
        </c:ser>
        <c:ser>
          <c:idx val="3"/>
          <c:order val="3"/>
          <c:tx>
            <c:strRef>
              <c:f>Sheet1!$T$344</c:f>
              <c:strCache>
                <c:ptCount val="1"/>
                <c:pt idx="0">
                  <c:v>NWH Diabetes</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Sheet1!$U$344:$AA$344</c:f>
              <c:numCache>
                <c:formatCode>General</c:formatCode>
                <c:ptCount val="6"/>
                <c:pt idx="0">
                  <c:v>6.1</c:v>
                </c:pt>
                <c:pt idx="1">
                  <c:v>18.5</c:v>
                </c:pt>
                <c:pt idx="2">
                  <c:v>28.3</c:v>
                </c:pt>
                <c:pt idx="3">
                  <c:v>29.7</c:v>
                </c:pt>
                <c:pt idx="4">
                  <c:v>13.9</c:v>
                </c:pt>
                <c:pt idx="5">
                  <c:v>3.5</c:v>
                </c:pt>
              </c:numCache>
            </c:numRef>
          </c:val>
          <c:extLst>
            <c:ext xmlns:c16="http://schemas.microsoft.com/office/drawing/2014/chart" uri="{C3380CC4-5D6E-409C-BE32-E72D297353CC}">
              <c16:uniqueId val="{00000003-B98B-437B-8008-EB1D9B0FD04C}"/>
            </c:ext>
          </c:extLst>
        </c:ser>
        <c:ser>
          <c:idx val="4"/>
          <c:order val="4"/>
          <c:tx>
            <c:strRef>
              <c:f>Sheet1!$T$345</c:f>
              <c:strCache>
                <c:ptCount val="1"/>
                <c:pt idx="0">
                  <c:v>NWH MFM</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Sheet1!$U$345:$AA$345</c:f>
              <c:numCache>
                <c:formatCode>General</c:formatCode>
                <c:ptCount val="6"/>
                <c:pt idx="1">
                  <c:v>7.6</c:v>
                </c:pt>
                <c:pt idx="2">
                  <c:v>23.5</c:v>
                </c:pt>
                <c:pt idx="3">
                  <c:v>34.799999999999997</c:v>
                </c:pt>
                <c:pt idx="4">
                  <c:v>25.8</c:v>
                </c:pt>
                <c:pt idx="5">
                  <c:v>8.3000000000000007</c:v>
                </c:pt>
              </c:numCache>
            </c:numRef>
          </c:val>
          <c:extLst>
            <c:ext xmlns:c16="http://schemas.microsoft.com/office/drawing/2014/chart" uri="{C3380CC4-5D6E-409C-BE32-E72D297353CC}">
              <c16:uniqueId val="{00000004-B98B-437B-8008-EB1D9B0FD04C}"/>
            </c:ext>
          </c:extLst>
        </c:ser>
        <c:ser>
          <c:idx val="5"/>
          <c:order val="5"/>
          <c:tx>
            <c:strRef>
              <c:f>Sheet1!#REF!</c:f>
              <c:strCache>
                <c:ptCount val="1"/>
                <c:pt idx="0">
                  <c:v>#REF!</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Sheet1!#REF!</c:f>
              <c:numCache>
                <c:formatCode>General</c:formatCode>
                <c:ptCount val="1"/>
                <c:pt idx="0">
                  <c:v>1</c:v>
                </c:pt>
              </c:numCache>
            </c:numRef>
          </c:val>
          <c:extLst>
            <c:ext xmlns:c16="http://schemas.microsoft.com/office/drawing/2014/chart" uri="{C3380CC4-5D6E-409C-BE32-E72D297353CC}">
              <c16:uniqueId val="{00000005-B98B-437B-8008-EB1D9B0FD04C}"/>
            </c:ext>
          </c:extLst>
        </c:ser>
        <c:ser>
          <c:idx val="6"/>
          <c:order val="6"/>
          <c:tx>
            <c:strRef>
              <c:f>Sheet1!$T$346</c:f>
              <c:strCache>
                <c:ptCount val="1"/>
                <c:pt idx="0">
                  <c:v>Unbooked</c:v>
                </c:pt>
              </c:strCache>
            </c:strRef>
          </c:tx>
          <c:invertIfNegative val="0"/>
          <c:cat>
            <c:strRef>
              <c:f>Sheet1!$U$340:$AA$340</c:f>
              <c:strCache>
                <c:ptCount val="6"/>
                <c:pt idx="0">
                  <c:v>≤20</c:v>
                </c:pt>
                <c:pt idx="1">
                  <c:v>21 - 25</c:v>
                </c:pt>
                <c:pt idx="2">
                  <c:v>26-30</c:v>
                </c:pt>
                <c:pt idx="3">
                  <c:v>31-35</c:v>
                </c:pt>
                <c:pt idx="4">
                  <c:v>36-40</c:v>
                </c:pt>
                <c:pt idx="5">
                  <c:v>&gt;40</c:v>
                </c:pt>
              </c:strCache>
            </c:strRef>
          </c:cat>
          <c:val>
            <c:numRef>
              <c:f>Sheet1!$U$346:$AA$346</c:f>
              <c:numCache>
                <c:formatCode>General</c:formatCode>
                <c:ptCount val="6"/>
                <c:pt idx="0">
                  <c:v>8.6</c:v>
                </c:pt>
                <c:pt idx="1">
                  <c:v>20</c:v>
                </c:pt>
                <c:pt idx="2">
                  <c:v>25.7</c:v>
                </c:pt>
                <c:pt idx="3">
                  <c:v>17.100000000000001</c:v>
                </c:pt>
                <c:pt idx="4">
                  <c:v>25.7</c:v>
                </c:pt>
                <c:pt idx="5">
                  <c:v>2.9</c:v>
                </c:pt>
              </c:numCache>
            </c:numRef>
          </c:val>
          <c:extLst>
            <c:ext xmlns:c16="http://schemas.microsoft.com/office/drawing/2014/chart" uri="{C3380CC4-5D6E-409C-BE32-E72D297353CC}">
              <c16:uniqueId val="{00000006-B98B-437B-8008-EB1D9B0FD04C}"/>
            </c:ext>
          </c:extLst>
        </c:ser>
        <c:dLbls>
          <c:showLegendKey val="0"/>
          <c:showVal val="0"/>
          <c:showCatName val="0"/>
          <c:showSerName val="0"/>
          <c:showPercent val="0"/>
          <c:showBubbleSize val="0"/>
        </c:dLbls>
        <c:gapWidth val="150"/>
        <c:shape val="box"/>
        <c:axId val="124258560"/>
        <c:axId val="124299520"/>
        <c:axId val="0"/>
      </c:bar3DChart>
      <c:catAx>
        <c:axId val="124258560"/>
        <c:scaling>
          <c:orientation val="minMax"/>
        </c:scaling>
        <c:delete val="0"/>
        <c:axPos val="b"/>
        <c:numFmt formatCode="General" sourceLinked="0"/>
        <c:majorTickMark val="none"/>
        <c:minorTickMark val="none"/>
        <c:tickLblPos val="nextTo"/>
        <c:crossAx val="124299520"/>
        <c:crosses val="autoZero"/>
        <c:auto val="1"/>
        <c:lblAlgn val="ctr"/>
        <c:lblOffset val="100"/>
        <c:noMultiLvlLbl val="0"/>
      </c:catAx>
      <c:valAx>
        <c:axId val="124299520"/>
        <c:scaling>
          <c:orientation val="minMax"/>
        </c:scaling>
        <c:delete val="0"/>
        <c:axPos val="l"/>
        <c:majorGridlines/>
        <c:numFmt formatCode="General" sourceLinked="1"/>
        <c:majorTickMark val="none"/>
        <c:minorTickMark val="none"/>
        <c:tickLblPos val="nextTo"/>
        <c:crossAx val="124258560"/>
        <c:crosses val="autoZero"/>
        <c:crossBetween val="between"/>
      </c:valAx>
    </c:plotArea>
    <c:legend>
      <c:legendPos val="r"/>
      <c:legendEntry>
        <c:idx val="5"/>
        <c:delete val="1"/>
      </c:legendEntry>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LMC distribution by neighborhood deprivation score</a:t>
            </a:r>
          </a:p>
        </c:rich>
      </c:tx>
      <c:overlay val="0"/>
    </c:title>
    <c:autoTitleDeleted val="0"/>
    <c:plotArea>
      <c:layout/>
      <c:lineChart>
        <c:grouping val="standard"/>
        <c:varyColors val="0"/>
        <c:ser>
          <c:idx val="0"/>
          <c:order val="0"/>
          <c:tx>
            <c:strRef>
              <c:f>Sheet1!$T$358</c:f>
              <c:strCache>
                <c:ptCount val="1"/>
                <c:pt idx="0">
                  <c:v>Self-employed midwife</c:v>
                </c:pt>
              </c:strCache>
            </c:strRef>
          </c:tx>
          <c:cat>
            <c:numRef>
              <c:f>Sheet1!$U$357:$AE$357</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Sheet1!$U$358:$AE$358</c:f>
              <c:numCache>
                <c:formatCode>General</c:formatCode>
                <c:ptCount val="10"/>
                <c:pt idx="0">
                  <c:v>5.7</c:v>
                </c:pt>
                <c:pt idx="1">
                  <c:v>9.1999999999999993</c:v>
                </c:pt>
                <c:pt idx="2">
                  <c:v>10.199999999999999</c:v>
                </c:pt>
                <c:pt idx="3">
                  <c:v>10</c:v>
                </c:pt>
                <c:pt idx="4">
                  <c:v>9.8000000000000007</c:v>
                </c:pt>
                <c:pt idx="5">
                  <c:v>14.4</c:v>
                </c:pt>
                <c:pt idx="6">
                  <c:v>11.1</c:v>
                </c:pt>
                <c:pt idx="7">
                  <c:v>10.5</c:v>
                </c:pt>
                <c:pt idx="8">
                  <c:v>11.4</c:v>
                </c:pt>
                <c:pt idx="9">
                  <c:v>7.6</c:v>
                </c:pt>
              </c:numCache>
            </c:numRef>
          </c:val>
          <c:smooth val="0"/>
          <c:extLst>
            <c:ext xmlns:c16="http://schemas.microsoft.com/office/drawing/2014/chart" uri="{C3380CC4-5D6E-409C-BE32-E72D297353CC}">
              <c16:uniqueId val="{00000000-3A35-4F79-8B87-0CDE2CAEF502}"/>
            </c:ext>
          </c:extLst>
        </c:ser>
        <c:ser>
          <c:idx val="1"/>
          <c:order val="1"/>
          <c:tx>
            <c:strRef>
              <c:f>Sheet1!$T$359</c:f>
              <c:strCache>
                <c:ptCount val="1"/>
                <c:pt idx="0">
                  <c:v>Private Obstetrician</c:v>
                </c:pt>
              </c:strCache>
            </c:strRef>
          </c:tx>
          <c:cat>
            <c:numRef>
              <c:f>Sheet1!$U$357:$AE$357</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Sheet1!$U$359:$AE$359</c:f>
              <c:numCache>
                <c:formatCode>General</c:formatCode>
                <c:ptCount val="10"/>
                <c:pt idx="0">
                  <c:v>15.5</c:v>
                </c:pt>
                <c:pt idx="1">
                  <c:v>17.5</c:v>
                </c:pt>
                <c:pt idx="2">
                  <c:v>15.1</c:v>
                </c:pt>
                <c:pt idx="3">
                  <c:v>10.5</c:v>
                </c:pt>
                <c:pt idx="4">
                  <c:v>8.1999999999999993</c:v>
                </c:pt>
                <c:pt idx="5">
                  <c:v>10.8</c:v>
                </c:pt>
                <c:pt idx="6">
                  <c:v>6.7</c:v>
                </c:pt>
                <c:pt idx="7">
                  <c:v>6.8</c:v>
                </c:pt>
                <c:pt idx="8">
                  <c:v>6</c:v>
                </c:pt>
                <c:pt idx="9">
                  <c:v>2.9</c:v>
                </c:pt>
              </c:numCache>
            </c:numRef>
          </c:val>
          <c:smooth val="0"/>
          <c:extLst>
            <c:ext xmlns:c16="http://schemas.microsoft.com/office/drawing/2014/chart" uri="{C3380CC4-5D6E-409C-BE32-E72D297353CC}">
              <c16:uniqueId val="{00000001-3A35-4F79-8B87-0CDE2CAEF502}"/>
            </c:ext>
          </c:extLst>
        </c:ser>
        <c:ser>
          <c:idx val="2"/>
          <c:order val="2"/>
          <c:tx>
            <c:strRef>
              <c:f>Sheet1!$T$360</c:f>
              <c:strCache>
                <c:ptCount val="1"/>
                <c:pt idx="0">
                  <c:v>NWH Community</c:v>
                </c:pt>
              </c:strCache>
            </c:strRef>
          </c:tx>
          <c:cat>
            <c:numRef>
              <c:f>Sheet1!$U$357:$AE$357</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Sheet1!$U$360:$AE$360</c:f>
              <c:numCache>
                <c:formatCode>General</c:formatCode>
                <c:ptCount val="10"/>
                <c:pt idx="0">
                  <c:v>2</c:v>
                </c:pt>
                <c:pt idx="1">
                  <c:v>5.6</c:v>
                </c:pt>
                <c:pt idx="2">
                  <c:v>6.6</c:v>
                </c:pt>
                <c:pt idx="3">
                  <c:v>8.9</c:v>
                </c:pt>
                <c:pt idx="4">
                  <c:v>6.3</c:v>
                </c:pt>
                <c:pt idx="5">
                  <c:v>13.8</c:v>
                </c:pt>
                <c:pt idx="6">
                  <c:v>9.6999999999999993</c:v>
                </c:pt>
                <c:pt idx="7">
                  <c:v>9.4</c:v>
                </c:pt>
                <c:pt idx="8">
                  <c:v>19.7</c:v>
                </c:pt>
                <c:pt idx="9">
                  <c:v>17.899999999999999</c:v>
                </c:pt>
              </c:numCache>
            </c:numRef>
          </c:val>
          <c:smooth val="0"/>
          <c:extLst>
            <c:ext xmlns:c16="http://schemas.microsoft.com/office/drawing/2014/chart" uri="{C3380CC4-5D6E-409C-BE32-E72D297353CC}">
              <c16:uniqueId val="{00000002-3A35-4F79-8B87-0CDE2CAEF502}"/>
            </c:ext>
          </c:extLst>
        </c:ser>
        <c:ser>
          <c:idx val="3"/>
          <c:order val="3"/>
          <c:tx>
            <c:strRef>
              <c:f>Sheet1!$T$361</c:f>
              <c:strCache>
                <c:ptCount val="1"/>
                <c:pt idx="0">
                  <c:v>NWH Diabetes</c:v>
                </c:pt>
              </c:strCache>
            </c:strRef>
          </c:tx>
          <c:cat>
            <c:numRef>
              <c:f>Sheet1!$U$357:$AE$357</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Sheet1!$U$361:$AE$361</c:f>
              <c:numCache>
                <c:formatCode>General</c:formatCode>
                <c:ptCount val="10"/>
                <c:pt idx="0">
                  <c:v>2.2999999999999998</c:v>
                </c:pt>
                <c:pt idx="1">
                  <c:v>7.6</c:v>
                </c:pt>
                <c:pt idx="2">
                  <c:v>7.6</c:v>
                </c:pt>
                <c:pt idx="3">
                  <c:v>3.8</c:v>
                </c:pt>
                <c:pt idx="4">
                  <c:v>6.1</c:v>
                </c:pt>
                <c:pt idx="5">
                  <c:v>13.6</c:v>
                </c:pt>
                <c:pt idx="6">
                  <c:v>14.4</c:v>
                </c:pt>
                <c:pt idx="7">
                  <c:v>12.1</c:v>
                </c:pt>
                <c:pt idx="8">
                  <c:v>22</c:v>
                </c:pt>
                <c:pt idx="9">
                  <c:v>9.8000000000000007</c:v>
                </c:pt>
              </c:numCache>
            </c:numRef>
          </c:val>
          <c:smooth val="0"/>
          <c:extLst>
            <c:ext xmlns:c16="http://schemas.microsoft.com/office/drawing/2014/chart" uri="{C3380CC4-5D6E-409C-BE32-E72D297353CC}">
              <c16:uniqueId val="{00000003-3A35-4F79-8B87-0CDE2CAEF502}"/>
            </c:ext>
          </c:extLst>
        </c:ser>
        <c:ser>
          <c:idx val="4"/>
          <c:order val="4"/>
          <c:tx>
            <c:strRef>
              <c:f>Sheet1!$T$362</c:f>
              <c:strCache>
                <c:ptCount val="1"/>
                <c:pt idx="0">
                  <c:v>NWH MFM</c:v>
                </c:pt>
              </c:strCache>
            </c:strRef>
          </c:tx>
          <c:cat>
            <c:numRef>
              <c:f>Sheet1!$U$357:$AE$357</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Sheet1!$U$362:$AE$362</c:f>
              <c:numCache>
                <c:formatCode>General</c:formatCode>
                <c:ptCount val="10"/>
                <c:pt idx="0">
                  <c:v>3.2</c:v>
                </c:pt>
                <c:pt idx="1">
                  <c:v>6</c:v>
                </c:pt>
                <c:pt idx="2">
                  <c:v>8.5</c:v>
                </c:pt>
                <c:pt idx="3">
                  <c:v>8.1</c:v>
                </c:pt>
                <c:pt idx="4">
                  <c:v>9.6999999999999993</c:v>
                </c:pt>
                <c:pt idx="5">
                  <c:v>12.1</c:v>
                </c:pt>
                <c:pt idx="6">
                  <c:v>12.1</c:v>
                </c:pt>
                <c:pt idx="7">
                  <c:v>12.5</c:v>
                </c:pt>
                <c:pt idx="8">
                  <c:v>14.1</c:v>
                </c:pt>
                <c:pt idx="9">
                  <c:v>12.5</c:v>
                </c:pt>
              </c:numCache>
            </c:numRef>
          </c:val>
          <c:smooth val="0"/>
          <c:extLst>
            <c:ext xmlns:c16="http://schemas.microsoft.com/office/drawing/2014/chart" uri="{C3380CC4-5D6E-409C-BE32-E72D297353CC}">
              <c16:uniqueId val="{00000004-3A35-4F79-8B87-0CDE2CAEF502}"/>
            </c:ext>
          </c:extLst>
        </c:ser>
        <c:ser>
          <c:idx val="5"/>
          <c:order val="5"/>
          <c:tx>
            <c:strRef>
              <c:f>Sheet1!$T$363</c:f>
              <c:strCache>
                <c:ptCount val="1"/>
                <c:pt idx="0">
                  <c:v>Unbooked</c:v>
                </c:pt>
              </c:strCache>
            </c:strRef>
          </c:tx>
          <c:cat>
            <c:numRef>
              <c:f>Sheet1!$U$357:$AE$357</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Sheet1!$U$363:$AE$363</c:f>
              <c:numCache>
                <c:formatCode>General</c:formatCode>
                <c:ptCount val="10"/>
                <c:pt idx="0">
                  <c:v>0</c:v>
                </c:pt>
                <c:pt idx="1">
                  <c:v>5.3</c:v>
                </c:pt>
                <c:pt idx="2">
                  <c:v>5.3</c:v>
                </c:pt>
                <c:pt idx="3">
                  <c:v>5.3</c:v>
                </c:pt>
                <c:pt idx="4">
                  <c:v>7.9</c:v>
                </c:pt>
                <c:pt idx="5">
                  <c:v>5.3</c:v>
                </c:pt>
                <c:pt idx="6">
                  <c:v>7.9</c:v>
                </c:pt>
                <c:pt idx="7">
                  <c:v>15.8</c:v>
                </c:pt>
                <c:pt idx="8">
                  <c:v>26.3</c:v>
                </c:pt>
                <c:pt idx="9">
                  <c:v>15.8</c:v>
                </c:pt>
              </c:numCache>
            </c:numRef>
          </c:val>
          <c:smooth val="0"/>
          <c:extLst>
            <c:ext xmlns:c16="http://schemas.microsoft.com/office/drawing/2014/chart" uri="{C3380CC4-5D6E-409C-BE32-E72D297353CC}">
              <c16:uniqueId val="{00000005-3A35-4F79-8B87-0CDE2CAEF502}"/>
            </c:ext>
          </c:extLst>
        </c:ser>
        <c:dLbls>
          <c:showLegendKey val="0"/>
          <c:showVal val="0"/>
          <c:showCatName val="0"/>
          <c:showSerName val="0"/>
          <c:showPercent val="0"/>
          <c:showBubbleSize val="0"/>
        </c:dLbls>
        <c:marker val="1"/>
        <c:smooth val="0"/>
        <c:axId val="209201024"/>
        <c:axId val="209203200"/>
      </c:lineChart>
      <c:catAx>
        <c:axId val="209201024"/>
        <c:scaling>
          <c:orientation val="minMax"/>
        </c:scaling>
        <c:delete val="0"/>
        <c:axPos val="b"/>
        <c:numFmt formatCode="General" sourceLinked="1"/>
        <c:majorTickMark val="none"/>
        <c:minorTickMark val="none"/>
        <c:tickLblPos val="nextTo"/>
        <c:crossAx val="209203200"/>
        <c:crosses val="autoZero"/>
        <c:auto val="1"/>
        <c:lblAlgn val="ctr"/>
        <c:lblOffset val="100"/>
        <c:noMultiLvlLbl val="0"/>
      </c:catAx>
      <c:valAx>
        <c:axId val="209203200"/>
        <c:scaling>
          <c:orientation val="minMax"/>
        </c:scaling>
        <c:delete val="0"/>
        <c:axPos val="l"/>
        <c:majorGridlines/>
        <c:title>
          <c:tx>
            <c:rich>
              <a:bodyPr/>
              <a:lstStyle/>
              <a:p>
                <a:pPr>
                  <a:defRPr/>
                </a:pPr>
                <a:r>
                  <a:rPr lang="en-US" dirty="0"/>
                  <a:t>Percentage</a:t>
                </a:r>
              </a:p>
            </c:rich>
          </c:tx>
          <c:overlay val="0"/>
        </c:title>
        <c:numFmt formatCode="General" sourceLinked="1"/>
        <c:majorTickMark val="none"/>
        <c:minorTickMark val="none"/>
        <c:tickLblPos val="nextTo"/>
        <c:crossAx val="209201024"/>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2709352688939"/>
          <c:y val="0.19121459723201981"/>
          <c:w val="0.86421740492315013"/>
          <c:h val="0.64529065821366649"/>
        </c:manualLayout>
      </c:layout>
      <c:barChart>
        <c:barDir val="col"/>
        <c:grouping val="clustered"/>
        <c:varyColors val="0"/>
        <c:ser>
          <c:idx val="1"/>
          <c:order val="0"/>
          <c:tx>
            <c:strRef>
              <c:f>'[nz-maternity-clinical-indicators-2013-online-tables-jul19.xlsx]DetBySTFac'!$C$36</c:f>
              <c:strCache>
                <c:ptCount val="1"/>
                <c:pt idx="0">
                  <c:v>Auckland City</c:v>
                </c:pt>
              </c:strCache>
            </c:strRef>
          </c:tx>
          <c:spPr>
            <a:solidFill>
              <a:schemeClr val="bg1">
                <a:lumMod val="75000"/>
              </a:schemeClr>
            </a:solidFill>
            <a:ln>
              <a:noFill/>
            </a:ln>
            <a:effectLst/>
          </c:spPr>
          <c:invertIfNegative val="0"/>
          <c:errBars>
            <c:errBarType val="both"/>
            <c:errValType val="cust"/>
            <c:noEndCap val="0"/>
            <c:plus>
              <c:numRef>
                <c:f>'[nz-maternity-clinical-indicators-2013-online-tables-jul19.xlsx]DetBySTFac'!$AD$36:$AK$36</c:f>
                <c:numCache>
                  <c:formatCode>General</c:formatCode>
                  <c:ptCount val="8"/>
                  <c:pt idx="0">
                    <c:v>2.2894201061580048</c:v>
                  </c:pt>
                  <c:pt idx="1">
                    <c:v>2.3928089448763998</c:v>
                  </c:pt>
                  <c:pt idx="2">
                    <c:v>2.3454762731330447</c:v>
                  </c:pt>
                  <c:pt idx="3">
                    <c:v>2.3872758882028258</c:v>
                  </c:pt>
                  <c:pt idx="4">
                    <c:v>2.4880360402806296</c:v>
                  </c:pt>
                  <c:pt idx="5">
                    <c:v>2.4906686107537084</c:v>
                  </c:pt>
                  <c:pt idx="6">
                    <c:v>2.457424883523025</c:v>
                  </c:pt>
                  <c:pt idx="7">
                    <c:v>2.6462789713466499</c:v>
                  </c:pt>
                </c:numCache>
              </c:numRef>
            </c:plus>
            <c:minus>
              <c:numRef>
                <c:f>'[nz-maternity-clinical-indicators-2013-online-tables-jul19.xlsx]DetBySTFac'!$AD$37:$AK$37</c:f>
                <c:numCache>
                  <c:formatCode>General</c:formatCode>
                  <c:ptCount val="8"/>
                  <c:pt idx="0">
                    <c:v>2.0231655499196286</c:v>
                  </c:pt>
                  <c:pt idx="1">
                    <c:v>2.0876244590503887</c:v>
                  </c:pt>
                  <c:pt idx="2">
                    <c:v>2.1076590866046416</c:v>
                  </c:pt>
                  <c:pt idx="3">
                    <c:v>2.130009618887506</c:v>
                  </c:pt>
                  <c:pt idx="4">
                    <c:v>2.2900565473948618</c:v>
                  </c:pt>
                  <c:pt idx="5">
                    <c:v>2.3107504113585797</c:v>
                  </c:pt>
                  <c:pt idx="6">
                    <c:v>2.2911426409526854</c:v>
                  </c:pt>
                  <c:pt idx="7">
                    <c:v>2.3558167124761837</c:v>
                  </c:pt>
                </c:numCache>
              </c:numRef>
            </c:minus>
            <c:spPr>
              <a:noFill/>
              <a:ln w="12700" cap="flat" cmpd="sng" algn="ctr">
                <a:solidFill>
                  <a:schemeClr val="tx1">
                    <a:lumMod val="75000"/>
                    <a:lumOff val="25000"/>
                  </a:schemeClr>
                </a:solidFill>
                <a:round/>
              </a:ln>
              <a:effectLst/>
            </c:spPr>
          </c:errBars>
          <c:cat>
            <c:numRef>
              <c:f>'[nz-maternity-clinical-indicators-2013-online-tables-jul19.xlsx]DetBySTFac'!$G$35:$N$35</c:f>
              <c:numCache>
                <c:formatCode>General</c:formatCode>
                <c:ptCount val="8"/>
                <c:pt idx="0">
                  <c:v>2010</c:v>
                </c:pt>
                <c:pt idx="1">
                  <c:v>2011</c:v>
                </c:pt>
                <c:pt idx="2">
                  <c:v>2012</c:v>
                </c:pt>
                <c:pt idx="3">
                  <c:v>2013</c:v>
                </c:pt>
                <c:pt idx="4">
                  <c:v>2014</c:v>
                </c:pt>
                <c:pt idx="5">
                  <c:v>2015</c:v>
                </c:pt>
                <c:pt idx="6">
                  <c:v>2016</c:v>
                </c:pt>
                <c:pt idx="7">
                  <c:v>2017</c:v>
                </c:pt>
              </c:numCache>
            </c:numRef>
          </c:cat>
          <c:val>
            <c:numRef>
              <c:f>'[nz-maternity-clinical-indicators-2013-online-tables-jul19.xlsx]DetBySTFac'!$G$36:$N$36</c:f>
              <c:numCache>
                <c:formatCode>General</c:formatCode>
                <c:ptCount val="8"/>
                <c:pt idx="0">
                  <c:v>17.7</c:v>
                </c:pt>
                <c:pt idx="1">
                  <c:v>18.2</c:v>
                </c:pt>
                <c:pt idx="2">
                  <c:v>19.7</c:v>
                </c:pt>
                <c:pt idx="3">
                  <c:v>23.3</c:v>
                </c:pt>
                <c:pt idx="4">
                  <c:v>22.8</c:v>
                </c:pt>
                <c:pt idx="5">
                  <c:v>20.399999999999999</c:v>
                </c:pt>
                <c:pt idx="6">
                  <c:v>22.7</c:v>
                </c:pt>
                <c:pt idx="7">
                  <c:v>27.1</c:v>
                </c:pt>
              </c:numCache>
            </c:numRef>
          </c:val>
          <c:extLst>
            <c:ext xmlns:c16="http://schemas.microsoft.com/office/drawing/2014/chart" uri="{C3380CC4-5D6E-409C-BE32-E72D297353CC}">
              <c16:uniqueId val="{00000000-F7E7-4643-BF22-9D2D788F1177}"/>
            </c:ext>
          </c:extLst>
        </c:ser>
        <c:dLbls>
          <c:showLegendKey val="0"/>
          <c:showVal val="0"/>
          <c:showCatName val="0"/>
          <c:showSerName val="0"/>
          <c:showPercent val="0"/>
          <c:showBubbleSize val="0"/>
        </c:dLbls>
        <c:gapWidth val="100"/>
        <c:axId val="242360320"/>
        <c:axId val="242362240"/>
      </c:barChart>
      <c:lineChart>
        <c:grouping val="stacked"/>
        <c:varyColors val="0"/>
        <c:ser>
          <c:idx val="2"/>
          <c:order val="1"/>
          <c:tx>
            <c:strRef>
              <c:f>'[nz-maternity-clinical-indicators-2013-online-tables-jul19.xlsx]DetBySTFac'!$C$37</c:f>
              <c:strCache>
                <c:ptCount val="1"/>
                <c:pt idx="0">
                  <c:v>All secondary / tertiary facilities</c:v>
                </c:pt>
              </c:strCache>
            </c:strRef>
          </c:tx>
          <c:spPr>
            <a:ln w="25400" cap="rnd">
              <a:noFill/>
              <a:round/>
            </a:ln>
            <a:effectLst/>
          </c:spPr>
          <c:marker>
            <c:symbol val="circle"/>
            <c:size val="7"/>
            <c:spPr>
              <a:solidFill>
                <a:schemeClr val="accent2"/>
              </a:solidFill>
              <a:ln w="9525">
                <a:noFill/>
              </a:ln>
              <a:effectLst/>
            </c:spPr>
          </c:marker>
          <c:cat>
            <c:numRef>
              <c:f>'[nz-maternity-clinical-indicators-2013-online-tables-jul19.xlsx]DetBySTFac'!$G$35:$N$35</c:f>
              <c:numCache>
                <c:formatCode>General</c:formatCode>
                <c:ptCount val="8"/>
                <c:pt idx="0">
                  <c:v>2010</c:v>
                </c:pt>
                <c:pt idx="1">
                  <c:v>2011</c:v>
                </c:pt>
                <c:pt idx="2">
                  <c:v>2012</c:v>
                </c:pt>
                <c:pt idx="3">
                  <c:v>2013</c:v>
                </c:pt>
                <c:pt idx="4">
                  <c:v>2014</c:v>
                </c:pt>
                <c:pt idx="5">
                  <c:v>2015</c:v>
                </c:pt>
                <c:pt idx="6">
                  <c:v>2016</c:v>
                </c:pt>
                <c:pt idx="7">
                  <c:v>2017</c:v>
                </c:pt>
              </c:numCache>
            </c:numRef>
          </c:cat>
          <c:val>
            <c:numRef>
              <c:f>'[nz-maternity-clinical-indicators-2013-online-tables-jul19.xlsx]DetBySTFac'!$G$37:$N$37</c:f>
              <c:numCache>
                <c:formatCode>General</c:formatCode>
                <c:ptCount val="8"/>
                <c:pt idx="0">
                  <c:v>17.399999999999999</c:v>
                </c:pt>
                <c:pt idx="1">
                  <c:v>17</c:v>
                </c:pt>
                <c:pt idx="2">
                  <c:v>17.7</c:v>
                </c:pt>
                <c:pt idx="3">
                  <c:v>19.100000000000001</c:v>
                </c:pt>
                <c:pt idx="4">
                  <c:v>18.2</c:v>
                </c:pt>
                <c:pt idx="5">
                  <c:v>17.8</c:v>
                </c:pt>
                <c:pt idx="6">
                  <c:v>19.3</c:v>
                </c:pt>
                <c:pt idx="7">
                  <c:v>21</c:v>
                </c:pt>
              </c:numCache>
            </c:numRef>
          </c:val>
          <c:smooth val="0"/>
          <c:extLst>
            <c:ext xmlns:c16="http://schemas.microsoft.com/office/drawing/2014/chart" uri="{C3380CC4-5D6E-409C-BE32-E72D297353CC}">
              <c16:uniqueId val="{00000001-F7E7-4643-BF22-9D2D788F1177}"/>
            </c:ext>
          </c:extLst>
        </c:ser>
        <c:dLbls>
          <c:showLegendKey val="0"/>
          <c:showVal val="0"/>
          <c:showCatName val="0"/>
          <c:showSerName val="0"/>
          <c:showPercent val="0"/>
          <c:showBubbleSize val="0"/>
        </c:dLbls>
        <c:marker val="1"/>
        <c:smooth val="0"/>
        <c:axId val="242360320"/>
        <c:axId val="242362240"/>
      </c:lineChart>
      <c:catAx>
        <c:axId val="24236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242362240"/>
        <c:crosses val="autoZero"/>
        <c:auto val="1"/>
        <c:lblAlgn val="ctr"/>
        <c:lblOffset val="100"/>
        <c:noMultiLvlLbl val="0"/>
      </c:catAx>
      <c:valAx>
        <c:axId val="2423622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242360320"/>
        <c:crosses val="autoZero"/>
        <c:crossBetween val="between"/>
      </c:valAx>
      <c:spPr>
        <a:noFill/>
        <a:ln>
          <a:noFill/>
        </a:ln>
        <a:effectLst/>
      </c:spPr>
    </c:plotArea>
    <c:legend>
      <c:legendPos val="t"/>
      <c:layout>
        <c:manualLayout>
          <c:xMode val="edge"/>
          <c:yMode val="edge"/>
          <c:x val="0.28216937600541869"/>
          <c:y val="3.7267080745341616E-2"/>
          <c:w val="0.66940246380492763"/>
          <c:h val="6.60435923770398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chemeClr val="tx1">
              <a:lumMod val="85000"/>
              <a:lumOff val="15000"/>
            </a:schemeClr>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2709352688939"/>
          <c:y val="0.1233956151520664"/>
          <c:w val="0.86421740492315013"/>
          <c:h val="0.71310967947188419"/>
        </c:manualLayout>
      </c:layout>
      <c:barChart>
        <c:barDir val="col"/>
        <c:grouping val="clustered"/>
        <c:varyColors val="0"/>
        <c:ser>
          <c:idx val="1"/>
          <c:order val="0"/>
          <c:tx>
            <c:strRef>
              <c:f>'[nz-maternity-clinical-indicators-2013-online-tables-jul19.xlsx]DetBySTFac'!$C$36</c:f>
              <c:strCache>
                <c:ptCount val="1"/>
                <c:pt idx="0">
                  <c:v>Auckland City</c:v>
                </c:pt>
              </c:strCache>
            </c:strRef>
          </c:tx>
          <c:spPr>
            <a:solidFill>
              <a:schemeClr val="bg1">
                <a:lumMod val="75000"/>
              </a:schemeClr>
            </a:solidFill>
            <a:ln>
              <a:noFill/>
            </a:ln>
            <a:effectLst/>
          </c:spPr>
          <c:invertIfNegative val="0"/>
          <c:errBars>
            <c:errBarType val="both"/>
            <c:errValType val="cust"/>
            <c:noEndCap val="0"/>
            <c:plus>
              <c:numRef>
                <c:f>'[nz-maternity-clinical-indicators-2013-online-tables-jul19.xlsx]DetBySTFac'!$AD$36:$AK$36</c:f>
                <c:numCache>
                  <c:formatCode>General</c:formatCode>
                  <c:ptCount val="8"/>
                  <c:pt idx="0">
                    <c:v>2.2894201061580048</c:v>
                  </c:pt>
                  <c:pt idx="1">
                    <c:v>2.3928089448763998</c:v>
                  </c:pt>
                  <c:pt idx="2">
                    <c:v>2.3454762731330447</c:v>
                  </c:pt>
                  <c:pt idx="3">
                    <c:v>2.3872758882028258</c:v>
                  </c:pt>
                  <c:pt idx="4">
                    <c:v>2.4880360402806296</c:v>
                  </c:pt>
                  <c:pt idx="5">
                    <c:v>2.4906686107537084</c:v>
                  </c:pt>
                  <c:pt idx="6">
                    <c:v>2.457424883523025</c:v>
                  </c:pt>
                  <c:pt idx="7">
                    <c:v>2.6462789713466499</c:v>
                  </c:pt>
                </c:numCache>
              </c:numRef>
            </c:plus>
            <c:minus>
              <c:numRef>
                <c:f>'[nz-maternity-clinical-indicators-2013-online-tables-jul19.xlsx]DetBySTFac'!$AD$37:$AK$37</c:f>
                <c:numCache>
                  <c:formatCode>General</c:formatCode>
                  <c:ptCount val="8"/>
                  <c:pt idx="0">
                    <c:v>2.0231655499196286</c:v>
                  </c:pt>
                  <c:pt idx="1">
                    <c:v>2.0876244590503887</c:v>
                  </c:pt>
                  <c:pt idx="2">
                    <c:v>2.1076590866046416</c:v>
                  </c:pt>
                  <c:pt idx="3">
                    <c:v>2.130009618887506</c:v>
                  </c:pt>
                  <c:pt idx="4">
                    <c:v>2.2900565473948618</c:v>
                  </c:pt>
                  <c:pt idx="5">
                    <c:v>2.3107504113585797</c:v>
                  </c:pt>
                  <c:pt idx="6">
                    <c:v>2.2911426409526854</c:v>
                  </c:pt>
                  <c:pt idx="7">
                    <c:v>2.3558167124761837</c:v>
                  </c:pt>
                </c:numCache>
              </c:numRef>
            </c:minus>
            <c:spPr>
              <a:noFill/>
              <a:ln w="12700" cap="flat" cmpd="sng" algn="ctr">
                <a:solidFill>
                  <a:schemeClr val="tx1">
                    <a:lumMod val="75000"/>
                    <a:lumOff val="25000"/>
                  </a:schemeClr>
                </a:solidFill>
                <a:round/>
              </a:ln>
              <a:effectLst/>
            </c:spPr>
          </c:errBars>
          <c:cat>
            <c:numRef>
              <c:f>'[nz-maternity-clinical-indicators-2013-online-tables-jul19.xlsx]DetBySTFac'!$G$35:$N$35</c:f>
              <c:numCache>
                <c:formatCode>General</c:formatCode>
                <c:ptCount val="8"/>
                <c:pt idx="0">
                  <c:v>2010</c:v>
                </c:pt>
                <c:pt idx="1">
                  <c:v>2011</c:v>
                </c:pt>
                <c:pt idx="2">
                  <c:v>2012</c:v>
                </c:pt>
                <c:pt idx="3">
                  <c:v>2013</c:v>
                </c:pt>
                <c:pt idx="4">
                  <c:v>2014</c:v>
                </c:pt>
                <c:pt idx="5">
                  <c:v>2015</c:v>
                </c:pt>
                <c:pt idx="6">
                  <c:v>2016</c:v>
                </c:pt>
                <c:pt idx="7">
                  <c:v>2017</c:v>
                </c:pt>
              </c:numCache>
            </c:numRef>
          </c:cat>
          <c:val>
            <c:numRef>
              <c:f>'[nz-maternity-clinical-indicators-2013-online-tables-jul19.xlsx]DetBySTFac'!$G$36:$N$36</c:f>
              <c:numCache>
                <c:formatCode>General</c:formatCode>
                <c:ptCount val="8"/>
                <c:pt idx="0">
                  <c:v>17.7</c:v>
                </c:pt>
                <c:pt idx="1">
                  <c:v>18.2</c:v>
                </c:pt>
                <c:pt idx="2">
                  <c:v>19.7</c:v>
                </c:pt>
                <c:pt idx="3">
                  <c:v>23.3</c:v>
                </c:pt>
                <c:pt idx="4">
                  <c:v>22.8</c:v>
                </c:pt>
                <c:pt idx="5">
                  <c:v>20.399999999999999</c:v>
                </c:pt>
                <c:pt idx="6">
                  <c:v>22.7</c:v>
                </c:pt>
                <c:pt idx="7">
                  <c:v>27.1</c:v>
                </c:pt>
              </c:numCache>
            </c:numRef>
          </c:val>
          <c:extLst>
            <c:ext xmlns:c16="http://schemas.microsoft.com/office/drawing/2014/chart" uri="{C3380CC4-5D6E-409C-BE32-E72D297353CC}">
              <c16:uniqueId val="{00000000-C868-4B37-A988-8ACE8A098689}"/>
            </c:ext>
          </c:extLst>
        </c:ser>
        <c:dLbls>
          <c:showLegendKey val="0"/>
          <c:showVal val="0"/>
          <c:showCatName val="0"/>
          <c:showSerName val="0"/>
          <c:showPercent val="0"/>
          <c:showBubbleSize val="0"/>
        </c:dLbls>
        <c:gapWidth val="100"/>
        <c:axId val="162728576"/>
        <c:axId val="162734848"/>
      </c:barChart>
      <c:lineChart>
        <c:grouping val="stacked"/>
        <c:varyColors val="0"/>
        <c:ser>
          <c:idx val="2"/>
          <c:order val="1"/>
          <c:tx>
            <c:strRef>
              <c:f>'[nz-maternity-clinical-indicators-2013-online-tables-jul19.xlsx]DetBySTFac'!$C$37</c:f>
              <c:strCache>
                <c:ptCount val="1"/>
                <c:pt idx="0">
                  <c:v>All secondary / tertiary facilities</c:v>
                </c:pt>
              </c:strCache>
            </c:strRef>
          </c:tx>
          <c:spPr>
            <a:ln w="25400" cap="rnd">
              <a:noFill/>
              <a:round/>
            </a:ln>
            <a:effectLst/>
          </c:spPr>
          <c:marker>
            <c:symbol val="circle"/>
            <c:size val="7"/>
            <c:spPr>
              <a:solidFill>
                <a:schemeClr val="accent2"/>
              </a:solidFill>
              <a:ln w="9525">
                <a:noFill/>
              </a:ln>
              <a:effectLst/>
            </c:spPr>
          </c:marker>
          <c:cat>
            <c:numRef>
              <c:f>'[nz-maternity-clinical-indicators-2013-online-tables-jul19.xlsx]DetBySTFac'!$G$35:$N$35</c:f>
              <c:numCache>
                <c:formatCode>General</c:formatCode>
                <c:ptCount val="8"/>
                <c:pt idx="0">
                  <c:v>2010</c:v>
                </c:pt>
                <c:pt idx="1">
                  <c:v>2011</c:v>
                </c:pt>
                <c:pt idx="2">
                  <c:v>2012</c:v>
                </c:pt>
                <c:pt idx="3">
                  <c:v>2013</c:v>
                </c:pt>
                <c:pt idx="4">
                  <c:v>2014</c:v>
                </c:pt>
                <c:pt idx="5">
                  <c:v>2015</c:v>
                </c:pt>
                <c:pt idx="6">
                  <c:v>2016</c:v>
                </c:pt>
                <c:pt idx="7">
                  <c:v>2017</c:v>
                </c:pt>
              </c:numCache>
            </c:numRef>
          </c:cat>
          <c:val>
            <c:numRef>
              <c:f>'[nz-maternity-clinical-indicators-2013-online-tables-jul19.xlsx]DetBySTFac'!$G$37:$N$37</c:f>
              <c:numCache>
                <c:formatCode>General</c:formatCode>
                <c:ptCount val="8"/>
                <c:pt idx="0">
                  <c:v>17.399999999999999</c:v>
                </c:pt>
                <c:pt idx="1">
                  <c:v>17</c:v>
                </c:pt>
                <c:pt idx="2">
                  <c:v>17.7</c:v>
                </c:pt>
                <c:pt idx="3">
                  <c:v>19.100000000000001</c:v>
                </c:pt>
                <c:pt idx="4">
                  <c:v>18.2</c:v>
                </c:pt>
                <c:pt idx="5">
                  <c:v>17.8</c:v>
                </c:pt>
                <c:pt idx="6">
                  <c:v>19.3</c:v>
                </c:pt>
                <c:pt idx="7">
                  <c:v>21</c:v>
                </c:pt>
              </c:numCache>
            </c:numRef>
          </c:val>
          <c:smooth val="0"/>
          <c:extLst>
            <c:ext xmlns:c16="http://schemas.microsoft.com/office/drawing/2014/chart" uri="{C3380CC4-5D6E-409C-BE32-E72D297353CC}">
              <c16:uniqueId val="{00000001-C868-4B37-A988-8ACE8A098689}"/>
            </c:ext>
          </c:extLst>
        </c:ser>
        <c:dLbls>
          <c:showLegendKey val="0"/>
          <c:showVal val="0"/>
          <c:showCatName val="0"/>
          <c:showSerName val="0"/>
          <c:showPercent val="0"/>
          <c:showBubbleSize val="0"/>
        </c:dLbls>
        <c:marker val="1"/>
        <c:smooth val="0"/>
        <c:axId val="162728576"/>
        <c:axId val="162734848"/>
      </c:lineChart>
      <c:catAx>
        <c:axId val="16272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62734848"/>
        <c:crosses val="autoZero"/>
        <c:auto val="1"/>
        <c:lblAlgn val="ctr"/>
        <c:lblOffset val="100"/>
        <c:noMultiLvlLbl val="0"/>
      </c:catAx>
      <c:valAx>
        <c:axId val="1627348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62728576"/>
        <c:crosses val="autoZero"/>
        <c:crossBetween val="between"/>
      </c:valAx>
      <c:spPr>
        <a:noFill/>
        <a:ln>
          <a:noFill/>
        </a:ln>
        <a:effectLst/>
      </c:spPr>
    </c:plotArea>
    <c:legend>
      <c:legendPos val="t"/>
      <c:layout>
        <c:manualLayout>
          <c:xMode val="edge"/>
          <c:yMode val="edge"/>
          <c:x val="0.28216937600541869"/>
          <c:y val="3.7267080745341616E-2"/>
          <c:w val="0.66940246380492763"/>
          <c:h val="6.60435923770398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chemeClr val="tx1">
              <a:lumMod val="85000"/>
              <a:lumOff val="15000"/>
            </a:schemeClr>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Induction of Labour rates NWH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Sheet1!$T$46</c:f>
              <c:strCache>
                <c:ptCount val="1"/>
                <c:pt idx="0">
                  <c:v>Toatal induced</c:v>
                </c:pt>
              </c:strCache>
            </c:strRef>
          </c:tx>
          <c:invertIfNegative val="0"/>
          <c:cat>
            <c:numRef>
              <c:f>Sheet1!$U$45:$AE$45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Sheet1!$U$46:$AE$46</c:f>
              <c:numCache>
                <c:formatCode>General</c:formatCode>
                <c:ptCount val="11"/>
                <c:pt idx="0">
                  <c:v>29</c:v>
                </c:pt>
                <c:pt idx="1">
                  <c:v>28.9</c:v>
                </c:pt>
                <c:pt idx="2">
                  <c:v>28.7</c:v>
                </c:pt>
                <c:pt idx="3">
                  <c:v>32.700000000000003</c:v>
                </c:pt>
                <c:pt idx="4">
                  <c:v>32.299999999999997</c:v>
                </c:pt>
                <c:pt idx="5">
                  <c:v>33.799999999999997</c:v>
                </c:pt>
                <c:pt idx="6">
                  <c:v>31.3</c:v>
                </c:pt>
                <c:pt idx="7">
                  <c:v>33</c:v>
                </c:pt>
                <c:pt idx="8">
                  <c:v>33.5</c:v>
                </c:pt>
                <c:pt idx="9">
                  <c:v>33.799999999999997</c:v>
                </c:pt>
                <c:pt idx="10">
                  <c:v>35.299999999999997</c:v>
                </c:pt>
              </c:numCache>
            </c:numRef>
          </c:val>
          <c:extLst>
            <c:ext xmlns:c16="http://schemas.microsoft.com/office/drawing/2014/chart" uri="{C3380CC4-5D6E-409C-BE32-E72D297353CC}">
              <c16:uniqueId val="{00000000-EBBB-4E97-A7A4-6A8C1ED56370}"/>
            </c:ext>
          </c:extLst>
        </c:ser>
        <c:ser>
          <c:idx val="1"/>
          <c:order val="1"/>
          <c:tx>
            <c:strRef>
              <c:f>Sheet1!$T$47</c:f>
              <c:strCache>
                <c:ptCount val="1"/>
                <c:pt idx="0">
                  <c:v>Nullipara Induced</c:v>
                </c:pt>
              </c:strCache>
            </c:strRef>
          </c:tx>
          <c:invertIfNegative val="0"/>
          <c:cat>
            <c:numRef>
              <c:f>Sheet1!$U$45:$AE$45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Sheet1!$U$47:$AE$47</c:f>
              <c:numCache>
                <c:formatCode>General</c:formatCode>
                <c:ptCount val="11"/>
                <c:pt idx="0">
                  <c:v>33.299999999999997</c:v>
                </c:pt>
                <c:pt idx="1">
                  <c:v>33.1</c:v>
                </c:pt>
                <c:pt idx="2">
                  <c:v>33.5</c:v>
                </c:pt>
                <c:pt idx="3">
                  <c:v>37.6</c:v>
                </c:pt>
                <c:pt idx="4">
                  <c:v>36.5</c:v>
                </c:pt>
                <c:pt idx="5">
                  <c:v>38.9</c:v>
                </c:pt>
                <c:pt idx="6">
                  <c:v>37.5</c:v>
                </c:pt>
                <c:pt idx="7">
                  <c:v>40</c:v>
                </c:pt>
                <c:pt idx="8">
                  <c:v>39.6</c:v>
                </c:pt>
                <c:pt idx="9">
                  <c:v>41.2</c:v>
                </c:pt>
                <c:pt idx="10">
                  <c:v>41.8</c:v>
                </c:pt>
              </c:numCache>
            </c:numRef>
          </c:val>
          <c:extLst>
            <c:ext xmlns:c16="http://schemas.microsoft.com/office/drawing/2014/chart" uri="{C3380CC4-5D6E-409C-BE32-E72D297353CC}">
              <c16:uniqueId val="{00000001-EBBB-4E97-A7A4-6A8C1ED56370}"/>
            </c:ext>
          </c:extLst>
        </c:ser>
        <c:ser>
          <c:idx val="2"/>
          <c:order val="2"/>
          <c:tx>
            <c:strRef>
              <c:f>Sheet1!$T$48</c:f>
              <c:strCache>
                <c:ptCount val="1"/>
                <c:pt idx="0">
                  <c:v>Multipara Induced</c:v>
                </c:pt>
              </c:strCache>
            </c:strRef>
          </c:tx>
          <c:invertIfNegative val="0"/>
          <c:cat>
            <c:numRef>
              <c:f>Sheet1!$U$45:$AE$45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Sheet1!$U$48:$AE$48</c:f>
              <c:numCache>
                <c:formatCode>General</c:formatCode>
                <c:ptCount val="11"/>
                <c:pt idx="0">
                  <c:v>25.1</c:v>
                </c:pt>
                <c:pt idx="1">
                  <c:v>24.9</c:v>
                </c:pt>
                <c:pt idx="2">
                  <c:v>24.3</c:v>
                </c:pt>
                <c:pt idx="3">
                  <c:v>28.4</c:v>
                </c:pt>
                <c:pt idx="4">
                  <c:v>28.1</c:v>
                </c:pt>
                <c:pt idx="5">
                  <c:v>29.1</c:v>
                </c:pt>
                <c:pt idx="6">
                  <c:v>25.3</c:v>
                </c:pt>
                <c:pt idx="7">
                  <c:v>26.6</c:v>
                </c:pt>
                <c:pt idx="8">
                  <c:v>27.7</c:v>
                </c:pt>
                <c:pt idx="9">
                  <c:v>26.7</c:v>
                </c:pt>
                <c:pt idx="10">
                  <c:v>29</c:v>
                </c:pt>
              </c:numCache>
            </c:numRef>
          </c:val>
          <c:extLst>
            <c:ext xmlns:c16="http://schemas.microsoft.com/office/drawing/2014/chart" uri="{C3380CC4-5D6E-409C-BE32-E72D297353CC}">
              <c16:uniqueId val="{00000002-EBBB-4E97-A7A4-6A8C1ED56370}"/>
            </c:ext>
          </c:extLst>
        </c:ser>
        <c:dLbls>
          <c:showLegendKey val="0"/>
          <c:showVal val="0"/>
          <c:showCatName val="0"/>
          <c:showSerName val="0"/>
          <c:showPercent val="0"/>
          <c:showBubbleSize val="0"/>
        </c:dLbls>
        <c:gapWidth val="150"/>
        <c:shape val="box"/>
        <c:axId val="127060992"/>
        <c:axId val="127758336"/>
        <c:axId val="0"/>
      </c:bar3DChart>
      <c:catAx>
        <c:axId val="127060992"/>
        <c:scaling>
          <c:orientation val="minMax"/>
        </c:scaling>
        <c:delete val="0"/>
        <c:axPos val="b"/>
        <c:numFmt formatCode="General" sourceLinked="1"/>
        <c:majorTickMark val="none"/>
        <c:minorTickMark val="none"/>
        <c:tickLblPos val="nextTo"/>
        <c:crossAx val="127758336"/>
        <c:crosses val="autoZero"/>
        <c:auto val="1"/>
        <c:lblAlgn val="ctr"/>
        <c:lblOffset val="100"/>
        <c:noMultiLvlLbl val="0"/>
      </c:catAx>
      <c:valAx>
        <c:axId val="127758336"/>
        <c:scaling>
          <c:orientation val="minMax"/>
        </c:scaling>
        <c:delete val="0"/>
        <c:axPos val="l"/>
        <c:majorGridlines/>
        <c:numFmt formatCode="General" sourceLinked="1"/>
        <c:majorTickMark val="none"/>
        <c:minorTickMark val="none"/>
        <c:tickLblPos val="nextTo"/>
        <c:crossAx val="127060992"/>
        <c:crosses val="autoZero"/>
        <c:crossBetween val="between"/>
      </c:valAx>
    </c:plotArea>
    <c:legend>
      <c:legendPos val="r"/>
      <c:overlay val="0"/>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2709352688939"/>
          <c:y val="0.1233956151520664"/>
          <c:w val="0.86421740492315013"/>
          <c:h val="0.72068860957597691"/>
        </c:manualLayout>
      </c:layout>
      <c:barChart>
        <c:barDir val="col"/>
        <c:grouping val="clustered"/>
        <c:varyColors val="0"/>
        <c:ser>
          <c:idx val="1"/>
          <c:order val="0"/>
          <c:tx>
            <c:strRef>
              <c:f>'[nz-maternity-clinical-indicators-2013-online-tables-jul19.xlsx]DetByDHBEth'!$C$37</c:f>
              <c:strCache>
                <c:ptCount val="1"/>
                <c:pt idx="0">
                  <c:v>Auckland DHB</c:v>
                </c:pt>
              </c:strCache>
            </c:strRef>
          </c:tx>
          <c:spPr>
            <a:solidFill>
              <a:srgbClr val="92CDDC"/>
            </a:solidFill>
            <a:ln>
              <a:noFill/>
            </a:ln>
            <a:effectLst/>
          </c:spPr>
          <c:invertIfNegative val="0"/>
          <c:dPt>
            <c:idx val="7"/>
            <c:invertIfNegative val="0"/>
            <c:bubble3D val="0"/>
            <c:spPr>
              <a:solidFill>
                <a:srgbClr val="92CDDC"/>
              </a:solidFill>
              <a:ln>
                <a:solidFill>
                  <a:schemeClr val="bg1"/>
                </a:solidFill>
              </a:ln>
              <a:effectLst/>
            </c:spPr>
            <c:extLst>
              <c:ext xmlns:c16="http://schemas.microsoft.com/office/drawing/2014/chart" uri="{C3380CC4-5D6E-409C-BE32-E72D297353CC}">
                <c16:uniqueId val="{00000001-7912-4C5B-B2A1-ECCD6AFF3123}"/>
              </c:ext>
            </c:extLst>
          </c:dPt>
          <c:errBars>
            <c:errBarType val="both"/>
            <c:errValType val="cust"/>
            <c:noEndCap val="0"/>
            <c:plus>
              <c:numRef>
                <c:f>'[nz-maternity-clinical-indicators-2013-online-tables-jul19.xlsx]DetByDHBEth'!$AD$37:$AL$37</c:f>
                <c:numCache>
                  <c:formatCode>General</c:formatCode>
                  <c:ptCount val="9"/>
                  <c:pt idx="0">
                    <c:v>1.6824888824215076</c:v>
                  </c:pt>
                  <c:pt idx="1">
                    <c:v>1.401543917578242</c:v>
                  </c:pt>
                  <c:pt idx="2">
                    <c:v>1.4296080344116247</c:v>
                  </c:pt>
                  <c:pt idx="3">
                    <c:v>1.2795053045252325</c:v>
                  </c:pt>
                  <c:pt idx="4">
                    <c:v>1.8649864055116936</c:v>
                  </c:pt>
                  <c:pt idx="5">
                    <c:v>1.720408066698039</c:v>
                  </c:pt>
                  <c:pt idx="6">
                    <c:v>1.6404458163459559</c:v>
                  </c:pt>
                  <c:pt idx="7">
                    <c:v>1.889084066020617</c:v>
                  </c:pt>
                  <c:pt idx="8">
                    <c:v>2.2033819214932429</c:v>
                  </c:pt>
                </c:numCache>
              </c:numRef>
            </c:plus>
            <c:minus>
              <c:numRef>
                <c:f>'[nz-maternity-clinical-indicators-2013-online-tables-jul19.xlsx]DetByDHBEth'!$AD$38:$AL$38</c:f>
                <c:numCache>
                  <c:formatCode>General</c:formatCode>
                  <c:ptCount val="9"/>
                  <c:pt idx="0">
                    <c:v>1.4068901753867724</c:v>
                  </c:pt>
                  <c:pt idx="1">
                    <c:v>1.0715102776891494</c:v>
                  </c:pt>
                  <c:pt idx="2">
                    <c:v>1.1094454801828331</c:v>
                  </c:pt>
                  <c:pt idx="3">
                    <c:v>0.97336092207967484</c:v>
                  </c:pt>
                  <c:pt idx="4">
                    <c:v>1.580723365802311</c:v>
                  </c:pt>
                  <c:pt idx="5">
                    <c:v>1.4180256861655689</c:v>
                  </c:pt>
                  <c:pt idx="6">
                    <c:v>1.3129667437234858</c:v>
                  </c:pt>
                  <c:pt idx="7">
                    <c:v>1.5426289573929415</c:v>
                  </c:pt>
                  <c:pt idx="8">
                    <c:v>1.8544342850624087</c:v>
                  </c:pt>
                </c:numCache>
              </c:numRef>
            </c:minus>
            <c:spPr>
              <a:noFill/>
              <a:ln w="12700" cap="flat" cmpd="sng" algn="ctr">
                <a:solidFill>
                  <a:schemeClr val="tx1"/>
                </a:solidFill>
                <a:round/>
              </a:ln>
              <a:effectLst/>
            </c:spPr>
          </c:errBars>
          <c:cat>
            <c:numRef>
              <c:f>'[nz-maternity-clinical-indicators-2013-online-tables-jul19.xlsx]DetByDHBEth'!$F$36:$N$36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'[nz-maternity-clinical-indicators-2013-online-tables-jul19.xlsx]DetByDHBEth'!$F$37:$N$37</c:f>
              <c:numCache>
                <c:formatCode>General</c:formatCode>
                <c:ptCount val="9"/>
                <c:pt idx="0">
                  <c:v>7.8565328778821524</c:v>
                </c:pt>
                <c:pt idx="1">
                  <c:v>4.3437204910292726</c:v>
                </c:pt>
                <c:pt idx="2">
                  <c:v>4.7091412742382275</c:v>
                </c:pt>
                <c:pt idx="3">
                  <c:v>3.9028620988725069</c:v>
                </c:pt>
                <c:pt idx="4">
                  <c:v>9.3065693430656928</c:v>
                </c:pt>
                <c:pt idx="5">
                  <c:v>7.421150278293136</c:v>
                </c:pt>
                <c:pt idx="6">
                  <c:v>6.1463414634146343</c:v>
                </c:pt>
                <c:pt idx="7">
                  <c:v>7.7087794432548176</c:v>
                </c:pt>
                <c:pt idx="8">
                  <c:v>10.356731875719218</c:v>
                </c:pt>
              </c:numCache>
            </c:numRef>
          </c:val>
          <c:extLst>
            <c:ext xmlns:c16="http://schemas.microsoft.com/office/drawing/2014/chart" uri="{C3380CC4-5D6E-409C-BE32-E72D297353CC}">
              <c16:uniqueId val="{00000002-7912-4C5B-B2A1-ECCD6AFF3123}"/>
            </c:ext>
          </c:extLst>
        </c:ser>
        <c:dLbls>
          <c:showLegendKey val="0"/>
          <c:showVal val="0"/>
          <c:showCatName val="0"/>
          <c:showSerName val="0"/>
          <c:showPercent val="0"/>
          <c:showBubbleSize val="0"/>
        </c:dLbls>
        <c:gapWidth val="100"/>
        <c:axId val="124487552"/>
        <c:axId val="124490112"/>
      </c:barChart>
      <c:lineChart>
        <c:grouping val="stacked"/>
        <c:varyColors val="0"/>
        <c:ser>
          <c:idx val="2"/>
          <c:order val="1"/>
          <c:tx>
            <c:strRef>
              <c:f>'[nz-maternity-clinical-indicators-2013-online-tables-jul19.xlsx]DetByDHBEth'!$C$38</c:f>
              <c:strCache>
                <c:ptCount val="1"/>
                <c:pt idx="0">
                  <c:v>New Zealand</c:v>
                </c:pt>
              </c:strCache>
            </c:strRef>
          </c:tx>
          <c:spPr>
            <a:ln w="25400" cap="rnd">
              <a:noFill/>
              <a:round/>
            </a:ln>
            <a:effectLst/>
          </c:spPr>
          <c:marker>
            <c:symbol val="circle"/>
            <c:size val="7"/>
            <c:spPr>
              <a:solidFill>
                <a:schemeClr val="accent2"/>
              </a:solidFill>
              <a:ln w="9525">
                <a:noFill/>
              </a:ln>
              <a:effectLst/>
            </c:spPr>
          </c:marker>
          <c:cat>
            <c:numRef>
              <c:f>'[nz-maternity-clinical-indicators-2013-online-tables-jul19.xlsx]DetByDHBEth'!$F$36:$N$36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'[nz-maternity-clinical-indicators-2013-online-tables-jul19.xlsx]DetByDHBEth'!$F$38:$N$38</c:f>
              <c:numCache>
                <c:formatCode>General</c:formatCode>
                <c:ptCount val="9"/>
                <c:pt idx="0">
                  <c:v>4.3758306921582664</c:v>
                </c:pt>
                <c:pt idx="1">
                  <c:v>3.8413361169102296</c:v>
                </c:pt>
                <c:pt idx="2">
                  <c:v>4.3957230802462472</c:v>
                </c:pt>
                <c:pt idx="3">
                  <c:v>4.1525885558583111</c:v>
                </c:pt>
                <c:pt idx="4">
                  <c:v>5.2052281586792022</c:v>
                </c:pt>
                <c:pt idx="5">
                  <c:v>5.5574732481877804</c:v>
                </c:pt>
                <c:pt idx="6">
                  <c:v>5.6638509854884127</c:v>
                </c:pt>
                <c:pt idx="7">
                  <c:v>6.305429374864806</c:v>
                </c:pt>
                <c:pt idx="8">
                  <c:v>7.6271186440677967</c:v>
                </c:pt>
              </c:numCache>
            </c:numRef>
          </c:val>
          <c:smooth val="0"/>
          <c:extLst>
            <c:ext xmlns:c16="http://schemas.microsoft.com/office/drawing/2014/chart" uri="{C3380CC4-5D6E-409C-BE32-E72D297353CC}">
              <c16:uniqueId val="{00000003-7912-4C5B-B2A1-ECCD6AFF3123}"/>
            </c:ext>
          </c:extLst>
        </c:ser>
        <c:dLbls>
          <c:showLegendKey val="0"/>
          <c:showVal val="0"/>
          <c:showCatName val="0"/>
          <c:showSerName val="0"/>
          <c:showPercent val="0"/>
          <c:showBubbleSize val="0"/>
        </c:dLbls>
        <c:marker val="1"/>
        <c:smooth val="0"/>
        <c:axId val="124487552"/>
        <c:axId val="124490112"/>
      </c:lineChart>
      <c:catAx>
        <c:axId val="12448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24490112"/>
        <c:crosses val="autoZero"/>
        <c:auto val="1"/>
        <c:lblAlgn val="ctr"/>
        <c:lblOffset val="100"/>
        <c:noMultiLvlLbl val="0"/>
      </c:catAx>
      <c:valAx>
        <c:axId val="1244901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24487552"/>
        <c:crosses val="autoZero"/>
        <c:crossBetween val="between"/>
      </c:valAx>
      <c:spPr>
        <a:noFill/>
        <a:ln>
          <a:noFill/>
        </a:ln>
        <a:effectLst/>
      </c:spPr>
    </c:plotArea>
    <c:legend>
      <c:legendPos val="t"/>
      <c:layout>
        <c:manualLayout>
          <c:xMode val="edge"/>
          <c:yMode val="edge"/>
          <c:x val="0.44077163194106916"/>
          <c:y val="3.7267080745341616E-2"/>
          <c:w val="0.51080025490640835"/>
          <c:h val="6.60435923770398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chemeClr val="tx1">
              <a:lumMod val="85000"/>
              <a:lumOff val="15000"/>
            </a:schemeClr>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Induction of Labour multips and Nullips by age</a:t>
            </a:r>
          </a:p>
        </c:rich>
      </c:tx>
      <c:overlay val="0"/>
    </c:title>
    <c:autoTitleDeleted val="0"/>
    <c:plotArea>
      <c:layout/>
      <c:barChart>
        <c:barDir val="col"/>
        <c:grouping val="clustered"/>
        <c:varyColors val="0"/>
        <c:ser>
          <c:idx val="0"/>
          <c:order val="0"/>
          <c:tx>
            <c:strRef>
              <c:f>Sheet1!$V$162</c:f>
              <c:strCache>
                <c:ptCount val="1"/>
                <c:pt idx="0">
                  <c:v>Nullip</c:v>
                </c:pt>
              </c:strCache>
            </c:strRef>
          </c:tx>
          <c:invertIfNegative val="0"/>
          <c:cat>
            <c:strRef>
              <c:f>Sheet1!$U$163:$U$166</c:f>
              <c:strCache>
                <c:ptCount val="4"/>
                <c:pt idx="0">
                  <c:v>≤25</c:v>
                </c:pt>
                <c:pt idx="1">
                  <c:v>26-30</c:v>
                </c:pt>
                <c:pt idx="2">
                  <c:v>31-35</c:v>
                </c:pt>
                <c:pt idx="3">
                  <c:v>&gt;35</c:v>
                </c:pt>
              </c:strCache>
            </c:strRef>
          </c:cat>
          <c:val>
            <c:numRef>
              <c:f>Sheet1!$V$163:$V$166</c:f>
              <c:numCache>
                <c:formatCode>General</c:formatCode>
                <c:ptCount val="4"/>
                <c:pt idx="0">
                  <c:v>43.4</c:v>
                </c:pt>
                <c:pt idx="1">
                  <c:v>44.9</c:v>
                </c:pt>
                <c:pt idx="2">
                  <c:v>45.8</c:v>
                </c:pt>
                <c:pt idx="3">
                  <c:v>42</c:v>
                </c:pt>
              </c:numCache>
            </c:numRef>
          </c:val>
          <c:extLst>
            <c:ext xmlns:c16="http://schemas.microsoft.com/office/drawing/2014/chart" uri="{C3380CC4-5D6E-409C-BE32-E72D297353CC}">
              <c16:uniqueId val="{00000000-EE4E-47E4-9744-4B225E473F9B}"/>
            </c:ext>
          </c:extLst>
        </c:ser>
        <c:ser>
          <c:idx val="1"/>
          <c:order val="1"/>
          <c:tx>
            <c:strRef>
              <c:f>Sheet1!$W$162</c:f>
              <c:strCache>
                <c:ptCount val="1"/>
                <c:pt idx="0">
                  <c:v>Multip</c:v>
                </c:pt>
              </c:strCache>
            </c:strRef>
          </c:tx>
          <c:invertIfNegative val="0"/>
          <c:cat>
            <c:strRef>
              <c:f>Sheet1!$U$163:$U$166</c:f>
              <c:strCache>
                <c:ptCount val="4"/>
                <c:pt idx="0">
                  <c:v>≤25</c:v>
                </c:pt>
                <c:pt idx="1">
                  <c:v>26-30</c:v>
                </c:pt>
                <c:pt idx="2">
                  <c:v>31-35</c:v>
                </c:pt>
                <c:pt idx="3">
                  <c:v>&gt;35</c:v>
                </c:pt>
              </c:strCache>
            </c:strRef>
          </c:cat>
          <c:val>
            <c:numRef>
              <c:f>Sheet1!$W$163:$W$166</c:f>
              <c:numCache>
                <c:formatCode>General</c:formatCode>
                <c:ptCount val="4"/>
                <c:pt idx="0">
                  <c:v>33.299999999999997</c:v>
                </c:pt>
                <c:pt idx="1">
                  <c:v>37.299999999999997</c:v>
                </c:pt>
                <c:pt idx="2">
                  <c:v>40.799999999999997</c:v>
                </c:pt>
                <c:pt idx="3">
                  <c:v>48.4</c:v>
                </c:pt>
              </c:numCache>
            </c:numRef>
          </c:val>
          <c:extLst>
            <c:ext xmlns:c16="http://schemas.microsoft.com/office/drawing/2014/chart" uri="{C3380CC4-5D6E-409C-BE32-E72D297353CC}">
              <c16:uniqueId val="{00000001-EE4E-47E4-9744-4B225E473F9B}"/>
            </c:ext>
          </c:extLst>
        </c:ser>
        <c:dLbls>
          <c:showLegendKey val="0"/>
          <c:showVal val="0"/>
          <c:showCatName val="0"/>
          <c:showSerName val="0"/>
          <c:showPercent val="0"/>
          <c:showBubbleSize val="0"/>
        </c:dLbls>
        <c:gapWidth val="55"/>
        <c:axId val="127059072"/>
        <c:axId val="127717760"/>
      </c:barChart>
      <c:catAx>
        <c:axId val="127059072"/>
        <c:scaling>
          <c:orientation val="minMax"/>
        </c:scaling>
        <c:delete val="0"/>
        <c:axPos val="b"/>
        <c:numFmt formatCode="General" sourceLinked="0"/>
        <c:majorTickMark val="none"/>
        <c:minorTickMark val="none"/>
        <c:tickLblPos val="nextTo"/>
        <c:crossAx val="127717760"/>
        <c:crosses val="autoZero"/>
        <c:auto val="1"/>
        <c:lblAlgn val="ctr"/>
        <c:lblOffset val="100"/>
        <c:noMultiLvlLbl val="0"/>
      </c:catAx>
      <c:valAx>
        <c:axId val="127717760"/>
        <c:scaling>
          <c:orientation val="minMax"/>
        </c:scaling>
        <c:delete val="0"/>
        <c:axPos val="l"/>
        <c:majorGridlines/>
        <c:numFmt formatCode="General" sourceLinked="1"/>
        <c:majorTickMark val="none"/>
        <c:minorTickMark val="none"/>
        <c:tickLblPos val="nextTo"/>
        <c:crossAx val="12705907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Induction of Labour Muiltips and Nullips by Ethnicity</a:t>
            </a:r>
          </a:p>
        </c:rich>
      </c:tx>
      <c:overlay val="0"/>
    </c:title>
    <c:autoTitleDeleted val="0"/>
    <c:plotArea>
      <c:layout/>
      <c:barChart>
        <c:barDir val="col"/>
        <c:grouping val="clustered"/>
        <c:varyColors val="0"/>
        <c:ser>
          <c:idx val="0"/>
          <c:order val="0"/>
          <c:tx>
            <c:strRef>
              <c:f>Sheet1!$V$172</c:f>
              <c:strCache>
                <c:ptCount val="1"/>
                <c:pt idx="0">
                  <c:v>Nullip</c:v>
                </c:pt>
              </c:strCache>
            </c:strRef>
          </c:tx>
          <c:invertIfNegative val="0"/>
          <c:cat>
            <c:strRef>
              <c:f>Sheet1!$U$173:$U$178</c:f>
              <c:strCache>
                <c:ptCount val="6"/>
                <c:pt idx="0">
                  <c:v>Māori</c:v>
                </c:pt>
                <c:pt idx="1">
                  <c:v>Pacific</c:v>
                </c:pt>
                <c:pt idx="2">
                  <c:v>Indian</c:v>
                </c:pt>
                <c:pt idx="3">
                  <c:v>Other Asian</c:v>
                </c:pt>
                <c:pt idx="4">
                  <c:v>MELAA</c:v>
                </c:pt>
                <c:pt idx="5">
                  <c:v>European</c:v>
                </c:pt>
              </c:strCache>
            </c:strRef>
          </c:cat>
          <c:val>
            <c:numRef>
              <c:f>Sheet1!$V$173:$V$178</c:f>
              <c:numCache>
                <c:formatCode>General</c:formatCode>
                <c:ptCount val="6"/>
                <c:pt idx="0">
                  <c:v>44.7</c:v>
                </c:pt>
                <c:pt idx="1">
                  <c:v>46.7</c:v>
                </c:pt>
                <c:pt idx="2">
                  <c:v>53.2</c:v>
                </c:pt>
                <c:pt idx="3">
                  <c:v>36.5</c:v>
                </c:pt>
                <c:pt idx="4">
                  <c:v>39.799999999999997</c:v>
                </c:pt>
                <c:pt idx="5">
                  <c:v>46.5</c:v>
                </c:pt>
              </c:numCache>
            </c:numRef>
          </c:val>
          <c:extLst>
            <c:ext xmlns:c16="http://schemas.microsoft.com/office/drawing/2014/chart" uri="{C3380CC4-5D6E-409C-BE32-E72D297353CC}">
              <c16:uniqueId val="{00000000-3041-413C-977D-BE6AD35BA090}"/>
            </c:ext>
          </c:extLst>
        </c:ser>
        <c:ser>
          <c:idx val="1"/>
          <c:order val="1"/>
          <c:tx>
            <c:strRef>
              <c:f>Sheet1!$W$172</c:f>
              <c:strCache>
                <c:ptCount val="1"/>
                <c:pt idx="0">
                  <c:v>Multip</c:v>
                </c:pt>
              </c:strCache>
            </c:strRef>
          </c:tx>
          <c:invertIfNegative val="0"/>
          <c:cat>
            <c:strRef>
              <c:f>Sheet1!$U$173:$U$178</c:f>
              <c:strCache>
                <c:ptCount val="6"/>
                <c:pt idx="0">
                  <c:v>Māori</c:v>
                </c:pt>
                <c:pt idx="1">
                  <c:v>Pacific</c:v>
                </c:pt>
                <c:pt idx="2">
                  <c:v>Indian</c:v>
                </c:pt>
                <c:pt idx="3">
                  <c:v>Other Asian</c:v>
                </c:pt>
                <c:pt idx="4">
                  <c:v>MELAA</c:v>
                </c:pt>
                <c:pt idx="5">
                  <c:v>European</c:v>
                </c:pt>
              </c:strCache>
            </c:strRef>
          </c:cat>
          <c:val>
            <c:numRef>
              <c:f>Sheet1!$W$173:$W$178</c:f>
              <c:numCache>
                <c:formatCode>General</c:formatCode>
                <c:ptCount val="6"/>
                <c:pt idx="0">
                  <c:v>36.5</c:v>
                </c:pt>
                <c:pt idx="1">
                  <c:v>44.8</c:v>
                </c:pt>
                <c:pt idx="2">
                  <c:v>33.799999999999997</c:v>
                </c:pt>
                <c:pt idx="3">
                  <c:v>34.5</c:v>
                </c:pt>
                <c:pt idx="4">
                  <c:v>50</c:v>
                </c:pt>
                <c:pt idx="5">
                  <c:v>46</c:v>
                </c:pt>
              </c:numCache>
            </c:numRef>
          </c:val>
          <c:extLst>
            <c:ext xmlns:c16="http://schemas.microsoft.com/office/drawing/2014/chart" uri="{C3380CC4-5D6E-409C-BE32-E72D297353CC}">
              <c16:uniqueId val="{00000001-3041-413C-977D-BE6AD35BA090}"/>
            </c:ext>
          </c:extLst>
        </c:ser>
        <c:dLbls>
          <c:showLegendKey val="0"/>
          <c:showVal val="0"/>
          <c:showCatName val="0"/>
          <c:showSerName val="0"/>
          <c:showPercent val="0"/>
          <c:showBubbleSize val="0"/>
        </c:dLbls>
        <c:gapWidth val="150"/>
        <c:axId val="165039488"/>
        <c:axId val="170232448"/>
      </c:barChart>
      <c:catAx>
        <c:axId val="165039488"/>
        <c:scaling>
          <c:orientation val="minMax"/>
        </c:scaling>
        <c:delete val="0"/>
        <c:axPos val="b"/>
        <c:numFmt formatCode="General" sourceLinked="0"/>
        <c:majorTickMark val="none"/>
        <c:minorTickMark val="none"/>
        <c:tickLblPos val="nextTo"/>
        <c:crossAx val="170232448"/>
        <c:crosses val="autoZero"/>
        <c:auto val="1"/>
        <c:lblAlgn val="ctr"/>
        <c:lblOffset val="100"/>
        <c:noMultiLvlLbl val="0"/>
      </c:catAx>
      <c:valAx>
        <c:axId val="170232448"/>
        <c:scaling>
          <c:orientation val="minMax"/>
        </c:scaling>
        <c:delete val="0"/>
        <c:axPos val="l"/>
        <c:majorGridlines/>
        <c:numFmt formatCode="General" sourceLinked="1"/>
        <c:majorTickMark val="none"/>
        <c:minorTickMark val="none"/>
        <c:tickLblPos val="nextTo"/>
        <c:crossAx val="165039488"/>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Sheet1!$T$373:$T$379</c:f>
              <c:strCache>
                <c:ptCount val="7"/>
                <c:pt idx="0">
                  <c:v>Maori</c:v>
                </c:pt>
                <c:pt idx="1">
                  <c:v>NZ European</c:v>
                </c:pt>
                <c:pt idx="2">
                  <c:v>Other European</c:v>
                </c:pt>
                <c:pt idx="3">
                  <c:v>Pacific</c:v>
                </c:pt>
                <c:pt idx="4">
                  <c:v>Indian </c:v>
                </c:pt>
                <c:pt idx="5">
                  <c:v>Other Asian</c:v>
                </c:pt>
                <c:pt idx="6">
                  <c:v>MELAA</c:v>
                </c:pt>
              </c:strCache>
            </c:strRef>
          </c:cat>
          <c:val>
            <c:numRef>
              <c:f>Sheet1!$U$373:$U$379</c:f>
              <c:numCache>
                <c:formatCode>General</c:formatCode>
                <c:ptCount val="7"/>
                <c:pt idx="0">
                  <c:v>6.8</c:v>
                </c:pt>
                <c:pt idx="1">
                  <c:v>30.2</c:v>
                </c:pt>
                <c:pt idx="2">
                  <c:v>10.9</c:v>
                </c:pt>
                <c:pt idx="3">
                  <c:v>11.2</c:v>
                </c:pt>
                <c:pt idx="4">
                  <c:v>11.2</c:v>
                </c:pt>
                <c:pt idx="5">
                  <c:v>10.9</c:v>
                </c:pt>
                <c:pt idx="6">
                  <c:v>10.4</c:v>
                </c:pt>
              </c:numCache>
            </c:numRef>
          </c:val>
          <c:extLst>
            <c:ext xmlns:c16="http://schemas.microsoft.com/office/drawing/2014/chart" uri="{C3380CC4-5D6E-409C-BE32-E72D297353CC}">
              <c16:uniqueId val="{00000000-F533-4570-8414-2562EAF34370}"/>
            </c:ext>
          </c:extLst>
        </c:ser>
        <c:dLbls>
          <c:showLegendKey val="0"/>
          <c:showVal val="0"/>
          <c:showCatName val="0"/>
          <c:showSerName val="0"/>
          <c:showPercent val="0"/>
          <c:showBubbleSize val="0"/>
        </c:dLbls>
        <c:gapWidth val="55"/>
        <c:gapDepth val="55"/>
        <c:shape val="box"/>
        <c:axId val="217252224"/>
        <c:axId val="217254144"/>
        <c:axId val="0"/>
      </c:bar3DChart>
      <c:catAx>
        <c:axId val="217252224"/>
        <c:scaling>
          <c:orientation val="minMax"/>
        </c:scaling>
        <c:delete val="0"/>
        <c:axPos val="b"/>
        <c:numFmt formatCode="General" sourceLinked="0"/>
        <c:majorTickMark val="none"/>
        <c:minorTickMark val="none"/>
        <c:tickLblPos val="nextTo"/>
        <c:crossAx val="217254144"/>
        <c:crosses val="autoZero"/>
        <c:auto val="1"/>
        <c:lblAlgn val="ctr"/>
        <c:lblOffset val="100"/>
        <c:noMultiLvlLbl val="0"/>
      </c:catAx>
      <c:valAx>
        <c:axId val="217254144"/>
        <c:scaling>
          <c:orientation val="minMax"/>
        </c:scaling>
        <c:delete val="0"/>
        <c:axPos val="l"/>
        <c:majorGridlines/>
        <c:numFmt formatCode="General" sourceLinked="1"/>
        <c:majorTickMark val="none"/>
        <c:minorTickMark val="none"/>
        <c:tickLblPos val="nextTo"/>
        <c:crossAx val="217252224"/>
        <c:crosses val="autoZero"/>
        <c:crossBetween val="between"/>
      </c:valAx>
    </c:plotArea>
    <c:plotVisOnly val="1"/>
    <c:dispBlanksAs val="gap"/>
    <c:showDLblsOverMax val="0"/>
  </c:chart>
  <c:spPr>
    <a:ln>
      <a:solidFill>
        <a:schemeClr val="accent1">
          <a:shade val="50000"/>
        </a:schemeClr>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NZ" dirty="0"/>
              <a:t>BMI</a:t>
            </a:r>
            <a:r>
              <a:rPr lang="en-NZ" baseline="0" dirty="0"/>
              <a:t> and onset of labour</a:t>
            </a:r>
            <a:endParaRPr lang="en-NZ"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Sheet1!$AH$265</c:f>
              <c:strCache>
                <c:ptCount val="1"/>
                <c:pt idx="0">
                  <c:v>Total </c:v>
                </c:pt>
              </c:strCache>
            </c:strRef>
          </c:tx>
          <c:invertIfNegative val="0"/>
          <c:cat>
            <c:strRef>
              <c:f>Sheet1!$AG$266:$AG$271</c:f>
              <c:strCache>
                <c:ptCount val="6"/>
                <c:pt idx="0">
                  <c:v>&lt;18.5</c:v>
                </c:pt>
                <c:pt idx="1">
                  <c:v>18.5-24.99</c:v>
                </c:pt>
                <c:pt idx="2">
                  <c:v>25-29.99</c:v>
                </c:pt>
                <c:pt idx="3">
                  <c:v>30-34.99</c:v>
                </c:pt>
                <c:pt idx="4">
                  <c:v>35-39.99</c:v>
                </c:pt>
                <c:pt idx="5">
                  <c:v>≥40</c:v>
                </c:pt>
              </c:strCache>
            </c:strRef>
          </c:cat>
          <c:val>
            <c:numRef>
              <c:f>Sheet1!$AH$266:$AH$271</c:f>
              <c:numCache>
                <c:formatCode>General</c:formatCode>
                <c:ptCount val="6"/>
                <c:pt idx="0">
                  <c:v>3.7</c:v>
                </c:pt>
                <c:pt idx="1">
                  <c:v>54.5</c:v>
                </c:pt>
                <c:pt idx="2">
                  <c:v>22.5</c:v>
                </c:pt>
                <c:pt idx="3">
                  <c:v>9.3000000000000007</c:v>
                </c:pt>
                <c:pt idx="4">
                  <c:v>5.3</c:v>
                </c:pt>
                <c:pt idx="5">
                  <c:v>3.7</c:v>
                </c:pt>
              </c:numCache>
            </c:numRef>
          </c:val>
          <c:extLst>
            <c:ext xmlns:c16="http://schemas.microsoft.com/office/drawing/2014/chart" uri="{C3380CC4-5D6E-409C-BE32-E72D297353CC}">
              <c16:uniqueId val="{00000000-191A-46E1-A908-FE68BCD021CD}"/>
            </c:ext>
          </c:extLst>
        </c:ser>
        <c:ser>
          <c:idx val="1"/>
          <c:order val="1"/>
          <c:tx>
            <c:strRef>
              <c:f>Sheet1!$AI$265</c:f>
              <c:strCache>
                <c:ptCount val="1"/>
                <c:pt idx="0">
                  <c:v>Spont onset</c:v>
                </c:pt>
              </c:strCache>
            </c:strRef>
          </c:tx>
          <c:invertIfNegative val="0"/>
          <c:cat>
            <c:strRef>
              <c:f>Sheet1!$AG$266:$AG$271</c:f>
              <c:strCache>
                <c:ptCount val="6"/>
                <c:pt idx="0">
                  <c:v>&lt;18.5</c:v>
                </c:pt>
                <c:pt idx="1">
                  <c:v>18.5-24.99</c:v>
                </c:pt>
                <c:pt idx="2">
                  <c:v>25-29.99</c:v>
                </c:pt>
                <c:pt idx="3">
                  <c:v>30-34.99</c:v>
                </c:pt>
                <c:pt idx="4">
                  <c:v>35-39.99</c:v>
                </c:pt>
                <c:pt idx="5">
                  <c:v>≥40</c:v>
                </c:pt>
              </c:strCache>
            </c:strRef>
          </c:cat>
          <c:val>
            <c:numRef>
              <c:f>Sheet1!$AI$266:$AI$271</c:f>
              <c:numCache>
                <c:formatCode>General</c:formatCode>
                <c:ptCount val="6"/>
                <c:pt idx="0">
                  <c:v>55</c:v>
                </c:pt>
                <c:pt idx="1">
                  <c:v>42.1</c:v>
                </c:pt>
                <c:pt idx="2">
                  <c:v>37.799999999999997</c:v>
                </c:pt>
                <c:pt idx="3">
                  <c:v>32.700000000000003</c:v>
                </c:pt>
                <c:pt idx="4">
                  <c:v>34.700000000000003</c:v>
                </c:pt>
                <c:pt idx="5">
                  <c:v>26.8</c:v>
                </c:pt>
              </c:numCache>
            </c:numRef>
          </c:val>
          <c:extLst>
            <c:ext xmlns:c16="http://schemas.microsoft.com/office/drawing/2014/chart" uri="{C3380CC4-5D6E-409C-BE32-E72D297353CC}">
              <c16:uniqueId val="{00000001-191A-46E1-A908-FE68BCD021CD}"/>
            </c:ext>
          </c:extLst>
        </c:ser>
        <c:ser>
          <c:idx val="2"/>
          <c:order val="2"/>
          <c:tx>
            <c:strRef>
              <c:f>Sheet1!$AJ$265</c:f>
              <c:strCache>
                <c:ptCount val="1"/>
                <c:pt idx="0">
                  <c:v>IOL</c:v>
                </c:pt>
              </c:strCache>
            </c:strRef>
          </c:tx>
          <c:invertIfNegative val="0"/>
          <c:cat>
            <c:strRef>
              <c:f>Sheet1!$AG$266:$AG$271</c:f>
              <c:strCache>
                <c:ptCount val="6"/>
                <c:pt idx="0">
                  <c:v>&lt;18.5</c:v>
                </c:pt>
                <c:pt idx="1">
                  <c:v>18.5-24.99</c:v>
                </c:pt>
                <c:pt idx="2">
                  <c:v>25-29.99</c:v>
                </c:pt>
                <c:pt idx="3">
                  <c:v>30-34.99</c:v>
                </c:pt>
                <c:pt idx="4">
                  <c:v>35-39.99</c:v>
                </c:pt>
                <c:pt idx="5">
                  <c:v>≥40</c:v>
                </c:pt>
              </c:strCache>
            </c:strRef>
          </c:cat>
          <c:val>
            <c:numRef>
              <c:f>Sheet1!$AJ$266:$AJ$271</c:f>
              <c:numCache>
                <c:formatCode>General</c:formatCode>
                <c:ptCount val="6"/>
                <c:pt idx="0">
                  <c:v>30.6</c:v>
                </c:pt>
                <c:pt idx="1">
                  <c:v>35</c:v>
                </c:pt>
                <c:pt idx="2">
                  <c:v>37.200000000000003</c:v>
                </c:pt>
                <c:pt idx="3">
                  <c:v>43.3</c:v>
                </c:pt>
                <c:pt idx="4">
                  <c:v>49.7</c:v>
                </c:pt>
                <c:pt idx="5">
                  <c:v>50.5</c:v>
                </c:pt>
              </c:numCache>
            </c:numRef>
          </c:val>
          <c:extLst>
            <c:ext xmlns:c16="http://schemas.microsoft.com/office/drawing/2014/chart" uri="{C3380CC4-5D6E-409C-BE32-E72D297353CC}">
              <c16:uniqueId val="{00000002-191A-46E1-A908-FE68BCD021CD}"/>
            </c:ext>
          </c:extLst>
        </c:ser>
        <c:ser>
          <c:idx val="3"/>
          <c:order val="3"/>
          <c:tx>
            <c:strRef>
              <c:f>Sheet1!$AK$265</c:f>
              <c:strCache>
                <c:ptCount val="1"/>
                <c:pt idx="0">
                  <c:v>Elect CS</c:v>
                </c:pt>
              </c:strCache>
            </c:strRef>
          </c:tx>
          <c:invertIfNegative val="0"/>
          <c:cat>
            <c:strRef>
              <c:f>Sheet1!$AG$266:$AG$271</c:f>
              <c:strCache>
                <c:ptCount val="6"/>
                <c:pt idx="0">
                  <c:v>&lt;18.5</c:v>
                </c:pt>
                <c:pt idx="1">
                  <c:v>18.5-24.99</c:v>
                </c:pt>
                <c:pt idx="2">
                  <c:v>25-29.99</c:v>
                </c:pt>
                <c:pt idx="3">
                  <c:v>30-34.99</c:v>
                </c:pt>
                <c:pt idx="4">
                  <c:v>35-39.99</c:v>
                </c:pt>
                <c:pt idx="5">
                  <c:v>≥40</c:v>
                </c:pt>
              </c:strCache>
            </c:strRef>
          </c:cat>
          <c:val>
            <c:numRef>
              <c:f>Sheet1!$AK$266:$AK$271</c:f>
              <c:numCache>
                <c:formatCode>General</c:formatCode>
                <c:ptCount val="6"/>
                <c:pt idx="0">
                  <c:v>13.5</c:v>
                </c:pt>
                <c:pt idx="1">
                  <c:v>21.1</c:v>
                </c:pt>
                <c:pt idx="2">
                  <c:v>22.8</c:v>
                </c:pt>
                <c:pt idx="3">
                  <c:v>21.4</c:v>
                </c:pt>
                <c:pt idx="4">
                  <c:v>14.7</c:v>
                </c:pt>
                <c:pt idx="5">
                  <c:v>20.9</c:v>
                </c:pt>
              </c:numCache>
            </c:numRef>
          </c:val>
          <c:extLst>
            <c:ext xmlns:c16="http://schemas.microsoft.com/office/drawing/2014/chart" uri="{C3380CC4-5D6E-409C-BE32-E72D297353CC}">
              <c16:uniqueId val="{00000003-191A-46E1-A908-FE68BCD021CD}"/>
            </c:ext>
          </c:extLst>
        </c:ser>
        <c:ser>
          <c:idx val="4"/>
          <c:order val="4"/>
          <c:tx>
            <c:strRef>
              <c:f>Sheet1!$AL$265</c:f>
              <c:strCache>
                <c:ptCount val="1"/>
                <c:pt idx="0">
                  <c:v>Emerg before labour CS</c:v>
                </c:pt>
              </c:strCache>
            </c:strRef>
          </c:tx>
          <c:invertIfNegative val="0"/>
          <c:cat>
            <c:strRef>
              <c:f>Sheet1!$AG$266:$AG$271</c:f>
              <c:strCache>
                <c:ptCount val="6"/>
                <c:pt idx="0">
                  <c:v>&lt;18.5</c:v>
                </c:pt>
                <c:pt idx="1">
                  <c:v>18.5-24.99</c:v>
                </c:pt>
                <c:pt idx="2">
                  <c:v>25-29.99</c:v>
                </c:pt>
                <c:pt idx="3">
                  <c:v>30-34.99</c:v>
                </c:pt>
                <c:pt idx="4">
                  <c:v>35-39.99</c:v>
                </c:pt>
                <c:pt idx="5">
                  <c:v>≥40</c:v>
                </c:pt>
              </c:strCache>
            </c:strRef>
          </c:cat>
          <c:val>
            <c:numRef>
              <c:f>Sheet1!$AL$266:$AL$271</c:f>
              <c:numCache>
                <c:formatCode>General</c:formatCode>
                <c:ptCount val="6"/>
                <c:pt idx="0">
                  <c:v>0.9</c:v>
                </c:pt>
                <c:pt idx="1">
                  <c:v>1.8</c:v>
                </c:pt>
                <c:pt idx="2">
                  <c:v>2.2000000000000002</c:v>
                </c:pt>
                <c:pt idx="3">
                  <c:v>2.7</c:v>
                </c:pt>
                <c:pt idx="4">
                  <c:v>0.9</c:v>
                </c:pt>
                <c:pt idx="5">
                  <c:v>1.8</c:v>
                </c:pt>
              </c:numCache>
            </c:numRef>
          </c:val>
          <c:extLst>
            <c:ext xmlns:c16="http://schemas.microsoft.com/office/drawing/2014/chart" uri="{C3380CC4-5D6E-409C-BE32-E72D297353CC}">
              <c16:uniqueId val="{00000004-191A-46E1-A908-FE68BCD021CD}"/>
            </c:ext>
          </c:extLst>
        </c:ser>
        <c:dLbls>
          <c:showLegendKey val="0"/>
          <c:showVal val="0"/>
          <c:showCatName val="0"/>
          <c:showSerName val="0"/>
          <c:showPercent val="0"/>
          <c:showBubbleSize val="0"/>
        </c:dLbls>
        <c:gapWidth val="150"/>
        <c:shape val="box"/>
        <c:axId val="209828480"/>
        <c:axId val="210043264"/>
        <c:axId val="0"/>
      </c:bar3DChart>
      <c:catAx>
        <c:axId val="209828480"/>
        <c:scaling>
          <c:orientation val="minMax"/>
        </c:scaling>
        <c:delete val="0"/>
        <c:axPos val="b"/>
        <c:numFmt formatCode="General" sourceLinked="0"/>
        <c:majorTickMark val="none"/>
        <c:minorTickMark val="none"/>
        <c:tickLblPos val="nextTo"/>
        <c:crossAx val="210043264"/>
        <c:crosses val="autoZero"/>
        <c:auto val="1"/>
        <c:lblAlgn val="ctr"/>
        <c:lblOffset val="100"/>
        <c:noMultiLvlLbl val="0"/>
      </c:catAx>
      <c:valAx>
        <c:axId val="210043264"/>
        <c:scaling>
          <c:orientation val="minMax"/>
        </c:scaling>
        <c:delete val="0"/>
        <c:axPos val="l"/>
        <c:majorGridlines/>
        <c:numFmt formatCode="General" sourceLinked="1"/>
        <c:majorTickMark val="none"/>
        <c:minorTickMark val="none"/>
        <c:tickLblPos val="nextTo"/>
        <c:crossAx val="209828480"/>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of women registered with an LMC by type in ADHB 2018</a:t>
            </a:r>
          </a:p>
        </c:rich>
      </c:tx>
      <c:overlay val="0"/>
    </c:title>
    <c:autoTitleDeleted val="0"/>
    <c:view3D>
      <c:rotX val="15"/>
      <c:rotY val="0"/>
      <c:rAngAx val="0"/>
    </c:view3D>
    <c:floor>
      <c:thickness val="0"/>
    </c:floor>
    <c:sideWall>
      <c:thickness val="0"/>
    </c:sideWall>
    <c:backWall>
      <c:thickness val="0"/>
    </c:backWall>
    <c:plotArea>
      <c:layout>
        <c:manualLayout>
          <c:layoutTarget val="inner"/>
          <c:xMode val="edge"/>
          <c:yMode val="edge"/>
          <c:x val="8.8541482711122065E-3"/>
          <c:y val="0.20809680194029764"/>
          <c:w val="0.63092318457952179"/>
          <c:h val="0.74841806897800789"/>
        </c:manualLayout>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Sheet1!$V$312:$V$315</c:f>
              <c:strCache>
                <c:ptCount val="4"/>
                <c:pt idx="0">
                  <c:v>LMC Midwife</c:v>
                </c:pt>
                <c:pt idx="1">
                  <c:v>LMC/DHB</c:v>
                </c:pt>
                <c:pt idx="2">
                  <c:v>DHB specialist medical and Diabetes</c:v>
                </c:pt>
                <c:pt idx="3">
                  <c:v>LMC Private Obstetrician</c:v>
                </c:pt>
              </c:strCache>
            </c:strRef>
          </c:cat>
          <c:val>
            <c:numRef>
              <c:f>Sheet1!$W$312:$W$315</c:f>
              <c:numCache>
                <c:formatCode>General</c:formatCode>
                <c:ptCount val="4"/>
                <c:pt idx="0">
                  <c:v>42.7</c:v>
                </c:pt>
                <c:pt idx="1">
                  <c:v>20</c:v>
                </c:pt>
                <c:pt idx="2">
                  <c:v>5.8</c:v>
                </c:pt>
                <c:pt idx="3">
                  <c:v>30.2</c:v>
                </c:pt>
              </c:numCache>
            </c:numRef>
          </c:val>
          <c:extLst>
            <c:ext xmlns:c16="http://schemas.microsoft.com/office/drawing/2014/chart" uri="{C3380CC4-5D6E-409C-BE32-E72D297353CC}">
              <c16:uniqueId val="{00000000-79FB-4131-B65D-2CA74440EA9E}"/>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cdr:x>
      <cdr:y>0.02174</cdr:y>
    </cdr:from>
    <cdr:to>
      <cdr:x>0.37292</cdr:x>
      <cdr:y>0.08696</cdr:y>
    </cdr:to>
    <cdr:sp macro="" textlink="">
      <cdr:nvSpPr>
        <cdr:cNvPr id="2" name="TextBox 1"/>
        <cdr:cNvSpPr txBox="1"/>
      </cdr:nvSpPr>
      <cdr:spPr>
        <a:xfrm xmlns:a="http://schemas.openxmlformats.org/drawingml/2006/main">
          <a:off x="0" y="66676"/>
          <a:ext cx="17049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900" b="1" dirty="0">
              <a:solidFill>
                <a:schemeClr val="tx1">
                  <a:lumMod val="75000"/>
                  <a:lumOff val="25000"/>
                </a:schemeClr>
              </a:solidFill>
              <a:latin typeface="Arial" panose="020B0604020202020204" pitchFamily="34" charset="0"/>
              <a:cs typeface="Arial" panose="020B0604020202020204" pitchFamily="34" charset="0"/>
            </a:rPr>
            <a:t>Rate (%)</a:t>
          </a:r>
        </a:p>
      </cdr:txBody>
    </cdr:sp>
  </cdr:relSizeAnchor>
  <cdr:relSizeAnchor xmlns:cdr="http://schemas.openxmlformats.org/drawingml/2006/chartDrawing">
    <cdr:from>
      <cdr:x>0.03202</cdr:x>
      <cdr:y>0.91313</cdr:y>
    </cdr:from>
    <cdr:to>
      <cdr:x>1</cdr:x>
      <cdr:y>0.99007</cdr:y>
    </cdr:to>
    <cdr:sp macro="" textlink="">
      <cdr:nvSpPr>
        <cdr:cNvPr id="3" name="TextBox 1"/>
        <cdr:cNvSpPr txBox="1"/>
      </cdr:nvSpPr>
      <cdr:spPr>
        <a:xfrm xmlns:a="http://schemas.openxmlformats.org/drawingml/2006/main">
          <a:off x="161925" y="2870200"/>
          <a:ext cx="4895850" cy="241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800" dirty="0">
              <a:latin typeface="Arial" panose="020B0604020202020204" pitchFamily="34" charset="0"/>
              <a:cs typeface="Arial" panose="020B0604020202020204" pitchFamily="34" charset="0"/>
            </a:rPr>
            <a:t>Error</a:t>
          </a:r>
          <a:r>
            <a:rPr lang="en-NZ" sz="800" baseline="0" dirty="0">
              <a:latin typeface="Arial" panose="020B0604020202020204" pitchFamily="34" charset="0"/>
              <a:cs typeface="Arial" panose="020B0604020202020204" pitchFamily="34" charset="0"/>
            </a:rPr>
            <a:t> bars represent the 95% confidence interval for the facility rate</a:t>
          </a:r>
          <a:r>
            <a:rPr lang="en-NZ" sz="1100" baseline="0" dirty="0"/>
            <a:t>.</a:t>
          </a:r>
          <a:endParaRPr lang="en-NZ"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0.82292</cdr:x>
      <cdr:y>0.32799</cdr:y>
    </cdr:from>
    <cdr:to>
      <cdr:x>0.95519</cdr:x>
      <cdr:y>0.39438</cdr:y>
    </cdr:to>
    <cdr:sp macro="" textlink="">
      <cdr:nvSpPr>
        <cdr:cNvPr id="2" name="TextBox 1"/>
        <cdr:cNvSpPr txBox="1"/>
      </cdr:nvSpPr>
      <cdr:spPr>
        <a:xfrm xmlns:a="http://schemas.openxmlformats.org/drawingml/2006/main">
          <a:off x="5688632" y="1653252"/>
          <a:ext cx="914400" cy="3346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NZ" sz="1100" dirty="0"/>
            <a:t>25.5% NZ 2017</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0.02174</cdr:y>
    </cdr:from>
    <cdr:to>
      <cdr:x>0.37292</cdr:x>
      <cdr:y>0.08696</cdr:y>
    </cdr:to>
    <cdr:sp macro="" textlink="">
      <cdr:nvSpPr>
        <cdr:cNvPr id="2" name="TextBox 1"/>
        <cdr:cNvSpPr txBox="1"/>
      </cdr:nvSpPr>
      <cdr:spPr>
        <a:xfrm xmlns:a="http://schemas.openxmlformats.org/drawingml/2006/main">
          <a:off x="0" y="66676"/>
          <a:ext cx="17049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900" b="1" dirty="0">
              <a:solidFill>
                <a:schemeClr val="tx1">
                  <a:lumMod val="75000"/>
                  <a:lumOff val="25000"/>
                </a:schemeClr>
              </a:solidFill>
              <a:latin typeface="Arial" panose="020B0604020202020204" pitchFamily="34" charset="0"/>
              <a:cs typeface="Arial" panose="020B0604020202020204" pitchFamily="34" charset="0"/>
            </a:rPr>
            <a:t>Rate (%)</a:t>
          </a:r>
        </a:p>
      </cdr:txBody>
    </cdr:sp>
  </cdr:relSizeAnchor>
  <cdr:relSizeAnchor xmlns:cdr="http://schemas.openxmlformats.org/drawingml/2006/chartDrawing">
    <cdr:from>
      <cdr:x>0.03925</cdr:x>
      <cdr:y>0.91925</cdr:y>
    </cdr:from>
    <cdr:to>
      <cdr:x>1</cdr:x>
      <cdr:y>0.99689</cdr:y>
    </cdr:to>
    <cdr:sp macro="" textlink="">
      <cdr:nvSpPr>
        <cdr:cNvPr id="3" name="TextBox 2"/>
        <cdr:cNvSpPr txBox="1"/>
      </cdr:nvSpPr>
      <cdr:spPr>
        <a:xfrm xmlns:a="http://schemas.openxmlformats.org/drawingml/2006/main">
          <a:off x="200025" y="2819400"/>
          <a:ext cx="4895850" cy="23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800" dirty="0">
              <a:latin typeface="Arial" panose="020B0604020202020204" pitchFamily="34" charset="0"/>
              <a:cs typeface="Arial" panose="020B0604020202020204" pitchFamily="34" charset="0"/>
            </a:rPr>
            <a:t>Error</a:t>
          </a:r>
          <a:r>
            <a:rPr lang="en-NZ" sz="800" baseline="0" dirty="0">
              <a:latin typeface="Arial" panose="020B0604020202020204" pitchFamily="34" charset="0"/>
              <a:cs typeface="Arial" panose="020B0604020202020204" pitchFamily="34" charset="0"/>
            </a:rPr>
            <a:t> bars represent the 95% confidence interval for DHB rate</a:t>
          </a:r>
          <a:r>
            <a:rPr lang="en-NZ" sz="1100" baseline="0" dirty="0"/>
            <a:t>.</a:t>
          </a:r>
          <a:endParaRPr lang="en-NZ"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0.02174</cdr:y>
    </cdr:from>
    <cdr:to>
      <cdr:x>0.37292</cdr:x>
      <cdr:y>0.14953</cdr:y>
    </cdr:to>
    <cdr:sp macro="" textlink="">
      <cdr:nvSpPr>
        <cdr:cNvPr id="2" name="TextBox 1"/>
        <cdr:cNvSpPr txBox="1"/>
      </cdr:nvSpPr>
      <cdr:spPr>
        <a:xfrm xmlns:a="http://schemas.openxmlformats.org/drawingml/2006/main">
          <a:off x="0" y="40711"/>
          <a:ext cx="970574" cy="239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900" b="1" dirty="0">
              <a:solidFill>
                <a:schemeClr val="tx1">
                  <a:lumMod val="75000"/>
                  <a:lumOff val="25000"/>
                </a:schemeClr>
              </a:solidFill>
              <a:latin typeface="Arial" panose="020B0604020202020204" pitchFamily="34" charset="0"/>
              <a:cs typeface="Arial" panose="020B0604020202020204" pitchFamily="34" charset="0"/>
            </a:rPr>
            <a:t>Rate (%)</a:t>
          </a:r>
        </a:p>
      </cdr:txBody>
    </cdr:sp>
  </cdr:relSizeAnchor>
  <cdr:relSizeAnchor xmlns:cdr="http://schemas.openxmlformats.org/drawingml/2006/chartDrawing">
    <cdr:from>
      <cdr:x>0.03202</cdr:x>
      <cdr:y>0.91313</cdr:y>
    </cdr:from>
    <cdr:to>
      <cdr:x>1</cdr:x>
      <cdr:y>0.99007</cdr:y>
    </cdr:to>
    <cdr:sp macro="" textlink="">
      <cdr:nvSpPr>
        <cdr:cNvPr id="3" name="TextBox 1"/>
        <cdr:cNvSpPr txBox="1"/>
      </cdr:nvSpPr>
      <cdr:spPr>
        <a:xfrm xmlns:a="http://schemas.openxmlformats.org/drawingml/2006/main">
          <a:off x="161925" y="2870200"/>
          <a:ext cx="4895850" cy="241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800" dirty="0">
              <a:latin typeface="Arial" panose="020B0604020202020204" pitchFamily="34" charset="0"/>
              <a:cs typeface="Arial" panose="020B0604020202020204" pitchFamily="34" charset="0"/>
            </a:rPr>
            <a:t>Error</a:t>
          </a:r>
          <a:r>
            <a:rPr lang="en-NZ" sz="800" baseline="0" dirty="0">
              <a:latin typeface="Arial" panose="020B0604020202020204" pitchFamily="34" charset="0"/>
              <a:cs typeface="Arial" panose="020B0604020202020204" pitchFamily="34" charset="0"/>
            </a:rPr>
            <a:t> bars represent the 95% confidence interval for the facility rate</a:t>
          </a:r>
          <a:r>
            <a:rPr lang="en-NZ" sz="1100" baseline="0" dirty="0"/>
            <a:t>.</a:t>
          </a:r>
          <a:endParaRPr lang="en-NZ"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A1212-4D73-470C-9369-98768DAB2288}" type="datetimeFigureOut">
              <a:rPr lang="en-NZ" smtClean="0"/>
              <a:t>6/09/2019</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C797D-96EE-4F39-A95B-8495B4B48B2E}" type="slidenum">
              <a:rPr lang="en-NZ" smtClean="0"/>
              <a:t>‹#›</a:t>
            </a:fld>
            <a:endParaRPr lang="en-NZ" dirty="0"/>
          </a:p>
        </p:txBody>
      </p:sp>
    </p:spTree>
    <p:extLst>
      <p:ext uri="{BB962C8B-B14F-4D97-AF65-F5344CB8AC3E}">
        <p14:creationId xmlns:p14="http://schemas.microsoft.com/office/powerpoint/2010/main" val="38275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I have been here 4 months and when asked to do this presentation found it quite hard to decide where to start.  This report is huge and incredibly comprehensive.</a:t>
            </a:r>
          </a:p>
          <a:p>
            <a:endParaRPr lang="en-NZ" baseline="0" dirty="0"/>
          </a:p>
          <a:p>
            <a:r>
              <a:rPr lang="en-NZ" baseline="0" dirty="0"/>
              <a:t>I have come to quite a few of the ADHB report days over the years and have really enjoyed them so I hope this isn’t too bad for those of you new to coming today!  What I will share though before I start is that I have been completely blown away since I came here by the calibre of practice and the work ethic of midwives, doctors, nurses, HCAs actually all staff I have met throughout the organisation.  </a:t>
            </a:r>
          </a:p>
          <a:p>
            <a:endParaRPr lang="en-NZ" baseline="0" dirty="0"/>
          </a:p>
          <a:p>
            <a:r>
              <a:rPr lang="en-NZ" baseline="0" dirty="0"/>
              <a:t>I came into a situation where we were significantly short of midwifery staff to a degree I have never experienced in my career and yet felt incredibly welcome and while I saw staff at times in what I call “survival mode”  </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a:t>
            </a:fld>
            <a:endParaRPr lang="en-NZ" dirty="0"/>
          </a:p>
        </p:txBody>
      </p:sp>
    </p:spTree>
    <p:extLst>
      <p:ext uri="{BB962C8B-B14F-4D97-AF65-F5344CB8AC3E}">
        <p14:creationId xmlns:p14="http://schemas.microsoft.com/office/powerpoint/2010/main" val="310757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the Report</a:t>
            </a:r>
            <a:r>
              <a:rPr lang="en-NZ" baseline="0" dirty="0"/>
              <a:t> on Maternity 2017 data </a:t>
            </a:r>
            <a:r>
              <a:rPr lang="en-NZ" b="1" baseline="0" dirty="0"/>
              <a:t>25.5% </a:t>
            </a:r>
            <a:r>
              <a:rPr lang="en-NZ" baseline="0" dirty="0"/>
              <a:t>of women giving birth in NZ had an induction of labour</a:t>
            </a:r>
          </a:p>
          <a:p>
            <a:endParaRPr lang="en-NZ" baseline="0" dirty="0"/>
          </a:p>
          <a:p>
            <a:r>
              <a:rPr lang="en-NZ" baseline="0" dirty="0"/>
              <a:t>At NWH in that same year </a:t>
            </a:r>
            <a:r>
              <a:rPr lang="en-NZ" b="1" baseline="0" dirty="0"/>
              <a:t>41.2% </a:t>
            </a:r>
            <a:r>
              <a:rPr lang="en-NZ" baseline="0" dirty="0"/>
              <a:t>of women experienced an induction of labour That little arrow is the NZ figure, what is particularly surprising to me is where we sit with our nullip population</a:t>
            </a:r>
          </a:p>
          <a:p>
            <a:endParaRPr lang="en-NZ" baseline="0" dirty="0"/>
          </a:p>
          <a:p>
            <a:r>
              <a:rPr lang="en-NZ" baseline="0" dirty="0"/>
              <a:t>How do we benchmark in the standard primip population?</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10</a:t>
            </a:fld>
            <a:endParaRPr lang="en-NZ" dirty="0"/>
          </a:p>
        </p:txBody>
      </p:sp>
    </p:spTree>
    <p:extLst>
      <p:ext uri="{BB962C8B-B14F-4D97-AF65-F5344CB8AC3E}">
        <p14:creationId xmlns:p14="http://schemas.microsoft.com/office/powerpoint/2010/main" val="255509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2017 our rate of induction of labour in standard</a:t>
            </a:r>
            <a:r>
              <a:rPr lang="en-NZ" baseline="0" dirty="0"/>
              <a:t> primiparous women was over 10% compared to the national average of 7.6%  Once again we are an outlier with higher rates of induction in this group of women.</a:t>
            </a:r>
          </a:p>
          <a:p>
            <a:endParaRPr lang="en-NZ" baseline="0" dirty="0"/>
          </a:p>
          <a:p>
            <a:r>
              <a:rPr lang="en-NZ" baseline="0" dirty="0"/>
              <a:t>So do women at NWH who have an induction of labour have a reduced incidence of caesarean section as the Arrive trial indicates would be the case?</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11</a:t>
            </a:fld>
            <a:endParaRPr lang="en-NZ" dirty="0"/>
          </a:p>
        </p:txBody>
      </p:sp>
    </p:spTree>
    <p:extLst>
      <p:ext uri="{BB962C8B-B14F-4D97-AF65-F5344CB8AC3E}">
        <p14:creationId xmlns:p14="http://schemas.microsoft.com/office/powerpoint/2010/main" val="113270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can see from the data here from this years</a:t>
            </a:r>
            <a:r>
              <a:rPr lang="en-NZ" baseline="0" dirty="0"/>
              <a:t> report this is not the case at NWH.</a:t>
            </a:r>
          </a:p>
          <a:p>
            <a:endParaRPr lang="en-NZ" dirty="0"/>
          </a:p>
          <a:p>
            <a:r>
              <a:rPr lang="en-NZ" dirty="0"/>
              <a:t>Since</a:t>
            </a:r>
            <a:r>
              <a:rPr lang="en-NZ" baseline="0" dirty="0"/>
              <a:t> 2006 women who have been induced have had a higher incidence of caesarean section and a lower rate of spontaneous birth than those who spontaneously went into labour at term.  Of course these are all women not just low risk but the difference is large.</a:t>
            </a:r>
          </a:p>
          <a:p>
            <a:endParaRPr lang="en-NZ" baseline="0" dirty="0"/>
          </a:p>
          <a:p>
            <a:r>
              <a:rPr lang="en-NZ" baseline="0" dirty="0"/>
              <a:t>In 2018 of all women who went into spontaneous labour only 13.3% had a caesarean section whereas 27.6% of women who had an induced labour experienced a caesarean section.  </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12</a:t>
            </a:fld>
            <a:endParaRPr lang="en-NZ" dirty="0"/>
          </a:p>
        </p:txBody>
      </p:sp>
    </p:spTree>
    <p:extLst>
      <p:ext uri="{BB962C8B-B14F-4D97-AF65-F5344CB8AC3E}">
        <p14:creationId xmlns:p14="http://schemas.microsoft.com/office/powerpoint/2010/main" val="389927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So looking at a comparison of nullips and multips  induction rates are high in both groups compared to national rates of around 25% overall.  If we look at all our nulliparous women at ADHB we see that we induced in 2018 </a:t>
            </a:r>
            <a:r>
              <a:rPr lang="en-NZ" b="1" dirty="0"/>
              <a:t>44.5%</a:t>
            </a:r>
            <a:r>
              <a:rPr lang="en-NZ" dirty="0"/>
              <a:t> of these</a:t>
            </a:r>
            <a:r>
              <a:rPr lang="en-NZ" baseline="0" dirty="0"/>
              <a:t> women.  I have to say I find it hard to understand why we are having to induce almost half of our first time mums here.  It makes no sense to me that we should need to do that, but it is happening.</a:t>
            </a:r>
          </a:p>
          <a:p>
            <a:endParaRPr lang="en-NZ" baseline="0" dirty="0"/>
          </a:p>
          <a:p>
            <a:r>
              <a:rPr lang="en-NZ" baseline="0" dirty="0"/>
              <a:t>Excluding women who had a previous caesarean section, we induced </a:t>
            </a:r>
            <a:r>
              <a:rPr lang="en-NZ" b="1" baseline="0" dirty="0"/>
              <a:t>41.5% </a:t>
            </a:r>
            <a:r>
              <a:rPr lang="en-NZ" baseline="0" dirty="0"/>
              <a:t>of our multiparous women. </a:t>
            </a:r>
          </a:p>
          <a:p>
            <a:endParaRPr lang="en-NZ" baseline="0" dirty="0"/>
          </a:p>
          <a:p>
            <a:r>
              <a:rPr lang="en-NZ" baseline="0" dirty="0"/>
              <a:t>There are some differences in the ethnicity data but none of our ethnic groups in ADHB have comparable rates of Induction of labour as their counterparts in other parts of NZ.  And though still high Maori women have lower rates than Pacific or European women but still quite high rates comparably with other regions so it doesn’t really appear that ethnicity is a contributing factor.</a:t>
            </a:r>
          </a:p>
          <a:p>
            <a:endParaRPr lang="en-NZ" baseline="0" dirty="0"/>
          </a:p>
          <a:p>
            <a:endParaRPr lang="en-NZ" baseline="0" dirty="0"/>
          </a:p>
        </p:txBody>
      </p:sp>
      <p:sp>
        <p:nvSpPr>
          <p:cNvPr id="4" name="Slide Number Placeholder 3"/>
          <p:cNvSpPr>
            <a:spLocks noGrp="1"/>
          </p:cNvSpPr>
          <p:nvPr>
            <p:ph type="sldNum" sz="quarter" idx="10"/>
          </p:nvPr>
        </p:nvSpPr>
        <p:spPr/>
        <p:txBody>
          <a:bodyPr/>
          <a:lstStyle/>
          <a:p>
            <a:fld id="{35FC797D-96EE-4F39-A95B-8495B4B48B2E}" type="slidenum">
              <a:rPr lang="en-NZ" smtClean="0"/>
              <a:t>13</a:t>
            </a:fld>
            <a:endParaRPr lang="en-NZ" dirty="0"/>
          </a:p>
        </p:txBody>
      </p:sp>
    </p:spTree>
    <p:extLst>
      <p:ext uri="{BB962C8B-B14F-4D97-AF65-F5344CB8AC3E}">
        <p14:creationId xmlns:p14="http://schemas.microsoft.com/office/powerpoint/2010/main" val="364849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a:p>
          <a:p>
            <a:r>
              <a:rPr lang="en-NZ" baseline="0" dirty="0"/>
              <a:t>According to PMMRC our babies of our young under 20 mums are significantly at risk however these women have the highest rates of vaginal birth in our population and lowest operative birth and emergency LSCS rates.  </a:t>
            </a:r>
          </a:p>
          <a:p>
            <a:endParaRPr lang="en-NZ" baseline="0" dirty="0"/>
          </a:p>
          <a:p>
            <a:r>
              <a:rPr lang="en-NZ" baseline="0" dirty="0"/>
              <a:t>Our over 40 mums do have an increased risk of perinatal mortality and very few of them in ADHB have a spontaneous birth.  </a:t>
            </a:r>
          </a:p>
          <a:p>
            <a:endParaRPr lang="en-NZ" baseline="0" dirty="0"/>
          </a:p>
          <a:p>
            <a:r>
              <a:rPr lang="en-NZ" baseline="0" dirty="0"/>
              <a:t>Clearly you are less likely to give birth vaginally as you age and you chances of elective LSCS increase</a:t>
            </a:r>
          </a:p>
          <a:p>
            <a:endParaRPr lang="en-NZ" baseline="0" dirty="0"/>
          </a:p>
          <a:p>
            <a:r>
              <a:rPr lang="en-NZ" baseline="0" dirty="0"/>
              <a:t>Definitely if we had a large number of over 40s we could agree that that was a contributing factor when half of them have elective LSCS  is our age distribution different that the rest of the country and is it changing much?</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14</a:t>
            </a:fld>
            <a:endParaRPr lang="en-NZ" dirty="0"/>
          </a:p>
        </p:txBody>
      </p:sp>
    </p:spTree>
    <p:extLst>
      <p:ext uri="{BB962C8B-B14F-4D97-AF65-F5344CB8AC3E}">
        <p14:creationId xmlns:p14="http://schemas.microsoft.com/office/powerpoint/2010/main" val="166910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While the distribution is similar, ADHB has a higher proportion of women between the ages of 30 and 40 than national data.  Interesting though that the highest risk populations based on age according to PMMRC data are the over 40s and under 21s and these groups are represented in similar proportion compared to national data. </a:t>
            </a:r>
          </a:p>
          <a:p>
            <a:r>
              <a:rPr lang="en-NZ" baseline="0" dirty="0"/>
              <a:t>This is not an explanation.</a:t>
            </a:r>
          </a:p>
          <a:p>
            <a:endParaRPr lang="en-NZ" baseline="0" dirty="0"/>
          </a:p>
          <a:p>
            <a:endParaRPr lang="en-NZ" baseline="0" dirty="0"/>
          </a:p>
          <a:p>
            <a:endParaRPr lang="en-NZ" baseline="0" dirty="0"/>
          </a:p>
          <a:p>
            <a:r>
              <a:rPr lang="en-NZ" baseline="0" dirty="0"/>
              <a:t> </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15</a:t>
            </a:fld>
            <a:endParaRPr lang="en-NZ" dirty="0"/>
          </a:p>
        </p:txBody>
      </p:sp>
    </p:spTree>
    <p:extLst>
      <p:ext uri="{BB962C8B-B14F-4D97-AF65-F5344CB8AC3E}">
        <p14:creationId xmlns:p14="http://schemas.microsoft.com/office/powerpoint/2010/main" val="86782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ethnicity</a:t>
            </a:r>
            <a:r>
              <a:rPr lang="en-NZ" baseline="0" dirty="0"/>
              <a:t> of mothers giving birth at ADHB is changing and is quite different from the whole of nations data.  The main change being an increase in the percentage of Indian and Other Asian women and a reduction in the proportion of European women in our population.  </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16</a:t>
            </a:fld>
            <a:endParaRPr lang="en-NZ" dirty="0"/>
          </a:p>
        </p:txBody>
      </p:sp>
    </p:spTree>
    <p:extLst>
      <p:ext uri="{BB962C8B-B14F-4D97-AF65-F5344CB8AC3E}">
        <p14:creationId xmlns:p14="http://schemas.microsoft.com/office/powerpoint/2010/main" val="67044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Though these two graphs are not directly comparable once again, as one shows whole</a:t>
            </a:r>
            <a:r>
              <a:rPr lang="en-NZ" baseline="0" dirty="0"/>
              <a:t> numbers and one percentages.  They do indicate some changes in the birthing population of NZ over that time.  The main change has been an increase in the proportion of Indian and other Asian women birthing.  Back in 2010 The all Asian population amounted to almost 11% of the birthing population and in 2017 that proportion had increased to almost 18%</a:t>
            </a:r>
          </a:p>
          <a:p>
            <a:endParaRPr lang="en-NZ" baseline="0" dirty="0"/>
          </a:p>
          <a:p>
            <a:r>
              <a:rPr lang="en-NZ" baseline="0" dirty="0"/>
              <a:t>NZ and other European women amount to 41% of the population which is reasonably comparable nationally but the remainder is made up of a very even mix of all other ethnicity groups.  We have a much more multicultural environment than the whole of NZ.  Living in Northland I know we could see an increased risk of poor perinatal outcomes related to Maori women and increased intervention in Asian and Indian groups but the European groups were at low risk of interventions and poor outcomes there.</a:t>
            </a:r>
          </a:p>
          <a:p>
            <a:endParaRPr lang="en-NZ" baseline="0" dirty="0"/>
          </a:p>
          <a:p>
            <a:r>
              <a:rPr lang="en-NZ" baseline="0" dirty="0"/>
              <a:t>So if we go back and look at caesarean section rates in different ethnicities</a:t>
            </a:r>
          </a:p>
        </p:txBody>
      </p:sp>
      <p:sp>
        <p:nvSpPr>
          <p:cNvPr id="4" name="Slide Number Placeholder 3"/>
          <p:cNvSpPr>
            <a:spLocks noGrp="1"/>
          </p:cNvSpPr>
          <p:nvPr>
            <p:ph type="sldNum" sz="quarter" idx="10"/>
          </p:nvPr>
        </p:nvSpPr>
        <p:spPr/>
        <p:txBody>
          <a:bodyPr/>
          <a:lstStyle/>
          <a:p>
            <a:fld id="{35FC797D-96EE-4F39-A95B-8495B4B48B2E}" type="slidenum">
              <a:rPr lang="en-NZ" smtClean="0"/>
              <a:t>17</a:t>
            </a:fld>
            <a:endParaRPr lang="en-NZ" dirty="0"/>
          </a:p>
        </p:txBody>
      </p:sp>
    </p:spTree>
    <p:extLst>
      <p:ext uri="{BB962C8B-B14F-4D97-AF65-F5344CB8AC3E}">
        <p14:creationId xmlns:p14="http://schemas.microsoft.com/office/powerpoint/2010/main" val="63454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picture we see at NWH last</a:t>
            </a:r>
            <a:r>
              <a:rPr lang="en-NZ" baseline="0" dirty="0"/>
              <a:t> year.  </a:t>
            </a:r>
          </a:p>
          <a:p>
            <a:endParaRPr lang="en-NZ" baseline="0" dirty="0"/>
          </a:p>
          <a:p>
            <a:r>
              <a:rPr lang="en-NZ" baseline="0" dirty="0"/>
              <a:t>It is a similar trend to Northland that Maori women are less likely to have a caesarean section but here they along with all groups have a higher rate of caesarean section that either Northland or whole of NZ groups so we can’t really say that ethnicity is driving our increasing caesarean section rate.</a:t>
            </a:r>
          </a:p>
        </p:txBody>
      </p:sp>
      <p:sp>
        <p:nvSpPr>
          <p:cNvPr id="4" name="Slide Number Placeholder 3"/>
          <p:cNvSpPr>
            <a:spLocks noGrp="1"/>
          </p:cNvSpPr>
          <p:nvPr>
            <p:ph type="sldNum" sz="quarter" idx="10"/>
          </p:nvPr>
        </p:nvSpPr>
        <p:spPr/>
        <p:txBody>
          <a:bodyPr/>
          <a:lstStyle/>
          <a:p>
            <a:fld id="{35FC797D-96EE-4F39-A95B-8495B4B48B2E}" type="slidenum">
              <a:rPr lang="en-NZ" smtClean="0"/>
              <a:t>18</a:t>
            </a:fld>
            <a:endParaRPr lang="en-NZ" dirty="0"/>
          </a:p>
        </p:txBody>
      </p:sp>
    </p:spTree>
    <p:extLst>
      <p:ext uri="{BB962C8B-B14F-4D97-AF65-F5344CB8AC3E}">
        <p14:creationId xmlns:p14="http://schemas.microsoft.com/office/powerpoint/2010/main" val="161312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So I am going to try another couple</a:t>
            </a:r>
            <a:r>
              <a:rPr lang="en-NZ" sz="1600" baseline="0" dirty="0"/>
              <a:t> of known possible </a:t>
            </a:r>
            <a:r>
              <a:rPr lang="en-NZ" sz="1600" dirty="0"/>
              <a:t>explanations</a:t>
            </a:r>
            <a:r>
              <a:rPr lang="en-NZ" sz="1600" baseline="0" dirty="0"/>
              <a:t> for increased rates lets look at the BMI distribution at NWH and compare that nationally.</a:t>
            </a:r>
          </a:p>
          <a:p>
            <a:endParaRPr lang="en-NZ" sz="1600" baseline="0" dirty="0"/>
          </a:p>
          <a:p>
            <a:r>
              <a:rPr lang="en-NZ" sz="1600" baseline="0" dirty="0"/>
              <a:t>Does BMI lead to increased intervention and is this different to the rest of the country.  Well clearly at NWH you are more likely to have an induction as your BMI increases, you are less likely to have a spontaneous birth as your BMI increases so BMI does increase your chance of intervention at the onset of labour.</a:t>
            </a:r>
          </a:p>
          <a:p>
            <a:endParaRPr lang="en-NZ" sz="1600" baseline="0" dirty="0"/>
          </a:p>
          <a:p>
            <a:r>
              <a:rPr lang="en-NZ" sz="1600" baseline="0" dirty="0"/>
              <a:t>When we look a the distribution of BMI though at NWH almost 60% of women have a BMI &lt; 25 and roughly 20% over 30 but less than 3% have BMI over 35.</a:t>
            </a:r>
          </a:p>
          <a:p>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baseline="0" dirty="0"/>
              <a:t>When we compare this with the whole of NZ it is a little different in fact i</a:t>
            </a:r>
            <a:r>
              <a:rPr lang="en-NZ" sz="1600" dirty="0"/>
              <a:t>n the national 2017 data 42.4% a healthy weight and more than half were overweight</a:t>
            </a:r>
            <a:r>
              <a:rPr lang="en-NZ" sz="1600" baseline="0" dirty="0"/>
              <a:t> </a:t>
            </a:r>
            <a:r>
              <a:rPr lang="en-NZ" sz="1600" dirty="0"/>
              <a:t>or obese (28.3 and</a:t>
            </a:r>
            <a:r>
              <a:rPr lang="en-NZ" sz="1600" baseline="0" dirty="0"/>
              <a:t> </a:t>
            </a:r>
            <a:r>
              <a:rPr lang="en-NZ" sz="1600" dirty="0"/>
              <a:t>26.5%respectively)</a:t>
            </a:r>
            <a:r>
              <a:rPr lang="en-NZ" sz="1600" baseline="0" dirty="0"/>
              <a:t> so while increasing BMI is likely to be associated with an increase in intervention this does not explain the differences we see in our intervention rate compared to national rates as the proportion of women booked here who are overweight and obese are lower than the national figures.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baseline="0" dirty="0"/>
              <a:t>So what does our LMC profile look like</a:t>
            </a:r>
            <a:endParaRPr lang="en-NZ" sz="1600" dirty="0"/>
          </a:p>
        </p:txBody>
      </p:sp>
      <p:sp>
        <p:nvSpPr>
          <p:cNvPr id="4" name="Slide Number Placeholder 3"/>
          <p:cNvSpPr>
            <a:spLocks noGrp="1"/>
          </p:cNvSpPr>
          <p:nvPr>
            <p:ph type="sldNum" sz="quarter" idx="10"/>
          </p:nvPr>
        </p:nvSpPr>
        <p:spPr/>
        <p:txBody>
          <a:bodyPr/>
          <a:lstStyle/>
          <a:p>
            <a:fld id="{35FC797D-96EE-4F39-A95B-8495B4B48B2E}" type="slidenum">
              <a:rPr lang="en-NZ" smtClean="0"/>
              <a:t>19</a:t>
            </a:fld>
            <a:endParaRPr lang="en-NZ" dirty="0"/>
          </a:p>
        </p:txBody>
      </p:sp>
    </p:spTree>
    <p:extLst>
      <p:ext uri="{BB962C8B-B14F-4D97-AF65-F5344CB8AC3E}">
        <p14:creationId xmlns:p14="http://schemas.microsoft.com/office/powerpoint/2010/main" val="391017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in that environment they were just working incredibly hard and still managing to achieve this picture….  </a:t>
            </a:r>
          </a:p>
          <a:p>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The mix of caseload here is a hugely complex environment to work in, and I have seen amazing examples of teamwork, teaching, fantastic practice and complete commitment and just wanted to start with a huge thank you all for the work you do in every part of the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We have seen an increase in contracted midwifery FTE over the past few months, have some great nurses working with our midwives and have some additional work underway to try to support our midwives to stay with us and hopefully a new leadership model which will continue to support them going forward.  So at the risk of being known as a Pollyanna I have some confidence.</a:t>
            </a:r>
          </a:p>
          <a:p>
            <a:endParaRPr lang="en-NZ" baseline="0" dirty="0"/>
          </a:p>
          <a:p>
            <a:r>
              <a:rPr lang="en-NZ" baseline="0" dirty="0"/>
              <a:t>Next year I am planning for our general demeanour to shift from this…</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2</a:t>
            </a:fld>
            <a:endParaRPr lang="en-NZ" dirty="0"/>
          </a:p>
        </p:txBody>
      </p:sp>
    </p:spTree>
    <p:extLst>
      <p:ext uri="{BB962C8B-B14F-4D97-AF65-F5344CB8AC3E}">
        <p14:creationId xmlns:p14="http://schemas.microsoft.com/office/powerpoint/2010/main" val="1000644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a:solidFill>
                  <a:schemeClr val="tx1"/>
                </a:solidFill>
                <a:effectLst/>
                <a:latin typeface="+mn-lt"/>
                <a:ea typeface="+mn-ea"/>
                <a:cs typeface="+mn-cs"/>
              </a:rPr>
              <a:t>The vast majority of women giving birth in 2017 received primary maternity care from an LMC</a:t>
            </a:r>
            <a:r>
              <a:rPr lang="en-NZ" sz="1600" kern="1200" baseline="0" dirty="0">
                <a:solidFill>
                  <a:schemeClr val="tx1"/>
                </a:solidFill>
                <a:effectLst/>
                <a:latin typeface="+mn-lt"/>
                <a:ea typeface="+mn-ea"/>
                <a:cs typeface="+mn-cs"/>
              </a:rPr>
              <a:t> midwife in the whole of NZ and the remainder from their local DHB service.  &lt; 3% did not identify an LMC although these women would have been provided with some care from their local DHB</a:t>
            </a:r>
            <a:endParaRPr lang="en-NZ" sz="1600" b="0" i="0" u="none" strike="noStrike" kern="1200" dirty="0">
              <a:solidFill>
                <a:schemeClr val="tx1"/>
              </a:solidFill>
              <a:effectLst/>
              <a:latin typeface="+mn-lt"/>
              <a:ea typeface="+mn-ea"/>
              <a:cs typeface="+mn-cs"/>
            </a:endParaRPr>
          </a:p>
          <a:p>
            <a:endParaRPr lang="en-NZ" sz="1600" b="0" i="0" u="none" strike="noStrike" kern="1200" dirty="0">
              <a:solidFill>
                <a:schemeClr val="tx1"/>
              </a:solidFill>
              <a:effectLst/>
              <a:latin typeface="+mn-lt"/>
              <a:ea typeface="+mn-ea"/>
              <a:cs typeface="+mn-cs"/>
            </a:endParaRPr>
          </a:p>
          <a:p>
            <a:r>
              <a:rPr lang="en-NZ" sz="1600" dirty="0"/>
              <a:t>Clearly</a:t>
            </a:r>
            <a:r>
              <a:rPr lang="en-NZ" sz="1600" baseline="0" dirty="0"/>
              <a:t> the distribution of LMC type for women booking for care at NWH is quite different from the rest of the country.  There are only 5% of pregnancies and births nationally with the lead carer a Private Obstetrician whereas there are 31% at NWH.  DHB midwifery care amounts to only 8% nationally but 20% here and there is a substantially reduced proportion of women cared for by community LMC midwives at NWH compared to the rest of the country in fact half the proportion.</a:t>
            </a:r>
            <a:endParaRPr lang="en-NZ" sz="1600" dirty="0"/>
          </a:p>
          <a:p>
            <a:endParaRPr lang="en-NZ" sz="1600" dirty="0"/>
          </a:p>
        </p:txBody>
      </p:sp>
      <p:sp>
        <p:nvSpPr>
          <p:cNvPr id="4" name="Slide Number Placeholder 3"/>
          <p:cNvSpPr>
            <a:spLocks noGrp="1"/>
          </p:cNvSpPr>
          <p:nvPr>
            <p:ph type="sldNum" sz="quarter" idx="10"/>
          </p:nvPr>
        </p:nvSpPr>
        <p:spPr/>
        <p:txBody>
          <a:bodyPr/>
          <a:lstStyle/>
          <a:p>
            <a:fld id="{35FC797D-96EE-4F39-A95B-8495B4B48B2E}" type="slidenum">
              <a:rPr lang="en-NZ" smtClean="0"/>
              <a:t>20</a:t>
            </a:fld>
            <a:endParaRPr lang="en-NZ" dirty="0"/>
          </a:p>
        </p:txBody>
      </p:sp>
    </p:spTree>
    <p:extLst>
      <p:ext uri="{BB962C8B-B14F-4D97-AF65-F5344CB8AC3E}">
        <p14:creationId xmlns:p14="http://schemas.microsoft.com/office/powerpoint/2010/main" val="374316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So I thought it would be interesting to see whether the different provider groups</a:t>
            </a:r>
            <a:r>
              <a:rPr lang="en-NZ" sz="1600" baseline="0" dirty="0"/>
              <a:t> had substantially different demographic distribution in the population of women at NWH who accessed their care.  </a:t>
            </a:r>
          </a:p>
          <a:p>
            <a:endParaRPr lang="en-NZ" sz="1600" baseline="0" dirty="0"/>
          </a:p>
          <a:p>
            <a:r>
              <a:rPr lang="en-NZ" sz="1600" dirty="0"/>
              <a:t>These</a:t>
            </a:r>
            <a:r>
              <a:rPr lang="en-NZ" sz="1600" baseline="0" dirty="0"/>
              <a:t> graphs </a:t>
            </a:r>
            <a:r>
              <a:rPr lang="en-NZ" sz="1600" dirty="0"/>
              <a:t>show the distribution of women by ethnicity, neighborhood deprivation and age in</a:t>
            </a:r>
            <a:r>
              <a:rPr lang="en-NZ" sz="1600" baseline="0" dirty="0"/>
              <a:t> relation to </a:t>
            </a:r>
            <a:r>
              <a:rPr lang="en-NZ" sz="1600" dirty="0"/>
              <a:t>LMC type.  The higher risk groups for interventions are heavily</a:t>
            </a:r>
            <a:r>
              <a:rPr lang="en-NZ" sz="1600" baseline="0" dirty="0"/>
              <a:t> represented in the high risk teams which have expected higher intervention rates but these potentially higher risk women are present in much smaller proportion in the private Obstetrician group than they are in the Self employed midwifery group or community midwifery groups however both the latter with lower intervention rates.  </a:t>
            </a:r>
          </a:p>
          <a:p>
            <a:endParaRPr lang="en-NZ" sz="1600" baseline="0" dirty="0"/>
          </a:p>
          <a:p>
            <a:r>
              <a:rPr lang="en-NZ" sz="1600" baseline="0" dirty="0"/>
              <a:t>If poverty is a risk factor clearly women from low decile areas are not highly represented in the group accessing Private Obstetric care and the age distribution is surprisingly similar between the self employed and private obstetric groups.</a:t>
            </a:r>
          </a:p>
          <a:p>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a:t>So are there differences in vaginal</a:t>
            </a:r>
            <a:r>
              <a:rPr lang="en-NZ" sz="1600" baseline="0" dirty="0"/>
              <a:t> birth rates in different provider groups and have these changed over time?</a:t>
            </a:r>
          </a:p>
          <a:p>
            <a:endParaRPr lang="en-NZ" baseline="0" dirty="0"/>
          </a:p>
        </p:txBody>
      </p:sp>
      <p:sp>
        <p:nvSpPr>
          <p:cNvPr id="4" name="Slide Number Placeholder 3"/>
          <p:cNvSpPr>
            <a:spLocks noGrp="1"/>
          </p:cNvSpPr>
          <p:nvPr>
            <p:ph type="sldNum" sz="quarter" idx="10"/>
          </p:nvPr>
        </p:nvSpPr>
        <p:spPr/>
        <p:txBody>
          <a:bodyPr/>
          <a:lstStyle/>
          <a:p>
            <a:fld id="{35FC797D-96EE-4F39-A95B-8495B4B48B2E}" type="slidenum">
              <a:rPr lang="en-NZ" smtClean="0"/>
              <a:t>21</a:t>
            </a:fld>
            <a:endParaRPr lang="en-NZ" dirty="0"/>
          </a:p>
        </p:txBody>
      </p:sp>
    </p:spTree>
    <p:extLst>
      <p:ext uri="{BB962C8B-B14F-4D97-AF65-F5344CB8AC3E}">
        <p14:creationId xmlns:p14="http://schemas.microsoft.com/office/powerpoint/2010/main" val="418572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aseline="0" dirty="0"/>
              <a:t>As you can see above the rates of vaginal birth do differ substantially between these groups although have not changed as much as we may have expected over time.  The community midwifery group has seen a significant drop in vaginal birth rate particularly since 2012 the high risk group hasn’t changed much and all other groups have seen a decline in vaginal birth rates.  In 2018 all groups aside from the private obstetricians had similar vaginal birth rates at NWH of between 41 and 45%.  Still low compared to national figures but much higher than the Private Obstetric group with a rate of spontaneous vaginal birth of 22%</a:t>
            </a:r>
            <a:endParaRPr lang="en-NZ" sz="1600" dirty="0"/>
          </a:p>
          <a:p>
            <a:endParaRPr lang="en-NZ" sz="1600" dirty="0"/>
          </a:p>
          <a:p>
            <a:endParaRPr lang="en-NZ" sz="1600" dirty="0"/>
          </a:p>
          <a:p>
            <a:r>
              <a:rPr lang="en-NZ" sz="1600" dirty="0"/>
              <a:t>So there clearly is a difference by provider type</a:t>
            </a:r>
            <a:r>
              <a:rPr lang="en-NZ" sz="1600" baseline="0" dirty="0"/>
              <a:t> and it doesn’t appear we can explain it by increased risk based on case-mix so what else is driving these differences.  H</a:t>
            </a:r>
            <a:r>
              <a:rPr lang="en-NZ" sz="1600" dirty="0"/>
              <a:t>ow much impact does</a:t>
            </a:r>
            <a:r>
              <a:rPr lang="en-NZ" sz="1600" baseline="0" dirty="0"/>
              <a:t> provider have and why?  </a:t>
            </a:r>
          </a:p>
          <a:p>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a:t>One</a:t>
            </a:r>
            <a:r>
              <a:rPr lang="en-NZ" sz="1600" baseline="0" dirty="0"/>
              <a:t> area which clearly is driving our increasing caesarean section rates and will continue to do so, are the numbers of women who are having elective repeat caesarean sections after previous caesarean sections.  On an earlier slide we noted that 71% of our </a:t>
            </a:r>
            <a:r>
              <a:rPr lang="en-NZ" sz="1600" baseline="0" dirty="0" err="1"/>
              <a:t>multip</a:t>
            </a:r>
            <a:r>
              <a:rPr lang="en-NZ" sz="1600" baseline="0" dirty="0"/>
              <a:t> caesareans occur as elective repeat caesareans.  So clearly if we do lots of caesareans in our </a:t>
            </a:r>
            <a:r>
              <a:rPr lang="en-NZ" sz="1600" baseline="0" dirty="0" err="1"/>
              <a:t>primip</a:t>
            </a:r>
            <a:r>
              <a:rPr lang="en-NZ" sz="1600" baseline="0" dirty="0"/>
              <a:t> population and then  70% of those women have elective repeat caesarean sections in their next pregnancy clearly our rates will continue to rise.</a:t>
            </a:r>
          </a:p>
          <a:p>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22</a:t>
            </a:fld>
            <a:endParaRPr lang="en-NZ" dirty="0"/>
          </a:p>
        </p:txBody>
      </p:sp>
    </p:spTree>
    <p:extLst>
      <p:ext uri="{BB962C8B-B14F-4D97-AF65-F5344CB8AC3E}">
        <p14:creationId xmlns:p14="http://schemas.microsoft.com/office/powerpoint/2010/main" val="3979689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a:p>
          <a:p>
            <a:r>
              <a:rPr lang="en-NZ" sz="1600" baseline="0" dirty="0"/>
              <a:t>It is generally expected that around 74% of women who labour after 1 caesarean section will have a vaginal birth.  </a:t>
            </a:r>
          </a:p>
          <a:p>
            <a:endParaRPr lang="en-NZ" sz="1600" baseline="0" dirty="0"/>
          </a:p>
          <a:p>
            <a:r>
              <a:rPr lang="en-NZ" sz="1600" baseline="0" dirty="0"/>
              <a:t>There are associations found in the literature associated with poor outcomes in subsequent pregnancies when there has been 1 and more repeat caesarean section.  </a:t>
            </a:r>
          </a:p>
          <a:p>
            <a:endParaRPr lang="en-NZ" sz="1600" baseline="0" dirty="0"/>
          </a:p>
          <a:p>
            <a:r>
              <a:rPr lang="en-NZ" sz="1600" baseline="0" dirty="0"/>
              <a:t>Some of these include abnormal fetal growth, abnormal placental position and hysterectomy in future pregnancies.  There is emerging evidence of increasing secondary infertility and increased incidence of long term chronic health issues in children and adults born by caesarean section.  </a:t>
            </a:r>
          </a:p>
          <a:p>
            <a:endParaRPr lang="en-NZ" sz="1600" baseline="0" dirty="0"/>
          </a:p>
          <a:p>
            <a:r>
              <a:rPr lang="en-NZ" sz="1600" baseline="0" dirty="0"/>
              <a:t>Our ADHB VBAC guideline notes a higher risk of placenta praevia and accreta after one LSCS but after 2 there is twice that already increased risk along with hysterectomy. </a:t>
            </a:r>
          </a:p>
          <a:p>
            <a:endParaRPr lang="en-NZ" baseline="0" dirty="0"/>
          </a:p>
          <a:p>
            <a:r>
              <a:rPr lang="en-NZ" dirty="0"/>
              <a:t>So should we be accepting that large numbers of women do not plan a VBAC after 1 LSCS?</a:t>
            </a:r>
          </a:p>
        </p:txBody>
      </p:sp>
      <p:sp>
        <p:nvSpPr>
          <p:cNvPr id="4" name="Slide Number Placeholder 3"/>
          <p:cNvSpPr>
            <a:spLocks noGrp="1"/>
          </p:cNvSpPr>
          <p:nvPr>
            <p:ph type="sldNum" sz="quarter" idx="10"/>
          </p:nvPr>
        </p:nvSpPr>
        <p:spPr/>
        <p:txBody>
          <a:bodyPr/>
          <a:lstStyle/>
          <a:p>
            <a:fld id="{35FC797D-96EE-4F39-A95B-8495B4B48B2E}" type="slidenum">
              <a:rPr lang="en-NZ" smtClean="0"/>
              <a:t>23</a:t>
            </a:fld>
            <a:endParaRPr lang="en-NZ" dirty="0"/>
          </a:p>
        </p:txBody>
      </p:sp>
    </p:spTree>
    <p:extLst>
      <p:ext uri="{BB962C8B-B14F-4D97-AF65-F5344CB8AC3E}">
        <p14:creationId xmlns:p14="http://schemas.microsoft.com/office/powerpoint/2010/main" val="263025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a:p>
          <a:p>
            <a:r>
              <a:rPr lang="en-NZ" sz="1600" baseline="0" dirty="0"/>
              <a:t>These are serious risks for maternal morbidity and for fetal wellbeing. Are women clearly and concisely being told about these risks when they are making a decision about VBAC?  What about risks associated directly with major surgery, bowel or bladder complications/injury serious blood loss, uterine tears, poorer breastfeeding outcomes, wound infection and admission of their baby to neonatal care.</a:t>
            </a:r>
          </a:p>
          <a:p>
            <a:endParaRPr lang="en-NZ" sz="1600" baseline="0" dirty="0"/>
          </a:p>
          <a:p>
            <a:r>
              <a:rPr lang="en-NZ" sz="1600" baseline="0" dirty="0"/>
              <a:t>Are they all aware of the emerging and growing evidence showing an association with obesity, high blood pressure and diabetes in babies born by caesarean section.  </a:t>
            </a:r>
          </a:p>
          <a:p>
            <a:endParaRPr lang="en-NZ" sz="1600" baseline="0" dirty="0"/>
          </a:p>
          <a:p>
            <a:r>
              <a:rPr lang="en-NZ" sz="1600" baseline="0" dirty="0"/>
              <a:t>Are they truly able to measure these risks in comparison with the risk of uterine rupture.  Are women making a fully informed choice in every case and how can we ensure that they are?  I have absolutely no doubt that every practitioner believes they give women all the correct information with which to make a choice.  So why are the decisions women make so different between providers?</a:t>
            </a:r>
          </a:p>
          <a:p>
            <a:endParaRPr lang="en-NZ" sz="1600" baseline="0" dirty="0"/>
          </a:p>
          <a:p>
            <a:r>
              <a:rPr lang="en-NZ" sz="1600" baseline="0" dirty="0"/>
              <a:t>While we do have a reasonable number of successful VBACs amongst those who choose VBAC; with over 70% of women having a repeat elective sections our rates can only continue to head upward.  It seems to me there are two ways to reduce the caesarean section rate if that is what we decide to do.  Firstly avoid any unnecessary intervention in the first instance and secondly encourage VBAC.</a:t>
            </a:r>
          </a:p>
          <a:p>
            <a:endParaRPr lang="en-NZ" sz="1600" baseline="0" dirty="0"/>
          </a:p>
          <a:p>
            <a:r>
              <a:rPr lang="en-NZ" sz="1600" b="1" baseline="0" dirty="0"/>
              <a:t>We have </a:t>
            </a:r>
            <a:r>
              <a:rPr lang="en-NZ" sz="1600" baseline="0" dirty="0"/>
              <a:t>very high rates of epidural use across all provider groups compared to the rates I am used to and </a:t>
            </a:r>
            <a:r>
              <a:rPr lang="en-NZ" sz="1600" b="1" baseline="0" dirty="0"/>
              <a:t>use water </a:t>
            </a:r>
            <a:r>
              <a:rPr lang="en-NZ" sz="1600" baseline="0" dirty="0"/>
              <a:t>in labour hardly at all it would seem.  Over many years of practice almost all women I cared for used water in labour and as a woman labouring myself I can’t even imagine labour without water for pain management.  Why don’t we use it more here?</a:t>
            </a:r>
          </a:p>
          <a:p>
            <a:endParaRPr lang="en-NZ" sz="1600" dirty="0"/>
          </a:p>
          <a:p>
            <a:r>
              <a:rPr lang="en-NZ" sz="1600" dirty="0"/>
              <a:t>Having looked through this years report</a:t>
            </a:r>
            <a:r>
              <a:rPr lang="en-NZ" sz="1600" baseline="0" dirty="0"/>
              <a:t> and some over the last few years, </a:t>
            </a:r>
            <a:r>
              <a:rPr lang="en-NZ" sz="1600" dirty="0"/>
              <a:t>I think we can safely say we do lots of inductions, caesareans, actually also episiotomies,</a:t>
            </a:r>
            <a:r>
              <a:rPr lang="en-NZ" sz="1600" baseline="0" dirty="0"/>
              <a:t> have high rates of pretty much every intervention and low rates of spontaneous vaginal birth  ---  but is there anything we can do to stem this tide or is it just something we can accept?  Are we comfortable believing that women are choosing these options and they should have a choice no matter what? </a:t>
            </a:r>
          </a:p>
          <a:p>
            <a:endParaRPr lang="en-NZ" sz="1600" baseline="0" dirty="0"/>
          </a:p>
          <a:p>
            <a:r>
              <a:rPr lang="en-NZ" sz="1600" baseline="0" dirty="0"/>
              <a:t>We have the knowledge and technology to enable women to elect to plan labour after caesarean section with a clear plan and understanding that the will be able to opt out if progress is not appropriate and that pain relief is available if they need it.  It is harder work for us because we have to truly support that woman one to one and encourage all the way – we have to be both brave on her behalf and committed to meeting her individual needs.  But it can be such an amazing outcome for women if managed well whether the outcome is LSCS or a vaginal birth after LSCS, the fact that they have given it their best shot means a lot.</a:t>
            </a:r>
          </a:p>
          <a:p>
            <a:endParaRPr lang="en-NZ" sz="1600" baseline="0" dirty="0"/>
          </a:p>
          <a:p>
            <a:r>
              <a:rPr lang="en-NZ" sz="1600" dirty="0"/>
              <a:t>It</a:t>
            </a:r>
            <a:r>
              <a:rPr lang="en-NZ" sz="1600" baseline="0" dirty="0"/>
              <a:t> is </a:t>
            </a:r>
            <a:r>
              <a:rPr lang="en-NZ" sz="1600" dirty="0"/>
              <a:t>clear women make different decisions based on the type of LMC they had</a:t>
            </a:r>
            <a:r>
              <a:rPr lang="en-NZ" sz="1600" baseline="0" dirty="0"/>
              <a:t> from the data here.  There were also differences in outcomes for those who planned to labour after LSCS which appear to be associated with provider type</a:t>
            </a:r>
          </a:p>
          <a:p>
            <a:endParaRPr lang="en-NZ" sz="1600" baseline="0" dirty="0"/>
          </a:p>
          <a:p>
            <a:r>
              <a:rPr lang="en-NZ" sz="1600" baseline="0" dirty="0"/>
              <a:t>So what can we do to stem the tide of intervention.  What do we know will work.</a:t>
            </a:r>
          </a:p>
          <a:p>
            <a:endParaRPr lang="en-NZ" sz="1600" baseline="0" dirty="0"/>
          </a:p>
          <a:p>
            <a:endParaRPr lang="en-NZ" sz="1600" baseline="0" dirty="0"/>
          </a:p>
          <a:p>
            <a:endParaRPr lang="en-NZ" sz="1600" baseline="0" dirty="0"/>
          </a:p>
          <a:p>
            <a:endParaRPr lang="en-NZ" sz="1600" dirty="0"/>
          </a:p>
        </p:txBody>
      </p:sp>
      <p:sp>
        <p:nvSpPr>
          <p:cNvPr id="4" name="Slide Number Placeholder 3"/>
          <p:cNvSpPr>
            <a:spLocks noGrp="1"/>
          </p:cNvSpPr>
          <p:nvPr>
            <p:ph type="sldNum" sz="quarter" idx="10"/>
          </p:nvPr>
        </p:nvSpPr>
        <p:spPr/>
        <p:txBody>
          <a:bodyPr/>
          <a:lstStyle/>
          <a:p>
            <a:fld id="{35FC797D-96EE-4F39-A95B-8495B4B48B2E}" type="slidenum">
              <a:rPr lang="en-NZ" smtClean="0"/>
              <a:t>24</a:t>
            </a:fld>
            <a:endParaRPr lang="en-NZ" dirty="0"/>
          </a:p>
        </p:txBody>
      </p:sp>
    </p:spTree>
    <p:extLst>
      <p:ext uri="{BB962C8B-B14F-4D97-AF65-F5344CB8AC3E}">
        <p14:creationId xmlns:p14="http://schemas.microsoft.com/office/powerpoint/2010/main" val="62402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aseline="0" dirty="0"/>
              <a:t>we can make a difference by ensuring women have access to midwife-led continuity of care, and that requires appropriate funding for that service and enough midwives to enable access for all.  Having a known midwife throughout your pregnancy to get to know and trust does make a difference.  </a:t>
            </a:r>
          </a:p>
          <a:p>
            <a:endParaRPr lang="en-NZ" sz="1600" baseline="0" dirty="0"/>
          </a:p>
          <a:p>
            <a:r>
              <a:rPr lang="en-NZ" sz="1600" baseline="0" dirty="0"/>
              <a:t>Within that trusting relationship we need to have brave conversations ensuring women get all the information they need to make a choice and have an opportunity to really plan their care understanding all the possible outcomes.  As well to be successful we need to ensure midwives are able to provide committed 1-1 care for every woman in labour every time.</a:t>
            </a:r>
          </a:p>
          <a:p>
            <a:endParaRPr lang="en-NZ" sz="1600" baseline="0" dirty="0"/>
          </a:p>
          <a:p>
            <a:r>
              <a:rPr lang="en-NZ" sz="1600" baseline="0" dirty="0"/>
              <a:t>I’m sure there are some of you who don’t agree with me but I really hate to think where we are heading and what women’s outcomes might be going forward if we don’t act now and act decisively. </a:t>
            </a:r>
          </a:p>
          <a:p>
            <a:endParaRPr lang="en-NZ" sz="1600" baseline="0" dirty="0"/>
          </a:p>
          <a:p>
            <a:r>
              <a:rPr lang="en-NZ" sz="1600" baseline="0" dirty="0"/>
              <a:t>The evidence is strong in support of midwife-led continuity of care models  it is interesting that some still don’t believe.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a:t>These are just some of the </a:t>
            </a:r>
            <a:r>
              <a:rPr lang="en-NZ" sz="1600" baseline="0" dirty="0"/>
              <a:t>Reviews and studies showing clear benefit of the midwife led continuity of care models – </a:t>
            </a:r>
            <a:r>
              <a:rPr lang="en-NZ" sz="1600" dirty="0"/>
              <a:t>The Australian Preterm Birth Prevention Alliance released a statement in July this year outlining what they described as a  ”considerable body of evidence that shows a reduction in preterm birth for women who experience continuity of care from a known midwife”  There is clear evidence of benefit of Midwife</a:t>
            </a:r>
            <a:r>
              <a:rPr lang="en-NZ" sz="1600" baseline="0" dirty="0"/>
              <a:t>-led continuity of care models,.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baseline="0" dirty="0"/>
              <a:t>We need to be proud of our model in NZ and grow and support it in the best interests of women and babies.   What these cohort studies also tell us is that growing our indigenous midwifery population and ensuring that indigenous women and those from low socioeconomic environments are able to access early care from a midwife which continues throughout pregnancy will improve their outcomes.  We need to enable more Maori and Pacific midwives and ensure midwife-led continuity of care models are available to women who in this country like others are most likely to have difficulty accessing that service.</a:t>
            </a:r>
            <a:endParaRPr lang="en-NZ" sz="1600" dirty="0"/>
          </a:p>
          <a:p>
            <a:endParaRPr lang="en-NZ" sz="1600" dirty="0"/>
          </a:p>
          <a:p>
            <a:r>
              <a:rPr lang="en-NZ" sz="1600" dirty="0"/>
              <a:t>What else does the evidence</a:t>
            </a:r>
            <a:r>
              <a:rPr lang="en-NZ" sz="1600" baseline="0" dirty="0"/>
              <a:t> tell us we should do to reduce intervention?  What about place of birth?</a:t>
            </a:r>
            <a:endParaRPr lang="en-NZ" sz="1600" dirty="0"/>
          </a:p>
          <a:p>
            <a:endParaRPr lang="en-NZ" sz="1600" dirty="0"/>
          </a:p>
        </p:txBody>
      </p:sp>
      <p:sp>
        <p:nvSpPr>
          <p:cNvPr id="4" name="Slide Number Placeholder 3"/>
          <p:cNvSpPr>
            <a:spLocks noGrp="1"/>
          </p:cNvSpPr>
          <p:nvPr>
            <p:ph type="sldNum" sz="quarter" idx="5"/>
          </p:nvPr>
        </p:nvSpPr>
        <p:spPr/>
        <p:txBody>
          <a:bodyPr/>
          <a:lstStyle/>
          <a:p>
            <a:fld id="{F37B38DB-EF30-4951-89B0-137136747402}" type="slidenum">
              <a:rPr lang="en-NZ" smtClean="0"/>
              <a:t>25</a:t>
            </a:fld>
            <a:endParaRPr lang="en-NZ" dirty="0"/>
          </a:p>
        </p:txBody>
      </p:sp>
    </p:spTree>
    <p:extLst>
      <p:ext uri="{BB962C8B-B14F-4D97-AF65-F5344CB8AC3E}">
        <p14:creationId xmlns:p14="http://schemas.microsoft.com/office/powerpoint/2010/main" val="3660697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aseline="0" dirty="0"/>
              <a:t>Encouraging low risk women to birth in a primary environment will reduce unnecessary interventions without compromising perinatal outcomes, the evidence tells us this. yet in 2018 only 275 women birthed at birthcare.  We know that intervention rates are also lower for women who commence their labours in a primary unit even if they are transferred in labour so there are benefits even if transfer is required and there are no negative impact on perinatal outcomes.  If we look at the birthcare data of the 352 women who commenced labour at birthcare 22% had a caesarean section.  The exclusive breastfeeding rate was 92% in the group of women who birthed at birthcare and 85.7% for those transferred in labour both significantly higher than the rates we see for women who birth at NWH.</a:t>
            </a:r>
          </a:p>
          <a:p>
            <a:endParaRPr lang="en-NZ" sz="1600" baseline="0" dirty="0"/>
          </a:p>
          <a:p>
            <a:r>
              <a:rPr lang="en-NZ" sz="1600" baseline="0" dirty="0"/>
              <a:t>The Outcomes above show the overall rates achieved for women who commenced their labour at birthcare.</a:t>
            </a:r>
          </a:p>
          <a:p>
            <a:endParaRPr lang="en-NZ" sz="1600" baseline="0" dirty="0"/>
          </a:p>
          <a:p>
            <a:r>
              <a:rPr lang="en-NZ" sz="1600" baseline="0" dirty="0"/>
              <a:t>Birthcare clearly has much more capacity for births and provided postnatal stays for 3629 women last year.  </a:t>
            </a:r>
          </a:p>
          <a:p>
            <a:endParaRPr lang="en-NZ" sz="1600" baseline="0" dirty="0"/>
          </a:p>
          <a:p>
            <a:r>
              <a:rPr lang="en-NZ" sz="1600" baseline="0" dirty="0"/>
              <a:t>Contributing to the low numbers of women accessing Birthcare is the fact that only 1/3 of women have a midwife LMC and those accessing private Obstetricians and the community team do not currently access the primary birthing unit.  So even if every low risk person from that cohort commenced labour in a primary unit the numbers would be limited.  (removing homebirth women, 1\3 of that group would be around 800 women.  This is however significantly more than the 354 who commenced their labours there in 2018.</a:t>
            </a:r>
          </a:p>
          <a:p>
            <a:endParaRPr lang="en-NZ" sz="1600" baseline="0" dirty="0"/>
          </a:p>
          <a:p>
            <a:r>
              <a:rPr lang="en-NZ" sz="1600" baseline="0" dirty="0"/>
              <a:t>There are women in both the DHB community midwife and the Obstetrician LMC groups who would potentially benefit from commencing their labours in a primary unit.  </a:t>
            </a:r>
          </a:p>
          <a:p>
            <a:endParaRPr lang="en-NZ" sz="1600" baseline="0" dirty="0"/>
          </a:p>
          <a:p>
            <a:r>
              <a:rPr lang="en-NZ" sz="1600" baseline="0" dirty="0"/>
              <a:t>Again we see the woman’s choice of provider having a significant impact on her choices and her outcomes.</a:t>
            </a:r>
          </a:p>
          <a:p>
            <a:endParaRPr lang="en-NZ" sz="1600" baseline="0" dirty="0"/>
          </a:p>
          <a:p>
            <a:endParaRPr lang="en-NZ" sz="1600" baseline="0" dirty="0"/>
          </a:p>
        </p:txBody>
      </p:sp>
      <p:sp>
        <p:nvSpPr>
          <p:cNvPr id="4" name="Slide Number Placeholder 3"/>
          <p:cNvSpPr>
            <a:spLocks noGrp="1"/>
          </p:cNvSpPr>
          <p:nvPr>
            <p:ph type="sldNum" sz="quarter" idx="10"/>
          </p:nvPr>
        </p:nvSpPr>
        <p:spPr/>
        <p:txBody>
          <a:bodyPr/>
          <a:lstStyle/>
          <a:p>
            <a:fld id="{35FC797D-96EE-4F39-A95B-8495B4B48B2E}" type="slidenum">
              <a:rPr lang="en-NZ" smtClean="0"/>
              <a:t>26</a:t>
            </a:fld>
            <a:endParaRPr lang="en-NZ" dirty="0"/>
          </a:p>
        </p:txBody>
      </p:sp>
    </p:spTree>
    <p:extLst>
      <p:ext uri="{BB962C8B-B14F-4D97-AF65-F5344CB8AC3E}">
        <p14:creationId xmlns:p14="http://schemas.microsoft.com/office/powerpoint/2010/main" val="1927003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aseline="0" dirty="0"/>
              <a:t>So I thought I should look at perinatal outcomes and it is a bit unfair to start with this page but this is the data from the national indicators.  We are an outlier on this indicator with above usual rates of admission to NICU for more than 4 hours of respiratory support.</a:t>
            </a:r>
          </a:p>
          <a:p>
            <a:endParaRPr lang="en-NZ" sz="1600" baseline="0" dirty="0"/>
          </a:p>
          <a:p>
            <a:r>
              <a:rPr lang="en-NZ" sz="1600" baseline="0" dirty="0"/>
              <a:t>We have seen this rate gently rise over the last 7 years so it is an area we need to look at going forward.</a:t>
            </a:r>
          </a:p>
          <a:p>
            <a:endParaRPr lang="en-NZ" sz="1600" dirty="0"/>
          </a:p>
          <a:p>
            <a:r>
              <a:rPr lang="en-NZ" sz="1600" dirty="0"/>
              <a:t>Generally speaking our perinatal outcomes however are good with low rates of NE</a:t>
            </a:r>
            <a:r>
              <a:rPr lang="en-NZ" sz="1600" baseline="0" dirty="0"/>
              <a:t> and fetal loss compared to national numbers.  </a:t>
            </a:r>
            <a:endParaRPr lang="en-NZ" sz="1600" dirty="0"/>
          </a:p>
        </p:txBody>
      </p:sp>
      <p:sp>
        <p:nvSpPr>
          <p:cNvPr id="4" name="Slide Number Placeholder 3"/>
          <p:cNvSpPr>
            <a:spLocks noGrp="1"/>
          </p:cNvSpPr>
          <p:nvPr>
            <p:ph type="sldNum" sz="quarter" idx="10"/>
          </p:nvPr>
        </p:nvSpPr>
        <p:spPr/>
        <p:txBody>
          <a:bodyPr/>
          <a:lstStyle/>
          <a:p>
            <a:fld id="{35FC797D-96EE-4F39-A95B-8495B4B48B2E}" type="slidenum">
              <a:rPr lang="en-NZ" smtClean="0"/>
              <a:t>27</a:t>
            </a:fld>
            <a:endParaRPr lang="en-NZ" dirty="0"/>
          </a:p>
        </p:txBody>
      </p:sp>
    </p:spTree>
    <p:extLst>
      <p:ext uri="{BB962C8B-B14F-4D97-AF65-F5344CB8AC3E}">
        <p14:creationId xmlns:p14="http://schemas.microsoft.com/office/powerpoint/2010/main" val="2291807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aseline="0" dirty="0"/>
              <a:t>Our data fields do identify an increased risk of low apgar and admission to NICU for women induced and having an elective LSCS compared to those who commence labour spontaneously however of course the spontaneous labour group should be lower risk women.  I guess it would be interesting to know if they in fact are because we know that there are many low risk women who are in the intervention groups. But that is a question for further audit and research.  </a:t>
            </a:r>
          </a:p>
          <a:p>
            <a:endParaRPr lang="en-NZ" sz="1600" baseline="0" dirty="0"/>
          </a:p>
          <a:p>
            <a:r>
              <a:rPr lang="en-NZ" sz="1600" baseline="0" dirty="0"/>
              <a:t>I thought the second table might be a bit more interesting in terms of seeing trends but actually rates of low apgars, admissions to NICU and &gt;2 day stays have not changed appreciably over the years.  I guess it is interesting that despite an increase in interventions across the board over that time outcomes have not really changed.</a:t>
            </a:r>
          </a:p>
        </p:txBody>
      </p:sp>
      <p:sp>
        <p:nvSpPr>
          <p:cNvPr id="4" name="Slide Number Placeholder 3"/>
          <p:cNvSpPr>
            <a:spLocks noGrp="1"/>
          </p:cNvSpPr>
          <p:nvPr>
            <p:ph type="sldNum" sz="quarter" idx="10"/>
          </p:nvPr>
        </p:nvSpPr>
        <p:spPr/>
        <p:txBody>
          <a:bodyPr/>
          <a:lstStyle/>
          <a:p>
            <a:fld id="{35FC797D-96EE-4F39-A95B-8495B4B48B2E}" type="slidenum">
              <a:rPr lang="en-NZ" smtClean="0"/>
              <a:t>28</a:t>
            </a:fld>
            <a:endParaRPr lang="en-NZ" dirty="0"/>
          </a:p>
        </p:txBody>
      </p:sp>
    </p:spTree>
    <p:extLst>
      <p:ext uri="{BB962C8B-B14F-4D97-AF65-F5344CB8AC3E}">
        <p14:creationId xmlns:p14="http://schemas.microsoft.com/office/powerpoint/2010/main" val="237326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a:t>So I hope I haven’t bored you</a:t>
            </a:r>
            <a:r>
              <a:rPr lang="en-NZ" sz="1600" baseline="0" dirty="0"/>
              <a:t> all too much, I know some of these slides are a bit heavy duty, but I guess working through the document and looking at the context within which we provide care here has been an interesting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baseline="0" dirty="0"/>
              <a:t>Coming here I keep hearing things like, “intervention is fine”,  “it is what women want”.  “It is all about choice”.  “Our neonatal outcomes are good so no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600" baseline="0" dirty="0"/>
              <a:t>Why do women in Auckland make such different choices to women in other areas of the country?  Are we somehow responsible for encouraging the choices they make in any environment?  If we are driving choice are we doing so with those mothers, babies and families at the very forefront of those choices and are we fully considering the separation of mothers and babies, impact on breastfeeding and on-going health throughout the life cycle.  Do future babies come into our consideration.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NZ" sz="1600" dirty="0"/>
              <a:t>And 5 </a:t>
            </a:r>
            <a:r>
              <a:rPr lang="en-NZ" sz="1600" b="1" dirty="0"/>
              <a:t>As</a:t>
            </a:r>
            <a:r>
              <a:rPr lang="en-NZ" sz="1600" dirty="0"/>
              <a:t> midwives are we confident we know what our fundamental ethics are around provision of care and promotion and protection of the physiological process of pregnancy, labour, birth and breastfeeding?  We</a:t>
            </a:r>
            <a:r>
              <a:rPr lang="en-NZ" sz="1600" baseline="0" dirty="0"/>
              <a:t> have to be able to practice our craft with women in the environment most suited to women’s need so as to ensure she is uninhibited by her surroundings.  We need primary birthing options to be available and accessible and to enable and encourage access to them for low risk women.  Interventions are designed to be used when necessary – we can support women to understand when they are necessary and the risks of intervening are outweighed by the risks of not.  We have a responsibility to do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600" dirty="0"/>
          </a:p>
          <a:p>
            <a:pPr marL="228600" indent="-228600">
              <a:buAutoNum type="arabicPeriod" startAt="2"/>
            </a:pPr>
            <a:r>
              <a:rPr lang="en-NZ" sz="1600" dirty="0"/>
              <a:t>And 3When women are being given information w</a:t>
            </a:r>
            <a:r>
              <a:rPr lang="en-NZ" sz="1600" baseline="0" dirty="0"/>
              <a:t>e need to be clear what our own inherent bias is so that we can be really sure we offer the full range of choices and information that woman needs to make her choices. That her cultural needs are clear and her cultural practices enabled.  Why does it make a difference who her provider is as to what care she has access to and where?  Is that reasonable? </a:t>
            </a:r>
          </a:p>
          <a:p>
            <a:pPr marL="228600" indent="-228600">
              <a:buAutoNum type="arabicPeriod" startAt="2"/>
            </a:pPr>
            <a:endParaRPr lang="en-NZ" sz="1600" dirty="0"/>
          </a:p>
          <a:p>
            <a:pPr marL="0" indent="0">
              <a:buNone/>
            </a:pPr>
            <a:r>
              <a:rPr lang="en-NZ" sz="1600" dirty="0"/>
              <a:t> 4.</a:t>
            </a:r>
            <a:r>
              <a:rPr lang="en-NZ" sz="1600" baseline="0" dirty="0"/>
              <a:t> Should we look to reduce intervention?  </a:t>
            </a:r>
            <a:r>
              <a:rPr lang="en-NZ" sz="1600" dirty="0"/>
              <a:t>Well clearly I think so.  There doesn’t seem to be any advantage in undertaking intervention from baby’s perspective in low risk situations and there are significant risks to mum and future babies.  We can support women to birth without heaps</a:t>
            </a:r>
            <a:r>
              <a:rPr lang="en-NZ" sz="1600" baseline="0" dirty="0"/>
              <a:t> of intervention but it takes time and it takes expert support.  Women should not be afraid of birth and neither should practitioners be afraid to support them. </a:t>
            </a:r>
            <a:endParaRPr lang="en-NZ" sz="1600" dirty="0"/>
          </a:p>
          <a:p>
            <a:pPr marL="228600" indent="-228600">
              <a:buAutoNum type="arabicPeriod" startAt="4"/>
            </a:pPr>
            <a:endParaRPr lang="en-NZ" sz="1600" dirty="0"/>
          </a:p>
          <a:p>
            <a:pPr marL="0" indent="0">
              <a:buNone/>
            </a:pPr>
            <a:r>
              <a:rPr lang="en-NZ" sz="1600" dirty="0"/>
              <a:t>6.  What is choice?  Choice is a hugely complex thing.</a:t>
            </a:r>
            <a:r>
              <a:rPr lang="en-NZ" sz="1600" baseline="0" dirty="0"/>
              <a:t>  Its not easy to ensure choice is actually informed</a:t>
            </a:r>
          </a:p>
          <a:p>
            <a:pPr marL="228600" indent="-228600">
              <a:buAutoNum type="arabicPeriod" startAt="4"/>
            </a:pPr>
            <a:endParaRPr lang="en-NZ" sz="1600" baseline="0" dirty="0"/>
          </a:p>
          <a:p>
            <a:pPr marL="0" indent="0">
              <a:buNone/>
            </a:pPr>
            <a:endParaRPr lang="en-NZ" sz="1600" baseline="0" dirty="0"/>
          </a:p>
          <a:p>
            <a:pPr marL="0" indent="0">
              <a:buNone/>
            </a:pPr>
            <a:r>
              <a:rPr lang="en-NZ" sz="1600" baseline="0" dirty="0"/>
              <a:t>Women of course should be able to choose their maternity care provider. But in a perfect world, regardless of who that carer is and what training he or she has had, each woman would access the care and intervention she needed, within the cultural paradigm correct for her and in the right place for the level of care she requires. </a:t>
            </a:r>
          </a:p>
          <a:p>
            <a:pPr marL="0" indent="0">
              <a:buNone/>
            </a:pPr>
            <a:endParaRPr lang="en-NZ" sz="1600" baseline="0" dirty="0"/>
          </a:p>
          <a:p>
            <a:pPr marL="0" indent="0">
              <a:buNone/>
            </a:pPr>
            <a:r>
              <a:rPr lang="en-NZ" sz="1600" baseline="0" dirty="0"/>
              <a:t>We could achieve these outcomes, but we need to decide on a path forward and do it together as professions and with women and whanau taking the journey with us.</a:t>
            </a:r>
          </a:p>
          <a:p>
            <a:pPr marL="0" indent="0">
              <a:buNone/>
            </a:pPr>
            <a:endParaRPr lang="en-NZ" sz="1200" baseline="0" dirty="0"/>
          </a:p>
          <a:p>
            <a:pPr marL="0" indent="0">
              <a:buNone/>
            </a:pPr>
            <a:endParaRPr lang="en-NZ" sz="1200" baseline="0" dirty="0"/>
          </a:p>
          <a:p>
            <a:pPr marL="0" indent="0">
              <a:buNone/>
            </a:pPr>
            <a:endParaRPr lang="en-NZ" sz="1200" baseline="0" dirty="0"/>
          </a:p>
          <a:p>
            <a:pPr marL="0" indent="0">
              <a:buNone/>
            </a:pPr>
            <a:endParaRPr lang="en-NZ" sz="1200" dirty="0"/>
          </a:p>
          <a:p>
            <a:pPr marL="228600" indent="-228600">
              <a:buAutoNum type="arabicPeriod" startAt="4"/>
            </a:pP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29</a:t>
            </a:fld>
            <a:endParaRPr lang="en-NZ" dirty="0"/>
          </a:p>
        </p:txBody>
      </p:sp>
    </p:spTree>
    <p:extLst>
      <p:ext uri="{BB962C8B-B14F-4D97-AF65-F5344CB8AC3E}">
        <p14:creationId xmlns:p14="http://schemas.microsoft.com/office/powerpoint/2010/main" val="133159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To this…..We will see I guess!!</a:t>
            </a:r>
          </a:p>
          <a:p>
            <a:endParaRPr lang="en-NZ" dirty="0"/>
          </a:p>
          <a:p>
            <a:r>
              <a:rPr lang="en-NZ" dirty="0"/>
              <a:t>Anyway on to business…  I thought perhaps I’d start by </a:t>
            </a:r>
            <a:r>
              <a:rPr lang="en-NZ" baseline="0" dirty="0"/>
              <a:t>putting midwifery professional practice into context … </a:t>
            </a:r>
          </a:p>
          <a:p>
            <a:endParaRPr lang="en-NZ" baseline="0" dirty="0"/>
          </a:p>
          <a:p>
            <a:r>
              <a:rPr lang="en-NZ" baseline="0" dirty="0"/>
              <a:t>There are some fundamentals which underpin who we are.</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3</a:t>
            </a:fld>
            <a:endParaRPr lang="en-NZ" dirty="0"/>
          </a:p>
        </p:txBody>
      </p:sp>
    </p:spTree>
    <p:extLst>
      <p:ext uri="{BB962C8B-B14F-4D97-AF65-F5344CB8AC3E}">
        <p14:creationId xmlns:p14="http://schemas.microsoft.com/office/powerpoint/2010/main" val="150062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I don’t’ expect</a:t>
            </a:r>
            <a:r>
              <a:rPr lang="en-NZ" baseline="0" dirty="0"/>
              <a:t> you to read all these but it is clear that t</a:t>
            </a:r>
            <a:r>
              <a:rPr lang="en-NZ" dirty="0"/>
              <a:t>here are some actions and activities which underpin all aspects of care midwives</a:t>
            </a:r>
            <a:r>
              <a:rPr lang="en-NZ" baseline="0" dirty="0"/>
              <a:t> provide.  Whether you are looking at the council competencies, The College Standards for Practice and Practice Guidance,   Ministry documents such as the section 88 document or the associated referral guidelines.  There is no doubt we are educated, trained and responsible to work to support the physiological process of pregnancy, labour and birth in the first instance while ensuring women are given the appropriate information with which to make choices, and that when intervention or additional service is necessary we either provide that care or facilitate access to it.</a:t>
            </a:r>
          </a:p>
          <a:p>
            <a:r>
              <a:rPr lang="en-NZ" baseline="0" dirty="0"/>
              <a:t> </a:t>
            </a:r>
          </a:p>
          <a:p>
            <a:r>
              <a:rPr lang="en-NZ" baseline="0" dirty="0"/>
              <a:t>These basic principles are central to our philosophy, our ethics and safe provision of care.</a:t>
            </a:r>
          </a:p>
          <a:p>
            <a:endParaRPr lang="en-NZ" baseline="0" dirty="0"/>
          </a:p>
          <a:p>
            <a:r>
              <a:rPr lang="en-NZ" baseline="0" dirty="0"/>
              <a:t>Continuity of midwifery care models are supported internationally and shown to be associated with reduced incidence of preterm birth, reduced incidence of perinatal death, reduced </a:t>
            </a:r>
            <a:r>
              <a:rPr lang="en-NZ" baseline="0"/>
              <a:t>intervention and </a:t>
            </a:r>
            <a:r>
              <a:rPr lang="en-NZ" baseline="0" dirty="0"/>
              <a:t>high levels of consumer satisfaction. </a:t>
            </a:r>
          </a:p>
          <a:p>
            <a:endParaRPr lang="en-NZ" baseline="0" dirty="0"/>
          </a:p>
          <a:p>
            <a:r>
              <a:rPr lang="en-NZ" baseline="0" dirty="0"/>
              <a:t>What we are interested in today however is to see if midwifery led, continuity of care in our setting is associated with different outcomes for mothers and babies compared to other models and what those differences are.  There is no judgement intended here and no attempt to suggest any one factor which leads to any variation we find.  That is a big question for another day and some robust research I believe.</a:t>
            </a:r>
          </a:p>
        </p:txBody>
      </p:sp>
      <p:sp>
        <p:nvSpPr>
          <p:cNvPr id="4" name="Slide Number Placeholder 3"/>
          <p:cNvSpPr>
            <a:spLocks noGrp="1"/>
          </p:cNvSpPr>
          <p:nvPr>
            <p:ph type="sldNum" sz="quarter" idx="10"/>
          </p:nvPr>
        </p:nvSpPr>
        <p:spPr/>
        <p:txBody>
          <a:bodyPr/>
          <a:lstStyle/>
          <a:p>
            <a:fld id="{35FC797D-96EE-4F39-A95B-8495B4B48B2E}" type="slidenum">
              <a:rPr lang="en-NZ" smtClean="0"/>
              <a:t>4</a:t>
            </a:fld>
            <a:endParaRPr lang="en-NZ" dirty="0"/>
          </a:p>
        </p:txBody>
      </p:sp>
    </p:spTree>
    <p:extLst>
      <p:ext uri="{BB962C8B-B14F-4D97-AF65-F5344CB8AC3E}">
        <p14:creationId xmlns:p14="http://schemas.microsoft.com/office/powerpoint/2010/main" val="427755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I just want to start by </a:t>
            </a:r>
            <a:r>
              <a:rPr lang="en-NZ" baseline="0" dirty="0"/>
              <a:t>setting the scene….</a:t>
            </a:r>
          </a:p>
          <a:p>
            <a:endParaRPr lang="en-NZ" baseline="0" dirty="0"/>
          </a:p>
          <a:p>
            <a:r>
              <a:rPr lang="en-NZ" dirty="0"/>
              <a:t>This</a:t>
            </a:r>
            <a:r>
              <a:rPr lang="en-NZ" baseline="0" dirty="0"/>
              <a:t> is a comparison between the information for the whole of NZ from the report on maternity 2017 and the information in our current NWH Annual Clinical Report.  We can clearly see a gentle but definite reducing spontaneous birth rate from around 68% to 62% in the NZ data and a gently rising caesarean section rate from about 23% to 28%.  </a:t>
            </a:r>
          </a:p>
          <a:p>
            <a:endParaRPr lang="en-NZ" baseline="0" dirty="0"/>
          </a:p>
          <a:p>
            <a:r>
              <a:rPr lang="en-NZ" baseline="0" dirty="0"/>
              <a:t>The arrow identifies the 2008 starting point of the whole of NZ graph and you can see that looking at trends in the national data compared to ours there are similarities. There does appear to be a steeper slope downwards in the vaginal birth rate at NWH since 2008 than the NZ data.  Having said that as you can see at the arrow point spontaneous birth rates at NWH in 2008 were around 56% compared to 68% in the national data so already quite different, similarly with the rising caesarean section rate.</a:t>
            </a:r>
          </a:p>
          <a:p>
            <a:r>
              <a:rPr lang="en-NZ" baseline="0" dirty="0"/>
              <a:t>So lets have a look a little bit more closely at a comparison of these data from 2017.</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5</a:t>
            </a:fld>
            <a:endParaRPr lang="en-NZ" dirty="0"/>
          </a:p>
        </p:txBody>
      </p:sp>
    </p:spTree>
    <p:extLst>
      <p:ext uri="{BB962C8B-B14F-4D97-AF65-F5344CB8AC3E}">
        <p14:creationId xmlns:p14="http://schemas.microsoft.com/office/powerpoint/2010/main" val="29448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saw that the gap had widened</a:t>
            </a:r>
            <a:r>
              <a:rPr lang="en-NZ" baseline="0" dirty="0"/>
              <a:t> over time on the last slide and here we can see there are very significant differences in spontaneous vaginal birth rates at NWH compared to the whole of NZ data.</a:t>
            </a:r>
            <a:endParaRPr lang="en-NZ" dirty="0"/>
          </a:p>
          <a:p>
            <a:endParaRPr lang="en-NZ" baseline="0" dirty="0"/>
          </a:p>
          <a:p>
            <a:r>
              <a:rPr lang="en-NZ" baseline="0" dirty="0"/>
              <a:t>In 2017 if you came to NWH to have your baby, you were about 17% less likely to have a spontaneous vaginal birth, 4½% more likely to have an assisted birth and 11% more likely to have a caesarean section than you would have been in a hospital with rates closer to the national data.</a:t>
            </a:r>
          </a:p>
          <a:p>
            <a:endParaRPr lang="en-NZ" baseline="0" dirty="0"/>
          </a:p>
          <a:p>
            <a:r>
              <a:rPr lang="en-NZ" baseline="0" dirty="0"/>
              <a:t>I thought it would be useful to have a look and see how NWH caesarean section rates compared internationally – just in case NZ is the outlier.</a:t>
            </a:r>
          </a:p>
          <a:p>
            <a:endParaRPr lang="en-NZ" baseline="0" dirty="0"/>
          </a:p>
        </p:txBody>
      </p:sp>
      <p:sp>
        <p:nvSpPr>
          <p:cNvPr id="4" name="Slide Number Placeholder 3"/>
          <p:cNvSpPr>
            <a:spLocks noGrp="1"/>
          </p:cNvSpPr>
          <p:nvPr>
            <p:ph type="sldNum" sz="quarter" idx="10"/>
          </p:nvPr>
        </p:nvSpPr>
        <p:spPr/>
        <p:txBody>
          <a:bodyPr/>
          <a:lstStyle/>
          <a:p>
            <a:fld id="{35FC797D-96EE-4F39-A95B-8495B4B48B2E}" type="slidenum">
              <a:rPr lang="en-NZ" smtClean="0"/>
              <a:t>6</a:t>
            </a:fld>
            <a:endParaRPr lang="en-NZ" dirty="0"/>
          </a:p>
        </p:txBody>
      </p:sp>
    </p:spTree>
    <p:extLst>
      <p:ext uri="{BB962C8B-B14F-4D97-AF65-F5344CB8AC3E}">
        <p14:creationId xmlns:p14="http://schemas.microsoft.com/office/powerpoint/2010/main" val="59799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So although these data are a few years old and rates have risen a little actually not that dramatically in other parts of the world and here we are about the same as Korea at just under 40% and with a rate equal to being one of the top 5 rates of caesarean section in all OECD countries.  There is the whole of NZ sitting around the 26% mark and about the same as the UK in the 2015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The question I am going to ask is why?  Can we say that this is ‘driven’ by our population?  I used to hear that a lot in Northland… (It is Ethnicity, It is poverty, It’s choice!).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Just in case lets look at the national indicator data on mode of birth which only reports on the standard primiparous women. </a:t>
            </a:r>
            <a:endParaRPr lang="en-NZ" dirty="0"/>
          </a:p>
          <a:p>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7</a:t>
            </a:fld>
            <a:endParaRPr lang="en-NZ" dirty="0"/>
          </a:p>
        </p:txBody>
      </p:sp>
    </p:spTree>
    <p:extLst>
      <p:ext uri="{BB962C8B-B14F-4D97-AF65-F5344CB8AC3E}">
        <p14:creationId xmlns:p14="http://schemas.microsoft.com/office/powerpoint/2010/main" val="283182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 you know</a:t>
            </a:r>
            <a:r>
              <a:rPr lang="en-NZ" baseline="0" dirty="0"/>
              <a:t> the standard primip is a woman expected to have an uncomplicated pregnancy giving birth for the first time.  She is aged 20 – 34, at term (37 – 41 weeks) is carrying a cephalic, singleton baby and there have been no recorded obstetric complications which might require specific interventions.   Interestingly it appears we have a fairly low risk primip population at ACH since we have the highest rate of standard primps in our population compared to all the DHBs which is 16.7% this year.  </a:t>
            </a:r>
            <a:endParaRPr lang="en-NZ" dirty="0"/>
          </a:p>
          <a:p>
            <a:endParaRPr lang="en-NZ" dirty="0"/>
          </a:p>
          <a:p>
            <a:r>
              <a:rPr lang="en-NZ" dirty="0"/>
              <a:t>Despite that and knowing that the average</a:t>
            </a:r>
            <a:r>
              <a:rPr lang="en-NZ" baseline="0" dirty="0"/>
              <a:t> rate of caesarean sections in this population by facility in NZ in 2017 was 21%,</a:t>
            </a:r>
          </a:p>
          <a:p>
            <a:endParaRPr lang="en-NZ" baseline="0" dirty="0"/>
          </a:p>
          <a:p>
            <a:r>
              <a:rPr lang="en-NZ" baseline="0" dirty="0"/>
              <a:t>At NWH </a:t>
            </a:r>
            <a:r>
              <a:rPr lang="en-NZ" b="1" baseline="0" dirty="0"/>
              <a:t>27.1%  </a:t>
            </a:r>
            <a:r>
              <a:rPr lang="en-NZ" baseline="0" dirty="0"/>
              <a:t>of our standard primip population experienced a caesarean section.  That is almost 1/3 of primiparous women with no risk factors birthing at Auckland City Hospital.  This was the highest value since 2010 for standard primps in NWH.</a:t>
            </a:r>
          </a:p>
          <a:p>
            <a:endParaRPr lang="en-NZ" baseline="0" dirty="0"/>
          </a:p>
          <a:p>
            <a:r>
              <a:rPr lang="en-NZ" baseline="0" dirty="0"/>
              <a:t>The assumption underpinning the use of the standard primip as a way of benchmarking facilities and regions regarding outcomes is that we expect that a similar woman should have similar outcomes regardless of the hospital they enter or the carer they choose.  Is this a reasonable assumption and if not why not?  It is clearly not the case in NZ with sometime very variable outcomes on a broad range of indicators around the country.</a:t>
            </a:r>
          </a:p>
          <a:p>
            <a:endParaRPr lang="en-NZ" baseline="0" dirty="0"/>
          </a:p>
          <a:p>
            <a:r>
              <a:rPr lang="en-NZ" baseline="0" dirty="0"/>
              <a:t>So what are our most common reasons for doing caesarean sections at NWH</a:t>
            </a:r>
          </a:p>
          <a:p>
            <a:endParaRPr lang="en-NZ" baseline="0" dirty="0"/>
          </a:p>
        </p:txBody>
      </p:sp>
      <p:sp>
        <p:nvSpPr>
          <p:cNvPr id="4" name="Slide Number Placeholder 3"/>
          <p:cNvSpPr>
            <a:spLocks noGrp="1"/>
          </p:cNvSpPr>
          <p:nvPr>
            <p:ph type="sldNum" sz="quarter" idx="10"/>
          </p:nvPr>
        </p:nvSpPr>
        <p:spPr/>
        <p:txBody>
          <a:bodyPr/>
          <a:lstStyle/>
          <a:p>
            <a:fld id="{35FC797D-96EE-4F39-A95B-8495B4B48B2E}" type="slidenum">
              <a:rPr lang="en-NZ" smtClean="0"/>
              <a:t>8</a:t>
            </a:fld>
            <a:endParaRPr lang="en-NZ" dirty="0"/>
          </a:p>
        </p:txBody>
      </p:sp>
    </p:spTree>
    <p:extLst>
      <p:ext uri="{BB962C8B-B14F-4D97-AF65-F5344CB8AC3E}">
        <p14:creationId xmlns:p14="http://schemas.microsoft.com/office/powerpoint/2010/main" val="258298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And why do women have caesarean sections at ADHB in larger numbers than they do elsewhere and what are our reported reasons for induction?   We will talk about repeat LSCS later but for now lets look at primps.</a:t>
            </a:r>
          </a:p>
          <a:p>
            <a:endParaRPr lang="en-NZ" baseline="0" dirty="0"/>
          </a:p>
          <a:p>
            <a:r>
              <a:rPr lang="en-NZ" baseline="0" dirty="0"/>
              <a:t>For a start, of our indications for Caesarean section apparently 20.2% of our first time mums have a malpresentation?  I am a little surprised by that number, by definition malpresentation is usually considered when a fetus presents in a position other than cephalic and so really include breech and transverse or oblique lie.  It seems a bit incomprehensible that 1 in 5 first time mums would have a baby with a malpresentation.</a:t>
            </a:r>
          </a:p>
          <a:p>
            <a:endParaRPr lang="en-NZ" baseline="0" dirty="0"/>
          </a:p>
          <a:p>
            <a:r>
              <a:rPr lang="en-NZ" baseline="0" dirty="0"/>
              <a:t>21.3% just want a caesarean section – it doesn’t tell us why?? and 11.9% have a C-Section because their inductions are unsuccessful.  These three indications are responsible for 53% of all our caesarean sections.</a:t>
            </a:r>
          </a:p>
          <a:p>
            <a:endParaRPr lang="en-NZ" baseline="0" dirty="0"/>
          </a:p>
          <a:p>
            <a:r>
              <a:rPr lang="en-NZ" baseline="0" dirty="0"/>
              <a:t>The MOH state they don’t fund LSCS for maternal request and we did 165 of these major operations in 2018.  A rough estimate of the potential loss of revenue associated with that number is well over $800,000 and it is likely immediate and on-going service costs for these women and their babies is significantly higher than that.  </a:t>
            </a:r>
          </a:p>
          <a:p>
            <a:endParaRPr lang="en-NZ" baseline="0" dirty="0"/>
          </a:p>
          <a:p>
            <a:r>
              <a:rPr lang="en-NZ" baseline="0" dirty="0"/>
              <a:t>So according to The ARRIVE trial, </a:t>
            </a:r>
            <a:r>
              <a:rPr lang="en-NZ" baseline="0" dirty="0" err="1"/>
              <a:t>Grobman</a:t>
            </a:r>
            <a:r>
              <a:rPr lang="en-NZ" baseline="0" dirty="0"/>
              <a:t> tells us that induction of labour at 39 weeks leads to lower LSCS rates with no immediate adverse affects on mother or baby.  Is this what we see at NWH?  Lets look at IOL broadly</a:t>
            </a:r>
            <a:endParaRPr lang="en-NZ" dirty="0"/>
          </a:p>
        </p:txBody>
      </p:sp>
      <p:sp>
        <p:nvSpPr>
          <p:cNvPr id="4" name="Slide Number Placeholder 3"/>
          <p:cNvSpPr>
            <a:spLocks noGrp="1"/>
          </p:cNvSpPr>
          <p:nvPr>
            <p:ph type="sldNum" sz="quarter" idx="10"/>
          </p:nvPr>
        </p:nvSpPr>
        <p:spPr/>
        <p:txBody>
          <a:bodyPr/>
          <a:lstStyle/>
          <a:p>
            <a:fld id="{35FC797D-96EE-4F39-A95B-8495B4B48B2E}" type="slidenum">
              <a:rPr lang="en-NZ" smtClean="0"/>
              <a:t>9</a:t>
            </a:fld>
            <a:endParaRPr lang="en-NZ" dirty="0"/>
          </a:p>
        </p:txBody>
      </p:sp>
    </p:spTree>
    <p:extLst>
      <p:ext uri="{BB962C8B-B14F-4D97-AF65-F5344CB8AC3E}">
        <p14:creationId xmlns:p14="http://schemas.microsoft.com/office/powerpoint/2010/main" val="287353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362038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121327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449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37352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23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180880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344952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358407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218800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87637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231368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68951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49826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118166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6523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7D8E1-F3E4-45A8-AA6A-46910E9AEA9E}" type="datetimeFigureOut">
              <a:rPr lang="en-NZ" smtClean="0"/>
              <a:t>6/09/2019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7A31CC64-0D99-49AE-9BC9-26AB4458C547}" type="slidenum">
              <a:rPr lang="en-NZ" smtClean="0"/>
              <a:t>‹#›</a:t>
            </a:fld>
            <a:endParaRPr lang="en-NZ" dirty="0"/>
          </a:p>
        </p:txBody>
      </p:sp>
    </p:spTree>
    <p:extLst>
      <p:ext uri="{BB962C8B-B14F-4D97-AF65-F5344CB8AC3E}">
        <p14:creationId xmlns:p14="http://schemas.microsoft.com/office/powerpoint/2010/main" val="423516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C7D8E1-F3E4-45A8-AA6A-46910E9AEA9E}" type="datetimeFigureOut">
              <a:rPr lang="en-NZ" smtClean="0"/>
              <a:t>6/09/2019</a:t>
            </a:fld>
            <a:endParaRPr lang="en-NZ"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A31CC64-0D99-49AE-9BC9-26AB4458C547}" type="slidenum">
              <a:rPr lang="en-NZ" smtClean="0"/>
              <a:t>‹#›</a:t>
            </a:fld>
            <a:endParaRPr lang="en-NZ" dirty="0"/>
          </a:p>
        </p:txBody>
      </p:sp>
    </p:spTree>
    <p:extLst>
      <p:ext uri="{BB962C8B-B14F-4D97-AF65-F5344CB8AC3E}">
        <p14:creationId xmlns:p14="http://schemas.microsoft.com/office/powerpoint/2010/main" val="3288050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3.docx"/><Relationship Id="rId5" Type="http://schemas.openxmlformats.org/officeDocument/2006/relationships/image" Target="../media/image29.emf"/><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xlsx"/><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440160"/>
          </a:xfrm>
          <a:ln>
            <a:solidFill>
              <a:schemeClr val="accent4">
                <a:lumMod val="75000"/>
              </a:schemeClr>
            </a:solidFill>
          </a:ln>
        </p:spPr>
        <p:txBody>
          <a:bodyPr>
            <a:normAutofit/>
          </a:bodyPr>
          <a:lstStyle/>
          <a:p>
            <a:r>
              <a:rPr lang="en-NZ" sz="3200" b="1" dirty="0"/>
              <a:t>National Women’s Hospital Annual Clinical Report- Midwifery Commentary 2018</a:t>
            </a:r>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t="19801"/>
          <a:stretch/>
        </p:blipFill>
        <p:spPr bwMode="auto">
          <a:xfrm>
            <a:off x="2555776" y="1556792"/>
            <a:ext cx="3960440" cy="468052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732240" y="5480357"/>
            <a:ext cx="2253887" cy="646331"/>
          </a:xfrm>
          <a:prstGeom prst="rect">
            <a:avLst/>
          </a:prstGeom>
          <a:noFill/>
        </p:spPr>
        <p:txBody>
          <a:bodyPr wrap="none" rtlCol="0">
            <a:spAutoFit/>
          </a:bodyPr>
          <a:lstStyle/>
          <a:p>
            <a:r>
              <a:rPr lang="en-NZ" b="1" dirty="0">
                <a:latin typeface="Aharoni" panose="02010803020104030203" pitchFamily="2" charset="-79"/>
              </a:rPr>
              <a:t>Deb Pittam</a:t>
            </a:r>
          </a:p>
          <a:p>
            <a:r>
              <a:rPr lang="en-NZ" i="1" dirty="0"/>
              <a:t>Director of Midwifery </a:t>
            </a:r>
          </a:p>
        </p:txBody>
      </p:sp>
    </p:spTree>
    <p:extLst>
      <p:ext uri="{BB962C8B-B14F-4D97-AF65-F5344CB8AC3E}">
        <p14:creationId xmlns:p14="http://schemas.microsoft.com/office/powerpoint/2010/main" val="335825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1612747"/>
              </p:ext>
            </p:extLst>
          </p:nvPr>
        </p:nvGraphicFramePr>
        <p:xfrm>
          <a:off x="1187624" y="908720"/>
          <a:ext cx="756084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5" name="Lightning Bolt 14"/>
          <p:cNvSpPr/>
          <p:nvPr/>
        </p:nvSpPr>
        <p:spPr>
          <a:xfrm rot="6203844">
            <a:off x="6580723" y="2442373"/>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09832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122641" cy="990601"/>
          </a:xfrm>
        </p:spPr>
        <p:txBody>
          <a:bodyPr>
            <a:normAutofit fontScale="90000"/>
          </a:bodyPr>
          <a:lstStyle/>
          <a:p>
            <a:r>
              <a:rPr lang="en-NZ" sz="4000" dirty="0"/>
              <a:t>IOL in Standard Primiparous women at NWH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181551"/>
              </p:ext>
            </p:extLst>
          </p:nvPr>
        </p:nvGraphicFramePr>
        <p:xfrm>
          <a:off x="457200" y="1600201"/>
          <a:ext cx="7787208" cy="44210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292080" y="6129553"/>
            <a:ext cx="3240360" cy="369332"/>
          </a:xfrm>
          <a:prstGeom prst="rect">
            <a:avLst/>
          </a:prstGeom>
          <a:noFill/>
        </p:spPr>
        <p:txBody>
          <a:bodyPr wrap="square" rtlCol="0">
            <a:spAutoFit/>
          </a:bodyPr>
          <a:lstStyle/>
          <a:p>
            <a:r>
              <a:rPr lang="en-NZ" i="1" dirty="0"/>
              <a:t>NZ Clinical Indicators 2017</a:t>
            </a:r>
          </a:p>
        </p:txBody>
      </p:sp>
    </p:spTree>
    <p:extLst>
      <p:ext uri="{BB962C8B-B14F-4D97-AF65-F5344CB8AC3E}">
        <p14:creationId xmlns:p14="http://schemas.microsoft.com/office/powerpoint/2010/main" val="270555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908719"/>
            <a:ext cx="3960440" cy="411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08719"/>
            <a:ext cx="4072509" cy="411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12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6206482"/>
              </p:ext>
            </p:extLst>
          </p:nvPr>
        </p:nvGraphicFramePr>
        <p:xfrm>
          <a:off x="516776" y="2959072"/>
          <a:ext cx="4042792" cy="2869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061686247"/>
              </p:ext>
            </p:extLst>
          </p:nvPr>
        </p:nvGraphicFramePr>
        <p:xfrm>
          <a:off x="4283968" y="548680"/>
          <a:ext cx="4572000"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6" name="Lightning Bolt 5"/>
          <p:cNvSpPr/>
          <p:nvPr/>
        </p:nvSpPr>
        <p:spPr>
          <a:xfrm rot="19501397">
            <a:off x="3839446" y="2223438"/>
            <a:ext cx="702439" cy="42902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Lightning Bolt 6"/>
          <p:cNvSpPr/>
          <p:nvPr/>
        </p:nvSpPr>
        <p:spPr>
          <a:xfrm rot="19240277">
            <a:off x="179512" y="4561006"/>
            <a:ext cx="554360" cy="4572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82397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Figure 92: Mode of birth by maternal age among Nullipara NWH 2018</a:t>
            </a:r>
          </a:p>
        </p:txBody>
      </p:sp>
      <p:pic>
        <p:nvPicPr>
          <p:cNvPr id="9" name="Content Placeholder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265940" y="2449147"/>
            <a:ext cx="5035732" cy="3304318"/>
          </a:xfrm>
          <a:prstGeom prst="rect">
            <a:avLst/>
          </a:prstGeom>
          <a:noFill/>
        </p:spPr>
      </p:pic>
    </p:spTree>
    <p:extLst>
      <p:ext uri="{BB962C8B-B14F-4D97-AF65-F5344CB8AC3E}">
        <p14:creationId xmlns:p14="http://schemas.microsoft.com/office/powerpoint/2010/main" val="83681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30824" cy="1143000"/>
          </a:xfrm>
        </p:spPr>
        <p:txBody>
          <a:bodyPr>
            <a:noAutofit/>
          </a:bodyPr>
          <a:lstStyle/>
          <a:p>
            <a:r>
              <a:rPr lang="en-NZ" sz="2400" dirty="0"/>
              <a:t>Age distribution percentage of women giving birth in 2007 – Report on Maternity </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000" b="1" i="0" u="none" strike="noStrike" cap="none" normalizeH="0" baseline="0" dirty="0" bmk="_Toc2689260">
                <a:ln>
                  <a:noFill/>
                </a:ln>
                <a:solidFill>
                  <a:schemeClr val="tx1"/>
                </a:solidFill>
                <a:effectLst/>
                <a:latin typeface="Segoe UI" pitchFamily="34" charset="0"/>
                <a:ea typeface="Times New Roman" pitchFamily="18" charset="0"/>
                <a:cs typeface="Segoe UI" pitchFamily="34" charset="0"/>
              </a:rPr>
              <a:t>Figure 1: Percentage of women giving birth, by age group (years), 2017</a:t>
            </a:r>
            <a:endParaRPr kumimoji="0" lang="en-NZ"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title="Figure 1: Percentage of women giving birth, by age group (years), 2017"/>
          <p:cNvPicPr/>
          <p:nvPr/>
        </p:nvPicPr>
        <p:blipFill>
          <a:blip r:embed="rId3"/>
          <a:stretch>
            <a:fillRect/>
          </a:stretch>
        </p:blipFill>
        <p:spPr>
          <a:xfrm>
            <a:off x="683568" y="2360294"/>
            <a:ext cx="4104456" cy="380500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89143584"/>
              </p:ext>
            </p:extLst>
          </p:nvPr>
        </p:nvGraphicFramePr>
        <p:xfrm>
          <a:off x="5005179" y="228600"/>
          <a:ext cx="3998067" cy="792088"/>
        </p:xfrm>
        <a:graphic>
          <a:graphicData uri="http://schemas.openxmlformats.org/drawingml/2006/table">
            <a:tbl>
              <a:tblPr firstRow="1" firstCol="1" bandRow="1"/>
              <a:tblGrid>
                <a:gridCol w="3998067">
                  <a:extLst>
                    <a:ext uri="{9D8B030D-6E8A-4147-A177-3AD203B41FA5}">
                      <a16:colId xmlns:a16="http://schemas.microsoft.com/office/drawing/2014/main" val="20000"/>
                    </a:ext>
                  </a:extLst>
                </a:gridCol>
              </a:tblGrid>
              <a:tr h="792088">
                <a:tc>
                  <a:txBody>
                    <a:bodyPr/>
                    <a:lstStyle/>
                    <a:p>
                      <a:pPr algn="just">
                        <a:spcBef>
                          <a:spcPts val="600"/>
                        </a:spcBef>
                        <a:spcAft>
                          <a:spcPts val="600"/>
                        </a:spcAft>
                      </a:pPr>
                      <a:r>
                        <a:rPr lang="en-NZ" sz="1600" b="1" dirty="0">
                          <a:solidFill>
                            <a:srgbClr val="FFFFFF"/>
                          </a:solidFill>
                          <a:effectLst/>
                          <a:latin typeface="Arial"/>
                          <a:ea typeface="Times New Roman"/>
                          <a:cs typeface="Times New Roman"/>
                        </a:rPr>
                        <a:t>Figure 19</a:t>
                      </a:r>
                      <a:r>
                        <a:rPr lang="en-NZ" sz="1600" b="1" dirty="0">
                          <a:solidFill>
                            <a:srgbClr val="FFFFFF"/>
                          </a:solidFill>
                          <a:effectLst/>
                          <a:latin typeface="Helvetica"/>
                          <a:ea typeface="Times New Roman"/>
                          <a:cs typeface="Times New Roman"/>
                        </a:rPr>
                        <a:t>: Maternal parity by age NWH 2018</a:t>
                      </a:r>
                      <a:endParaRPr lang="en-NZ" sz="1600" b="1" dirty="0">
                        <a:effectLst/>
                        <a:latin typeface="Arial"/>
                        <a:ea typeface="Times New Roman"/>
                        <a:cs typeface="Times New Roman"/>
                      </a:endParaRPr>
                    </a:p>
                  </a:txBody>
                  <a:tcPr marL="68580" marR="68580" marT="0" marB="0" anchor="ctr">
                    <a:lnL>
                      <a:noFill/>
                    </a:lnL>
                    <a:lnR>
                      <a:noFill/>
                    </a:lnR>
                    <a:lnT>
                      <a:noFill/>
                    </a:lnT>
                    <a:lnB>
                      <a:noFill/>
                    </a:lnB>
                    <a:solidFill>
                      <a:srgbClr val="C61653"/>
                    </a:solidFill>
                  </a:tcPr>
                </a:tc>
                <a:extLst>
                  <a:ext uri="{0D108BD9-81ED-4DB2-BD59-A6C34878D82A}">
                    <a16:rowId xmlns:a16="http://schemas.microsoft.com/office/drawing/2014/main" val="10000"/>
                  </a:ext>
                </a:extLst>
              </a:tr>
            </a:tbl>
          </a:graphicData>
        </a:graphic>
      </p:graphicFrame>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96752"/>
            <a:ext cx="4215223" cy="566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72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875123"/>
              </p:ext>
            </p:extLst>
          </p:nvPr>
        </p:nvGraphicFramePr>
        <p:xfrm>
          <a:off x="683568" y="836712"/>
          <a:ext cx="8259983" cy="864096"/>
        </p:xfrm>
        <a:graphic>
          <a:graphicData uri="http://schemas.openxmlformats.org/drawingml/2006/table">
            <a:tbl>
              <a:tblPr firstRow="1" firstCol="1" bandRow="1"/>
              <a:tblGrid>
                <a:gridCol w="8259983">
                  <a:extLst>
                    <a:ext uri="{9D8B030D-6E8A-4147-A177-3AD203B41FA5}">
                      <a16:colId xmlns:a16="http://schemas.microsoft.com/office/drawing/2014/main" val="20000"/>
                    </a:ext>
                  </a:extLst>
                </a:gridCol>
              </a:tblGrid>
              <a:tr h="864096">
                <a:tc>
                  <a:txBody>
                    <a:bodyPr/>
                    <a:lstStyle/>
                    <a:p>
                      <a:pPr algn="just">
                        <a:spcBef>
                          <a:spcPts val="600"/>
                        </a:spcBef>
                        <a:spcAft>
                          <a:spcPts val="600"/>
                        </a:spcAft>
                      </a:pPr>
                      <a:r>
                        <a:rPr lang="en-NZ" sz="1800" b="1" dirty="0">
                          <a:solidFill>
                            <a:srgbClr val="FFFFFF"/>
                          </a:solidFill>
                          <a:effectLst/>
                          <a:latin typeface="Helvetica"/>
                          <a:ea typeface="Times New Roman"/>
                          <a:cs typeface="Times New Roman"/>
                        </a:rPr>
                        <a:t>Figure 20:</a:t>
                      </a:r>
                      <a:r>
                        <a:rPr lang="en-NZ" sz="1800" b="1" dirty="0">
                          <a:solidFill>
                            <a:srgbClr val="FFFFFF"/>
                          </a:solidFill>
                          <a:effectLst/>
                          <a:latin typeface="Arial"/>
                          <a:ea typeface="Times New Roman"/>
                          <a:cs typeface="Times New Roman"/>
                        </a:rPr>
                        <a:t> </a:t>
                      </a:r>
                      <a:r>
                        <a:rPr lang="en-NZ" sz="1800" b="1" dirty="0">
                          <a:solidFill>
                            <a:srgbClr val="FFFFFF"/>
                          </a:solidFill>
                          <a:effectLst/>
                          <a:latin typeface="Helvetica"/>
                          <a:ea typeface="Times New Roman"/>
                          <a:cs typeface="Times New Roman"/>
                        </a:rPr>
                        <a:t>Ethnicity of mothers giving birth at NWH 2006-2018</a:t>
                      </a:r>
                      <a:endParaRPr lang="en-NZ" sz="1800" b="1" dirty="0">
                        <a:effectLst/>
                        <a:latin typeface="Arial"/>
                        <a:ea typeface="Times New Roman"/>
                        <a:cs typeface="Times New Roman"/>
                      </a:endParaRPr>
                    </a:p>
                  </a:txBody>
                  <a:tcPr marL="68580" marR="68580" marT="0" marB="0" anchor="ctr">
                    <a:lnL>
                      <a:noFill/>
                    </a:lnL>
                    <a:lnR>
                      <a:noFill/>
                    </a:lnR>
                    <a:lnT>
                      <a:noFill/>
                    </a:lnT>
                    <a:lnB>
                      <a:noFill/>
                    </a:lnB>
                    <a:solidFill>
                      <a:srgbClr val="C61653"/>
                    </a:solidFill>
                  </a:tcPr>
                </a:tc>
                <a:extLst>
                  <a:ext uri="{0D108BD9-81ED-4DB2-BD59-A6C34878D82A}">
                    <a16:rowId xmlns:a16="http://schemas.microsoft.com/office/drawing/2014/main" val="10000"/>
                  </a:ext>
                </a:extLst>
              </a:tr>
            </a:tbl>
          </a:graphicData>
        </a:graphic>
      </p:graphicFrame>
      <p:sp>
        <p:nvSpPr>
          <p:cNvPr id="6" name="Rectangle 2"/>
          <p:cNvSpPr>
            <a:spLocks noChangeArrowheads="1"/>
          </p:cNvSpPr>
          <p:nvPr/>
        </p:nvSpPr>
        <p:spPr bwMode="auto">
          <a:xfrm>
            <a:off x="3087688" y="3014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pic>
        <p:nvPicPr>
          <p:cNvPr id="7169" name="Picture 6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8259984" cy="43204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087688" y="5500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743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igure 3: Percentage of women giving birth, by ethnic group, 2017"/>
          <p:cNvPicPr/>
          <p:nvPr/>
        </p:nvPicPr>
        <p:blipFill>
          <a:blip r:embed="rId3"/>
          <a:stretch>
            <a:fillRect/>
          </a:stretch>
        </p:blipFill>
        <p:spPr>
          <a:xfrm>
            <a:off x="395536" y="1196752"/>
            <a:ext cx="3960440" cy="4536504"/>
          </a:xfrm>
          <a:prstGeom prst="rect">
            <a:avLst/>
          </a:prstGeom>
          <a:ln>
            <a:solidFill>
              <a:schemeClr val="accent1"/>
            </a:solidFill>
          </a:ln>
        </p:spPr>
      </p:pic>
      <p:sp>
        <p:nvSpPr>
          <p:cNvPr id="5" name="TextBox 4"/>
          <p:cNvSpPr txBox="1"/>
          <p:nvPr/>
        </p:nvSpPr>
        <p:spPr>
          <a:xfrm>
            <a:off x="395536" y="620688"/>
            <a:ext cx="3852337" cy="369332"/>
          </a:xfrm>
          <a:prstGeom prst="rect">
            <a:avLst/>
          </a:prstGeom>
          <a:noFill/>
        </p:spPr>
        <p:txBody>
          <a:bodyPr wrap="none" rtlCol="0">
            <a:spAutoFit/>
          </a:bodyPr>
          <a:lstStyle/>
          <a:p>
            <a:r>
              <a:rPr lang="en-NZ" dirty="0"/>
              <a:t>Ethnicity of birthing women in NZ 2017</a:t>
            </a:r>
          </a:p>
        </p:txBody>
      </p:sp>
      <p:sp>
        <p:nvSpPr>
          <p:cNvPr id="9" name="TextBox 8"/>
          <p:cNvSpPr txBox="1"/>
          <p:nvPr/>
        </p:nvSpPr>
        <p:spPr>
          <a:xfrm>
            <a:off x="4716016" y="6356590"/>
            <a:ext cx="4130490" cy="369332"/>
          </a:xfrm>
          <a:prstGeom prst="rect">
            <a:avLst/>
          </a:prstGeom>
          <a:noFill/>
        </p:spPr>
        <p:txBody>
          <a:bodyPr wrap="none" rtlCol="0">
            <a:spAutoFit/>
          </a:bodyPr>
          <a:lstStyle/>
          <a:p>
            <a:r>
              <a:rPr lang="en-NZ" dirty="0"/>
              <a:t>Reports on Maternity 2010 and 2017 Data</a:t>
            </a:r>
          </a:p>
        </p:txBody>
      </p:sp>
      <p:sp>
        <p:nvSpPr>
          <p:cNvPr id="10" name="Oval 9"/>
          <p:cNvSpPr/>
          <p:nvPr/>
        </p:nvSpPr>
        <p:spPr>
          <a:xfrm>
            <a:off x="1835696" y="4077072"/>
            <a:ext cx="1272275" cy="1046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13" name="Chart 12"/>
          <p:cNvGraphicFramePr>
            <a:graphicFrameLocks/>
          </p:cNvGraphicFramePr>
          <p:nvPr>
            <p:extLst>
              <p:ext uri="{D42A27DB-BD31-4B8C-83A1-F6EECF244321}">
                <p14:modId xmlns:p14="http://schemas.microsoft.com/office/powerpoint/2010/main" val="119009026"/>
              </p:ext>
            </p:extLst>
          </p:nvPr>
        </p:nvGraphicFramePr>
        <p:xfrm>
          <a:off x="4495261" y="1196752"/>
          <a:ext cx="4572000"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740639" y="650826"/>
            <a:ext cx="4105098" cy="369332"/>
          </a:xfrm>
          <a:prstGeom prst="rect">
            <a:avLst/>
          </a:prstGeom>
          <a:noFill/>
        </p:spPr>
        <p:txBody>
          <a:bodyPr wrap="none" rtlCol="0">
            <a:spAutoFit/>
          </a:bodyPr>
          <a:lstStyle/>
          <a:p>
            <a:r>
              <a:rPr lang="en-NZ" dirty="0"/>
              <a:t>Ethnicity of birthing women at NWH 2018</a:t>
            </a:r>
          </a:p>
        </p:txBody>
      </p:sp>
    </p:spTree>
    <p:extLst>
      <p:ext uri="{BB962C8B-B14F-4D97-AF65-F5344CB8AC3E}">
        <p14:creationId xmlns:p14="http://schemas.microsoft.com/office/powerpoint/2010/main" val="400988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1168499"/>
              </p:ext>
            </p:extLst>
          </p:nvPr>
        </p:nvGraphicFramePr>
        <p:xfrm>
          <a:off x="1691680" y="548680"/>
          <a:ext cx="5472608" cy="431800"/>
        </p:xfrm>
        <a:graphic>
          <a:graphicData uri="http://schemas.openxmlformats.org/drawingml/2006/table">
            <a:tbl>
              <a:tblPr firstRow="1" firstCol="1" bandRow="1">
                <a:tableStyleId>{5C22544A-7EE6-4342-B048-85BDC9FD1C3A}</a:tableStyleId>
              </a:tblPr>
              <a:tblGrid>
                <a:gridCol w="5472608">
                  <a:extLst>
                    <a:ext uri="{9D8B030D-6E8A-4147-A177-3AD203B41FA5}">
                      <a16:colId xmlns:a16="http://schemas.microsoft.com/office/drawing/2014/main" val="20000"/>
                    </a:ext>
                  </a:extLst>
                </a:gridCol>
              </a:tblGrid>
              <a:tr h="431800">
                <a:tc>
                  <a:txBody>
                    <a:bodyPr/>
                    <a:lstStyle/>
                    <a:p>
                      <a:pPr algn="ctr">
                        <a:lnSpc>
                          <a:spcPct val="115000"/>
                        </a:lnSpc>
                        <a:spcAft>
                          <a:spcPts val="0"/>
                        </a:spcAft>
                      </a:pPr>
                      <a:r>
                        <a:rPr lang="en-US" sz="1000" dirty="0">
                          <a:effectLst/>
                        </a:rPr>
                        <a:t>Figure 91: Mode of birth by ethnicity among nulliparous women NWH 2018</a:t>
                      </a:r>
                      <a:endParaRPr lang="en-NZ"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bl>
          </a:graphicData>
        </a:graphic>
      </p:graphicFrame>
      <p:pic>
        <p:nvPicPr>
          <p:cNvPr id="20481" name="Picture 302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72816"/>
            <a:ext cx="5472608" cy="33677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087688" y="5932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661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8893897"/>
              </p:ext>
            </p:extLst>
          </p:nvPr>
        </p:nvGraphicFramePr>
        <p:xfrm>
          <a:off x="611560" y="980728"/>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88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3" cstate="print">
            <a:extLst>
              <a:ext uri="{28A0092B-C50C-407E-A947-70E740481C1C}">
                <a14:useLocalDpi xmlns:a14="http://schemas.microsoft.com/office/drawing/2010/main" val="0"/>
              </a:ext>
            </a:extLst>
          </a:blip>
          <a:srcRect l="14676" r="16323"/>
          <a:stretch/>
        </p:blipFill>
        <p:spPr bwMode="auto">
          <a:xfrm>
            <a:off x="2915817" y="2564904"/>
            <a:ext cx="3672408" cy="3963888"/>
          </a:xfrm>
          <a:prstGeom prst="rect">
            <a:avLst/>
          </a:prstGeom>
          <a:ln>
            <a:noFill/>
          </a:ln>
          <a:extLst>
            <a:ext uri="{53640926-AAD7-44D8-BBD7-CCE9431645EC}">
              <a14:shadowObscured xmlns:a14="http://schemas.microsoft.com/office/drawing/2010/main"/>
            </a:ext>
          </a:extLst>
        </p:spPr>
      </p:pic>
      <p:pic>
        <p:nvPicPr>
          <p:cNvPr id="17424" name="Picture 16" descr="C:\Users\PittamD\AppData\Local\Microsoft\Windows\Temporary Internet Files\Content.IE5\473FKK9G\Ant-Working-Har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392" y="260648"/>
            <a:ext cx="3624064" cy="32843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PittamD\AppData\Local\Microsoft\Windows\Temporary Internet Files\Content.IE5\GQ063XFL\quotes-about-hard-work-difference-ordinary-extraordinar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466625"/>
            <a:ext cx="2497460" cy="2081217"/>
          </a:xfrm>
          <a:prstGeom prst="rect">
            <a:avLst/>
          </a:prstGeom>
          <a:noFill/>
          <a:extLst>
            <a:ext uri="{909E8E84-426E-40DD-AFC4-6F175D3DCCD1}">
              <a14:hiddenFill xmlns:a14="http://schemas.microsoft.com/office/drawing/2010/main">
                <a:solidFill>
                  <a:srgbClr val="FFFFFF"/>
                </a:solidFill>
              </a14:hiddenFill>
            </a:ext>
          </a:extLst>
        </p:spPr>
      </p:pic>
      <p:pic>
        <p:nvPicPr>
          <p:cNvPr id="17426" name="Picture 18" descr="C:\Users\PittamD\AppData\Local\Microsoft\Windows\Temporary Internet Files\Content.IE5\QCYKDVV3\imgre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39" y="8312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4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500"/>
                                        <p:tgtEl>
                                          <p:spTgt spid="174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087688" y="3646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7" name="Rectangle 3"/>
          <p:cNvSpPr>
            <a:spLocks noChangeArrowheads="1"/>
          </p:cNvSpPr>
          <p:nvPr/>
        </p:nvSpPr>
        <p:spPr bwMode="auto">
          <a:xfrm>
            <a:off x="3087688" y="597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450064721"/>
              </p:ext>
            </p:extLst>
          </p:nvPr>
        </p:nvGraphicFramePr>
        <p:xfrm>
          <a:off x="3203848" y="2996959"/>
          <a:ext cx="5436096" cy="34563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890421494"/>
              </p:ext>
            </p:extLst>
          </p:nvPr>
        </p:nvGraphicFramePr>
        <p:xfrm>
          <a:off x="395536" y="404663"/>
          <a:ext cx="5616624" cy="3528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0081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692268"/>
              </p:ext>
            </p:extLst>
          </p:nvPr>
        </p:nvGraphicFramePr>
        <p:xfrm>
          <a:off x="431721" y="1916832"/>
          <a:ext cx="2969895" cy="450215"/>
        </p:xfrm>
        <a:graphic>
          <a:graphicData uri="http://schemas.openxmlformats.org/drawingml/2006/table">
            <a:tbl>
              <a:tblPr firstRow="1" firstCol="1" bandRow="1"/>
              <a:tblGrid>
                <a:gridCol w="2969895">
                  <a:extLst>
                    <a:ext uri="{9D8B030D-6E8A-4147-A177-3AD203B41FA5}">
                      <a16:colId xmlns:a16="http://schemas.microsoft.com/office/drawing/2014/main" val="20000"/>
                    </a:ext>
                  </a:extLst>
                </a:gridCol>
              </a:tblGrid>
              <a:tr h="450215">
                <a:tc>
                  <a:txBody>
                    <a:bodyPr/>
                    <a:lstStyle/>
                    <a:p>
                      <a:pPr algn="just">
                        <a:lnSpc>
                          <a:spcPct val="115000"/>
                        </a:lnSpc>
                        <a:spcAft>
                          <a:spcPts val="0"/>
                        </a:spcAft>
                      </a:pPr>
                      <a:r>
                        <a:rPr lang="en-NZ" sz="1000" b="1" dirty="0">
                          <a:solidFill>
                            <a:srgbClr val="FFFFFF"/>
                          </a:solidFill>
                          <a:effectLst/>
                          <a:latin typeface="Helvetica"/>
                          <a:ea typeface="Times New Roman"/>
                          <a:cs typeface="Times New Roman"/>
                        </a:rPr>
                        <a:t>Figure 38: LMC at birth and maternal ethnicity NWH 2018</a:t>
                      </a:r>
                      <a:endParaRPr lang="en-NZ" sz="1100" dirty="0">
                        <a:effectLst/>
                        <a:latin typeface="Calibri"/>
                        <a:ea typeface="Calibri"/>
                        <a:cs typeface="Times New Roman"/>
                      </a:endParaRPr>
                    </a:p>
                  </a:txBody>
                  <a:tcPr marL="68580" marR="68580" marT="0" marB="0" anchor="ctr">
                    <a:lnL>
                      <a:noFill/>
                    </a:lnL>
                    <a:lnR>
                      <a:noFill/>
                    </a:lnR>
                    <a:lnT>
                      <a:noFill/>
                    </a:lnT>
                    <a:lnB>
                      <a:noFill/>
                    </a:lnB>
                    <a:solidFill>
                      <a:srgbClr val="C61653"/>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3087688" y="3638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pic>
        <p:nvPicPr>
          <p:cNvPr id="16385" name="Picture 30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65162"/>
            <a:ext cx="2952328" cy="3595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087688" y="615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716458737"/>
              </p:ext>
            </p:extLst>
          </p:nvPr>
        </p:nvGraphicFramePr>
        <p:xfrm>
          <a:off x="3851920" y="3356992"/>
          <a:ext cx="5112568" cy="30247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938373907"/>
              </p:ext>
            </p:extLst>
          </p:nvPr>
        </p:nvGraphicFramePr>
        <p:xfrm>
          <a:off x="3563888" y="188640"/>
          <a:ext cx="5580112" cy="308133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79513" y="332656"/>
            <a:ext cx="4464496" cy="954107"/>
          </a:xfrm>
          <a:prstGeom prst="rect">
            <a:avLst/>
          </a:prstGeom>
          <a:noFill/>
        </p:spPr>
        <p:txBody>
          <a:bodyPr wrap="square" rtlCol="0">
            <a:spAutoFit/>
          </a:bodyPr>
          <a:lstStyle/>
          <a:p>
            <a:pPr algn="ctr"/>
            <a:r>
              <a:rPr lang="en-NZ" sz="2800" b="1" dirty="0">
                <a:solidFill>
                  <a:schemeClr val="bg2">
                    <a:lumMod val="25000"/>
                  </a:schemeClr>
                </a:solidFill>
              </a:rPr>
              <a:t>Demographic  Distribution by LMC </a:t>
            </a:r>
          </a:p>
        </p:txBody>
      </p:sp>
    </p:spTree>
    <p:extLst>
      <p:ext uri="{BB962C8B-B14F-4D97-AF65-F5344CB8AC3E}">
        <p14:creationId xmlns:p14="http://schemas.microsoft.com/office/powerpoint/2010/main" val="376534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8203099"/>
              </p:ext>
            </p:extLst>
          </p:nvPr>
        </p:nvGraphicFramePr>
        <p:xfrm>
          <a:off x="1331640" y="404664"/>
          <a:ext cx="6912768" cy="720080"/>
        </p:xfrm>
        <a:graphic>
          <a:graphicData uri="http://schemas.openxmlformats.org/drawingml/2006/table">
            <a:tbl>
              <a:tblPr firstRow="1" firstCol="1" bandRow="1"/>
              <a:tblGrid>
                <a:gridCol w="6912768">
                  <a:extLst>
                    <a:ext uri="{9D8B030D-6E8A-4147-A177-3AD203B41FA5}">
                      <a16:colId xmlns:a16="http://schemas.microsoft.com/office/drawing/2014/main" val="20000"/>
                    </a:ext>
                  </a:extLst>
                </a:gridCol>
              </a:tblGrid>
              <a:tr h="720080">
                <a:tc>
                  <a:txBody>
                    <a:bodyPr/>
                    <a:lstStyle/>
                    <a:p>
                      <a:pPr algn="just">
                        <a:lnSpc>
                          <a:spcPct val="115000"/>
                        </a:lnSpc>
                        <a:spcAft>
                          <a:spcPts val="0"/>
                        </a:spcAft>
                      </a:pPr>
                      <a:r>
                        <a:rPr lang="en-US" sz="1000" b="1" dirty="0">
                          <a:solidFill>
                            <a:srgbClr val="FFFFFF"/>
                          </a:solidFill>
                          <a:effectLst/>
                          <a:latin typeface="Helvetica"/>
                          <a:ea typeface="Times New Roman"/>
                          <a:cs typeface="Times New Roman"/>
                        </a:rPr>
                        <a:t>Figure 93: Spontaneous vaginal birth rate among all nullipara by LMC 2006 - 2018</a:t>
                      </a:r>
                      <a:endParaRPr lang="en-NZ" sz="1100" dirty="0">
                        <a:effectLst/>
                        <a:latin typeface="Calibri"/>
                        <a:ea typeface="Calibri"/>
                        <a:cs typeface="Times New Roman"/>
                      </a:endParaRPr>
                    </a:p>
                  </a:txBody>
                  <a:tcPr marL="68580" marR="68580" marT="0" marB="0" anchor="ctr">
                    <a:lnL>
                      <a:noFill/>
                    </a:lnL>
                    <a:lnR>
                      <a:noFill/>
                    </a:lnR>
                    <a:lnT>
                      <a:noFill/>
                    </a:lnT>
                    <a:lnB>
                      <a:noFill/>
                    </a:lnB>
                    <a:solidFill>
                      <a:srgbClr val="0050A0"/>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3087688" y="3665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pic>
        <p:nvPicPr>
          <p:cNvPr id="4097" name="Picture 39"/>
          <p:cNvPicPr>
            <a:picLocks noChangeAspect="1" noChangeArrowheads="1"/>
          </p:cNvPicPr>
          <p:nvPr/>
        </p:nvPicPr>
        <p:blipFill>
          <a:blip r:embed="rId3">
            <a:extLst>
              <a:ext uri="{28A0092B-C50C-407E-A947-70E740481C1C}">
                <a14:useLocalDpi xmlns:a14="http://schemas.microsoft.com/office/drawing/2010/main" val="0"/>
              </a:ext>
            </a:extLst>
          </a:blip>
          <a:srcRect t="1988"/>
          <a:stretch>
            <a:fillRect/>
          </a:stretch>
        </p:blipFill>
        <p:spPr bwMode="auto">
          <a:xfrm>
            <a:off x="1331640" y="1268760"/>
            <a:ext cx="6912768"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087688" y="622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17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7230582"/>
              </p:ext>
            </p:extLst>
          </p:nvPr>
        </p:nvGraphicFramePr>
        <p:xfrm>
          <a:off x="899592" y="548680"/>
          <a:ext cx="7488832" cy="610616"/>
        </p:xfrm>
        <a:graphic>
          <a:graphicData uri="http://schemas.openxmlformats.org/drawingml/2006/table">
            <a:tbl>
              <a:tblPr firstRow="1" firstCol="1" bandRow="1"/>
              <a:tblGrid>
                <a:gridCol w="7488832">
                  <a:extLst>
                    <a:ext uri="{9D8B030D-6E8A-4147-A177-3AD203B41FA5}">
                      <a16:colId xmlns:a16="http://schemas.microsoft.com/office/drawing/2014/main" val="20000"/>
                    </a:ext>
                  </a:extLst>
                </a:gridCol>
              </a:tblGrid>
              <a:tr h="539750">
                <a:tc>
                  <a:txBody>
                    <a:bodyPr/>
                    <a:lstStyle/>
                    <a:p>
                      <a:pPr algn="just">
                        <a:lnSpc>
                          <a:spcPct val="115000"/>
                        </a:lnSpc>
                        <a:spcAft>
                          <a:spcPts val="0"/>
                        </a:spcAft>
                      </a:pPr>
                      <a:r>
                        <a:rPr lang="en-US" sz="1800" b="1" dirty="0">
                          <a:solidFill>
                            <a:srgbClr val="FFFFFF"/>
                          </a:solidFill>
                          <a:effectLst/>
                          <a:latin typeface="Helvetica"/>
                          <a:ea typeface="Times New Roman"/>
                          <a:cs typeface="Times New Roman"/>
                        </a:rPr>
                        <a:t>Figure 101: Mode</a:t>
                      </a:r>
                      <a:r>
                        <a:rPr lang="en-US" sz="1800" b="1" dirty="0">
                          <a:solidFill>
                            <a:srgbClr val="FF0000"/>
                          </a:solidFill>
                          <a:effectLst/>
                          <a:latin typeface="Helvetica"/>
                          <a:ea typeface="Times New Roman"/>
                          <a:cs typeface="Times New Roman"/>
                        </a:rPr>
                        <a:t> </a:t>
                      </a:r>
                      <a:r>
                        <a:rPr lang="en-US" sz="1800" b="1" dirty="0">
                          <a:solidFill>
                            <a:srgbClr val="FFFFFF"/>
                          </a:solidFill>
                          <a:effectLst/>
                          <a:latin typeface="Helvetica"/>
                          <a:ea typeface="Times New Roman"/>
                          <a:cs typeface="Times New Roman"/>
                        </a:rPr>
                        <a:t>of birth among parity 1, singleton, cephalic, term prior Caesarean pregnancies - all LMCs 2006-2018</a:t>
                      </a:r>
                      <a:endParaRPr lang="en-NZ" sz="1800" dirty="0">
                        <a:effectLst/>
                        <a:latin typeface="Calibri"/>
                        <a:ea typeface="Calibri"/>
                        <a:cs typeface="Times New Roman"/>
                      </a:endParaRPr>
                    </a:p>
                  </a:txBody>
                  <a:tcPr marL="68580" marR="68580" marT="0" marB="0" anchor="ctr">
                    <a:lnL>
                      <a:noFill/>
                    </a:lnL>
                    <a:lnR>
                      <a:noFill/>
                    </a:lnR>
                    <a:lnT>
                      <a:noFill/>
                    </a:lnT>
                    <a:lnB>
                      <a:noFill/>
                    </a:lnB>
                    <a:solidFill>
                      <a:srgbClr val="0050A0"/>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3087688" y="3592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pic>
        <p:nvPicPr>
          <p:cNvPr id="12289" name="Picture 302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1603376"/>
            <a:ext cx="7632849"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0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87688" y="3592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3574238363"/>
              </p:ext>
            </p:extLst>
          </p:nvPr>
        </p:nvGraphicFramePr>
        <p:xfrm>
          <a:off x="3087688" y="44624"/>
          <a:ext cx="2855640" cy="792088"/>
        </p:xfrm>
        <a:graphic>
          <a:graphicData uri="http://schemas.openxmlformats.org/drawingml/2006/table">
            <a:tbl>
              <a:tblPr firstRow="1" firstCol="1" bandRow="1"/>
              <a:tblGrid>
                <a:gridCol w="2855640">
                  <a:extLst>
                    <a:ext uri="{9D8B030D-6E8A-4147-A177-3AD203B41FA5}">
                      <a16:colId xmlns:a16="http://schemas.microsoft.com/office/drawing/2014/main" val="20000"/>
                    </a:ext>
                  </a:extLst>
                </a:gridCol>
              </a:tblGrid>
              <a:tr h="792088">
                <a:tc>
                  <a:txBody>
                    <a:bodyPr/>
                    <a:lstStyle/>
                    <a:p>
                      <a:pPr algn="just">
                        <a:lnSpc>
                          <a:spcPct val="115000"/>
                        </a:lnSpc>
                        <a:spcAft>
                          <a:spcPts val="0"/>
                        </a:spcAft>
                      </a:pPr>
                      <a:r>
                        <a:rPr lang="en-US" sz="1000" b="1" dirty="0">
                          <a:solidFill>
                            <a:srgbClr val="FFFFFF"/>
                          </a:solidFill>
                          <a:effectLst/>
                          <a:latin typeface="Helvetica"/>
                          <a:ea typeface="Times New Roman"/>
                          <a:cs typeface="Times New Roman"/>
                        </a:rPr>
                        <a:t>Figure 103: VBAC rates among parity 1 term cephalic singleton previous Caesarean pregnancies - Self-employed midwife as LMC at birth 2006-2018</a:t>
                      </a:r>
                      <a:endParaRPr lang="en-NZ" sz="1100" dirty="0">
                        <a:effectLst/>
                        <a:latin typeface="Calibri"/>
                        <a:ea typeface="Calibri"/>
                        <a:cs typeface="Times New Roman"/>
                      </a:endParaRPr>
                    </a:p>
                  </a:txBody>
                  <a:tcPr marL="68580" marR="68580" marT="0" marB="0" anchor="ctr">
                    <a:lnL>
                      <a:noFill/>
                    </a:lnL>
                    <a:lnR>
                      <a:noFill/>
                    </a:lnR>
                    <a:lnT>
                      <a:noFill/>
                    </a:lnT>
                    <a:lnB>
                      <a:noFill/>
                    </a:lnB>
                    <a:solidFill>
                      <a:srgbClr val="0050A0"/>
                    </a:solidFill>
                  </a:tcPr>
                </a:tc>
                <a:extLst>
                  <a:ext uri="{0D108BD9-81ED-4DB2-BD59-A6C34878D82A}">
                    <a16:rowId xmlns:a16="http://schemas.microsoft.com/office/drawing/2014/main" val="10000"/>
                  </a:ext>
                </a:extLst>
              </a:tr>
            </a:tbl>
          </a:graphicData>
        </a:graphic>
      </p:graphicFrame>
      <p:pic>
        <p:nvPicPr>
          <p:cNvPr id="13317" name="Picture 30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204" y="836365"/>
            <a:ext cx="2880320" cy="23633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087688" y="6408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19608773"/>
              </p:ext>
            </p:extLst>
          </p:nvPr>
        </p:nvGraphicFramePr>
        <p:xfrm>
          <a:off x="200100" y="39085"/>
          <a:ext cx="2887588" cy="794003"/>
        </p:xfrm>
        <a:graphic>
          <a:graphicData uri="http://schemas.openxmlformats.org/drawingml/2006/table">
            <a:tbl>
              <a:tblPr firstRow="1" firstCol="1" bandRow="1"/>
              <a:tblGrid>
                <a:gridCol w="2887588">
                  <a:extLst>
                    <a:ext uri="{9D8B030D-6E8A-4147-A177-3AD203B41FA5}">
                      <a16:colId xmlns:a16="http://schemas.microsoft.com/office/drawing/2014/main" val="20000"/>
                    </a:ext>
                  </a:extLst>
                </a:gridCol>
              </a:tblGrid>
              <a:tr h="794003">
                <a:tc>
                  <a:txBody>
                    <a:bodyPr/>
                    <a:lstStyle/>
                    <a:p>
                      <a:pPr algn="just">
                        <a:lnSpc>
                          <a:spcPct val="115000"/>
                        </a:lnSpc>
                        <a:spcAft>
                          <a:spcPts val="0"/>
                        </a:spcAft>
                      </a:pPr>
                      <a:r>
                        <a:rPr lang="en-US" sz="1000" b="1" dirty="0">
                          <a:solidFill>
                            <a:srgbClr val="FFFFFF"/>
                          </a:solidFill>
                          <a:effectLst/>
                          <a:latin typeface="Helvetica"/>
                          <a:ea typeface="Times New Roman"/>
                          <a:cs typeface="Times New Roman"/>
                        </a:rPr>
                        <a:t>Figure 104: VBAC rates among parity 1 term cephalic singleton previous Caesarean pregnancies NWH as LMC as birth 2006-2018</a:t>
                      </a:r>
                      <a:endParaRPr lang="en-NZ" sz="1100" dirty="0">
                        <a:effectLst/>
                        <a:latin typeface="Calibri"/>
                        <a:ea typeface="Calibri"/>
                        <a:cs typeface="Times New Roman"/>
                      </a:endParaRPr>
                    </a:p>
                  </a:txBody>
                  <a:tcPr marL="68580" marR="68580" marT="0" marB="0" anchor="ctr">
                    <a:lnL>
                      <a:noFill/>
                    </a:lnL>
                    <a:lnR>
                      <a:noFill/>
                    </a:lnR>
                    <a:lnT>
                      <a:noFill/>
                    </a:lnT>
                    <a:lnB>
                      <a:noFill/>
                    </a:lnB>
                    <a:solidFill>
                      <a:srgbClr val="0050A0"/>
                    </a:solidFill>
                  </a:tcPr>
                </a:tc>
                <a:extLst>
                  <a:ext uri="{0D108BD9-81ED-4DB2-BD59-A6C34878D82A}">
                    <a16:rowId xmlns:a16="http://schemas.microsoft.com/office/drawing/2014/main" val="10000"/>
                  </a:ext>
                </a:extLst>
              </a:tr>
            </a:tbl>
          </a:graphicData>
        </a:graphic>
      </p:graphicFrame>
      <p:pic>
        <p:nvPicPr>
          <p:cNvPr id="13320" name="Picture 302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68" y="833088"/>
            <a:ext cx="2880320" cy="2366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3087688" y="6346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34799654"/>
              </p:ext>
            </p:extLst>
          </p:nvPr>
        </p:nvGraphicFramePr>
        <p:xfrm>
          <a:off x="5940524" y="44624"/>
          <a:ext cx="2969895" cy="791741"/>
        </p:xfrm>
        <a:graphic>
          <a:graphicData uri="http://schemas.openxmlformats.org/drawingml/2006/table">
            <a:tbl>
              <a:tblPr firstRow="1" firstCol="1" bandRow="1"/>
              <a:tblGrid>
                <a:gridCol w="2969895">
                  <a:extLst>
                    <a:ext uri="{9D8B030D-6E8A-4147-A177-3AD203B41FA5}">
                      <a16:colId xmlns:a16="http://schemas.microsoft.com/office/drawing/2014/main" val="20000"/>
                    </a:ext>
                  </a:extLst>
                </a:gridCol>
              </a:tblGrid>
              <a:tr h="791741">
                <a:tc>
                  <a:txBody>
                    <a:bodyPr/>
                    <a:lstStyle/>
                    <a:p>
                      <a:pPr algn="just">
                        <a:lnSpc>
                          <a:spcPct val="115000"/>
                        </a:lnSpc>
                        <a:spcAft>
                          <a:spcPts val="0"/>
                        </a:spcAft>
                      </a:pPr>
                      <a:r>
                        <a:rPr lang="en-US" sz="1000" b="1" dirty="0">
                          <a:solidFill>
                            <a:srgbClr val="FFFFFF"/>
                          </a:solidFill>
                          <a:effectLst/>
                          <a:latin typeface="Helvetica"/>
                          <a:ea typeface="Times New Roman"/>
                          <a:cs typeface="Times New Roman"/>
                        </a:rPr>
                        <a:t>Figure 102: VBAC</a:t>
                      </a:r>
                      <a:r>
                        <a:rPr lang="en-US" sz="1000" b="1" dirty="0">
                          <a:solidFill>
                            <a:srgbClr val="FF0000"/>
                          </a:solidFill>
                          <a:effectLst/>
                          <a:latin typeface="Helvetica"/>
                          <a:ea typeface="Times New Roman"/>
                          <a:cs typeface="Times New Roman"/>
                        </a:rPr>
                        <a:t> </a:t>
                      </a:r>
                      <a:r>
                        <a:rPr lang="en-US" sz="1000" b="1" dirty="0">
                          <a:solidFill>
                            <a:srgbClr val="FFFFFF"/>
                          </a:solidFill>
                          <a:effectLst/>
                          <a:latin typeface="Helvetica"/>
                          <a:ea typeface="Times New Roman"/>
                          <a:cs typeface="Times New Roman"/>
                        </a:rPr>
                        <a:t>rates among parity 1 term cephalic singleton previous Caesarean pregnancies - Private Obstetrician as LMC at birth 2006-2018</a:t>
                      </a:r>
                      <a:endParaRPr lang="en-NZ" sz="1100" dirty="0">
                        <a:effectLst/>
                        <a:latin typeface="Calibri"/>
                        <a:ea typeface="Calibri"/>
                        <a:cs typeface="Times New Roman"/>
                      </a:endParaRPr>
                    </a:p>
                  </a:txBody>
                  <a:tcPr marL="68580" marR="68580" marT="0" marB="0" anchor="ctr">
                    <a:lnL>
                      <a:noFill/>
                    </a:lnL>
                    <a:lnR>
                      <a:noFill/>
                    </a:lnR>
                    <a:lnT>
                      <a:noFill/>
                    </a:lnT>
                    <a:lnB>
                      <a:noFill/>
                    </a:lnB>
                    <a:solidFill>
                      <a:srgbClr val="0050A0"/>
                    </a:solidFill>
                  </a:tcPr>
                </a:tc>
                <a:extLst>
                  <a:ext uri="{0D108BD9-81ED-4DB2-BD59-A6C34878D82A}">
                    <a16:rowId xmlns:a16="http://schemas.microsoft.com/office/drawing/2014/main" val="10000"/>
                  </a:ext>
                </a:extLst>
              </a:tr>
            </a:tbl>
          </a:graphicData>
        </a:graphic>
      </p:graphicFrame>
      <p:pic>
        <p:nvPicPr>
          <p:cNvPr id="13323" name="Picture 302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524" y="833088"/>
            <a:ext cx="2971800" cy="23669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3087688" y="6465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911966671"/>
              </p:ext>
            </p:extLst>
          </p:nvPr>
        </p:nvGraphicFramePr>
        <p:xfrm>
          <a:off x="1259632" y="3356992"/>
          <a:ext cx="2831976" cy="2985958"/>
        </p:xfrm>
        <a:graphic>
          <a:graphicData uri="http://schemas.openxmlformats.org/drawingml/2006/table">
            <a:tbl>
              <a:tblPr firstRow="1" bandRow="1">
                <a:tableStyleId>{5C22544A-7EE6-4342-B048-85BDC9FD1C3A}</a:tableStyleId>
              </a:tblPr>
              <a:tblGrid>
                <a:gridCol w="1415988">
                  <a:extLst>
                    <a:ext uri="{9D8B030D-6E8A-4147-A177-3AD203B41FA5}">
                      <a16:colId xmlns:a16="http://schemas.microsoft.com/office/drawing/2014/main" val="20000"/>
                    </a:ext>
                  </a:extLst>
                </a:gridCol>
                <a:gridCol w="1415988">
                  <a:extLst>
                    <a:ext uri="{9D8B030D-6E8A-4147-A177-3AD203B41FA5}">
                      <a16:colId xmlns:a16="http://schemas.microsoft.com/office/drawing/2014/main" val="20001"/>
                    </a:ext>
                  </a:extLst>
                </a:gridCol>
              </a:tblGrid>
              <a:tr h="532859">
                <a:tc gridSpan="2">
                  <a:txBody>
                    <a:bodyPr/>
                    <a:lstStyle/>
                    <a:p>
                      <a:pPr algn="ctr"/>
                      <a:r>
                        <a:rPr lang="en-NZ" dirty="0"/>
                        <a:t>Epidural rates</a:t>
                      </a:r>
                    </a:p>
                  </a:txBody>
                  <a:tcPr/>
                </a:tc>
                <a:tc hMerge="1">
                  <a:txBody>
                    <a:bodyPr/>
                    <a:lstStyle/>
                    <a:p>
                      <a:endParaRPr lang="en-NZ" dirty="0"/>
                    </a:p>
                  </a:txBody>
                  <a:tcPr/>
                </a:tc>
                <a:extLst>
                  <a:ext uri="{0D108BD9-81ED-4DB2-BD59-A6C34878D82A}">
                    <a16:rowId xmlns:a16="http://schemas.microsoft.com/office/drawing/2014/main" val="10000"/>
                  </a:ext>
                </a:extLst>
              </a:tr>
              <a:tr h="532859">
                <a:tc>
                  <a:txBody>
                    <a:bodyPr/>
                    <a:lstStyle/>
                    <a:p>
                      <a:r>
                        <a:rPr lang="en-NZ" dirty="0"/>
                        <a:t>Private O&amp;G</a:t>
                      </a:r>
                    </a:p>
                  </a:txBody>
                  <a:tcPr/>
                </a:tc>
                <a:tc>
                  <a:txBody>
                    <a:bodyPr/>
                    <a:lstStyle/>
                    <a:p>
                      <a:r>
                        <a:rPr lang="en-NZ" dirty="0"/>
                        <a:t>83.5%</a:t>
                      </a:r>
                    </a:p>
                  </a:txBody>
                  <a:tcPr/>
                </a:tc>
                <a:extLst>
                  <a:ext uri="{0D108BD9-81ED-4DB2-BD59-A6C34878D82A}">
                    <a16:rowId xmlns:a16="http://schemas.microsoft.com/office/drawing/2014/main" val="10001"/>
                  </a:ext>
                </a:extLst>
              </a:tr>
              <a:tr h="532859">
                <a:tc>
                  <a:txBody>
                    <a:bodyPr/>
                    <a:lstStyle/>
                    <a:p>
                      <a:r>
                        <a:rPr lang="en-NZ" dirty="0"/>
                        <a:t>GP</a:t>
                      </a:r>
                    </a:p>
                  </a:txBody>
                  <a:tcPr/>
                </a:tc>
                <a:tc>
                  <a:txBody>
                    <a:bodyPr/>
                    <a:lstStyle/>
                    <a:p>
                      <a:r>
                        <a:rPr lang="en-NZ" dirty="0"/>
                        <a:t>100%</a:t>
                      </a:r>
                    </a:p>
                  </a:txBody>
                  <a:tcPr/>
                </a:tc>
                <a:extLst>
                  <a:ext uri="{0D108BD9-81ED-4DB2-BD59-A6C34878D82A}">
                    <a16:rowId xmlns:a16="http://schemas.microsoft.com/office/drawing/2014/main" val="10002"/>
                  </a:ext>
                </a:extLst>
              </a:tr>
              <a:tr h="532859">
                <a:tc>
                  <a:txBody>
                    <a:bodyPr/>
                    <a:lstStyle/>
                    <a:p>
                      <a:r>
                        <a:rPr lang="en-NZ" dirty="0"/>
                        <a:t>Midwife LMC</a:t>
                      </a:r>
                    </a:p>
                  </a:txBody>
                  <a:tcPr/>
                </a:tc>
                <a:tc>
                  <a:txBody>
                    <a:bodyPr/>
                    <a:lstStyle/>
                    <a:p>
                      <a:r>
                        <a:rPr lang="en-NZ" dirty="0"/>
                        <a:t>66%</a:t>
                      </a:r>
                    </a:p>
                  </a:txBody>
                  <a:tcPr/>
                </a:tc>
                <a:extLst>
                  <a:ext uri="{0D108BD9-81ED-4DB2-BD59-A6C34878D82A}">
                    <a16:rowId xmlns:a16="http://schemas.microsoft.com/office/drawing/2014/main" val="10003"/>
                  </a:ext>
                </a:extLst>
              </a:tr>
              <a:tr h="532859">
                <a:tc>
                  <a:txBody>
                    <a:bodyPr/>
                    <a:lstStyle/>
                    <a:p>
                      <a:r>
                        <a:rPr lang="en-NZ" dirty="0"/>
                        <a:t>MFM/MM/ Diabetes</a:t>
                      </a:r>
                      <a:r>
                        <a:rPr lang="en-NZ" baseline="0" dirty="0"/>
                        <a:t> </a:t>
                      </a:r>
                      <a:endParaRPr lang="en-NZ" dirty="0"/>
                    </a:p>
                  </a:txBody>
                  <a:tcPr/>
                </a:tc>
                <a:tc>
                  <a:txBody>
                    <a:bodyPr/>
                    <a:lstStyle/>
                    <a:p>
                      <a:r>
                        <a:rPr lang="en-NZ" dirty="0"/>
                        <a:t>68-77%</a:t>
                      </a:r>
                    </a:p>
                  </a:txBody>
                  <a:tcPr/>
                </a:tc>
                <a:extLst>
                  <a:ext uri="{0D108BD9-81ED-4DB2-BD59-A6C34878D82A}">
                    <a16:rowId xmlns:a16="http://schemas.microsoft.com/office/drawing/2014/main" val="1000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28575202"/>
              </p:ext>
            </p:extLst>
          </p:nvPr>
        </p:nvGraphicFramePr>
        <p:xfrm>
          <a:off x="5364088" y="3844355"/>
          <a:ext cx="3048000" cy="181301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32859">
                <a:tc gridSpan="2">
                  <a:txBody>
                    <a:bodyPr/>
                    <a:lstStyle/>
                    <a:p>
                      <a:pPr algn="ctr"/>
                      <a:r>
                        <a:rPr lang="en-NZ" dirty="0"/>
                        <a:t>Use of water</a:t>
                      </a:r>
                      <a:r>
                        <a:rPr lang="en-NZ" baseline="0" dirty="0"/>
                        <a:t> in labour</a:t>
                      </a:r>
                      <a:endParaRPr lang="en-NZ" dirty="0"/>
                    </a:p>
                  </a:txBody>
                  <a:tcPr/>
                </a:tc>
                <a:tc hMerge="1">
                  <a:txBody>
                    <a:bodyPr/>
                    <a:lstStyle/>
                    <a:p>
                      <a:endParaRPr lang="en-NZ" dirty="0"/>
                    </a:p>
                  </a:txBody>
                  <a:tcPr/>
                </a:tc>
                <a:extLst>
                  <a:ext uri="{0D108BD9-81ED-4DB2-BD59-A6C34878D82A}">
                    <a16:rowId xmlns:a16="http://schemas.microsoft.com/office/drawing/2014/main" val="10000"/>
                  </a:ext>
                </a:extLst>
              </a:tr>
              <a:tr h="532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Private O&amp;G</a:t>
                      </a:r>
                    </a:p>
                    <a:p>
                      <a:r>
                        <a:rPr lang="en-NZ" dirty="0"/>
                        <a:t> </a:t>
                      </a:r>
                    </a:p>
                  </a:txBody>
                  <a:tcPr/>
                </a:tc>
                <a:tc>
                  <a:txBody>
                    <a:bodyPr/>
                    <a:lstStyle/>
                    <a:p>
                      <a:r>
                        <a:rPr lang="en-NZ" dirty="0"/>
                        <a:t>5.5%</a:t>
                      </a:r>
                    </a:p>
                  </a:txBody>
                  <a:tcPr/>
                </a:tc>
                <a:extLst>
                  <a:ext uri="{0D108BD9-81ED-4DB2-BD59-A6C34878D82A}">
                    <a16:rowId xmlns:a16="http://schemas.microsoft.com/office/drawing/2014/main" val="10001"/>
                  </a:ext>
                </a:extLst>
              </a:tr>
              <a:tr h="532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Midwife LMC</a:t>
                      </a:r>
                    </a:p>
                    <a:p>
                      <a:endParaRPr lang="en-NZ" dirty="0"/>
                    </a:p>
                  </a:txBody>
                  <a:tcPr/>
                </a:tc>
                <a:tc>
                  <a:txBody>
                    <a:bodyPr/>
                    <a:lstStyle/>
                    <a:p>
                      <a:r>
                        <a:rPr lang="en-NZ" dirty="0"/>
                        <a:t>9.4%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54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79F3-4368-4BF4-8DB4-69E755DF2C70}"/>
              </a:ext>
            </a:extLst>
          </p:cNvPr>
          <p:cNvSpPr>
            <a:spLocks noGrp="1"/>
          </p:cNvSpPr>
          <p:nvPr>
            <p:ph type="title"/>
          </p:nvPr>
        </p:nvSpPr>
        <p:spPr>
          <a:xfrm>
            <a:off x="430712" y="372795"/>
            <a:ext cx="8317752" cy="679941"/>
          </a:xfrm>
        </p:spPr>
        <p:txBody>
          <a:bodyPr>
            <a:normAutofit/>
          </a:bodyPr>
          <a:lstStyle/>
          <a:p>
            <a:r>
              <a:rPr lang="en-NZ" sz="2000" dirty="0"/>
              <a:t>Cochrane Review 2016 – Sandall, Soltani, Gates, Shennan and Devane </a:t>
            </a:r>
          </a:p>
        </p:txBody>
      </p:sp>
      <p:sp>
        <p:nvSpPr>
          <p:cNvPr id="3" name="Content Placeholder 2">
            <a:extLst>
              <a:ext uri="{FF2B5EF4-FFF2-40B4-BE49-F238E27FC236}">
                <a16:creationId xmlns:a16="http://schemas.microsoft.com/office/drawing/2014/main" id="{537BA92A-C7CC-4B2C-939F-350D940E2597}"/>
              </a:ext>
            </a:extLst>
          </p:cNvPr>
          <p:cNvSpPr>
            <a:spLocks noGrp="1"/>
          </p:cNvSpPr>
          <p:nvPr>
            <p:ph idx="1"/>
          </p:nvPr>
        </p:nvSpPr>
        <p:spPr>
          <a:xfrm>
            <a:off x="395536" y="908720"/>
            <a:ext cx="8584922" cy="432048"/>
          </a:xfrm>
        </p:spPr>
        <p:txBody>
          <a:bodyPr>
            <a:normAutofit fontScale="85000" lnSpcReduction="10000"/>
          </a:bodyPr>
          <a:lstStyle/>
          <a:p>
            <a:r>
              <a:rPr lang="en-NZ" sz="1800" dirty="0"/>
              <a:t>Midwife led continuity of care models versus other models of care for childbearing women</a:t>
            </a:r>
          </a:p>
        </p:txBody>
      </p:sp>
      <p:graphicFrame>
        <p:nvGraphicFramePr>
          <p:cNvPr id="5" name="Content Placeholder 3">
            <a:extLst>
              <a:ext uri="{FF2B5EF4-FFF2-40B4-BE49-F238E27FC236}">
                <a16:creationId xmlns:a16="http://schemas.microsoft.com/office/drawing/2014/main" id="{CB8CD2C7-6D02-4305-A620-B763C52A73D3}"/>
              </a:ext>
            </a:extLst>
          </p:cNvPr>
          <p:cNvGraphicFramePr>
            <a:graphicFrameLocks/>
          </p:cNvGraphicFramePr>
          <p:nvPr>
            <p:extLst>
              <p:ext uri="{D42A27DB-BD31-4B8C-83A1-F6EECF244321}">
                <p14:modId xmlns:p14="http://schemas.microsoft.com/office/powerpoint/2010/main" val="1783564721"/>
              </p:ext>
            </p:extLst>
          </p:nvPr>
        </p:nvGraphicFramePr>
        <p:xfrm>
          <a:off x="741603" y="1196752"/>
          <a:ext cx="7948825" cy="3017520"/>
        </p:xfrm>
        <a:graphic>
          <a:graphicData uri="http://schemas.openxmlformats.org/drawingml/2006/table">
            <a:tbl>
              <a:tblPr firstRow="1" bandRow="1">
                <a:tableStyleId>{5C22544A-7EE6-4342-B048-85BDC9FD1C3A}</a:tableStyleId>
              </a:tblPr>
              <a:tblGrid>
                <a:gridCol w="1563301">
                  <a:extLst>
                    <a:ext uri="{9D8B030D-6E8A-4147-A177-3AD203B41FA5}">
                      <a16:colId xmlns:a16="http://schemas.microsoft.com/office/drawing/2014/main" val="171061659"/>
                    </a:ext>
                  </a:extLst>
                </a:gridCol>
                <a:gridCol w="1616229">
                  <a:extLst>
                    <a:ext uri="{9D8B030D-6E8A-4147-A177-3AD203B41FA5}">
                      <a16:colId xmlns:a16="http://schemas.microsoft.com/office/drawing/2014/main" val="3980832859"/>
                    </a:ext>
                  </a:extLst>
                </a:gridCol>
                <a:gridCol w="1589765">
                  <a:extLst>
                    <a:ext uri="{9D8B030D-6E8A-4147-A177-3AD203B41FA5}">
                      <a16:colId xmlns:a16="http://schemas.microsoft.com/office/drawing/2014/main" val="2955722989"/>
                    </a:ext>
                  </a:extLst>
                </a:gridCol>
                <a:gridCol w="1589765">
                  <a:extLst>
                    <a:ext uri="{9D8B030D-6E8A-4147-A177-3AD203B41FA5}">
                      <a16:colId xmlns:a16="http://schemas.microsoft.com/office/drawing/2014/main" val="2131579721"/>
                    </a:ext>
                  </a:extLst>
                </a:gridCol>
                <a:gridCol w="1589765">
                  <a:extLst>
                    <a:ext uri="{9D8B030D-6E8A-4147-A177-3AD203B41FA5}">
                      <a16:colId xmlns:a16="http://schemas.microsoft.com/office/drawing/2014/main" val="2589332804"/>
                    </a:ext>
                  </a:extLst>
                </a:gridCol>
              </a:tblGrid>
              <a:tr h="475214">
                <a:tc>
                  <a:txBody>
                    <a:bodyPr/>
                    <a:lstStyle/>
                    <a:p>
                      <a:endParaRPr lang="en-NZ" sz="1400" dirty="0"/>
                    </a:p>
                  </a:txBody>
                  <a:tcPr marL="68580" marR="68580"/>
                </a:tc>
                <a:tc>
                  <a:txBody>
                    <a:bodyPr/>
                    <a:lstStyle/>
                    <a:p>
                      <a:r>
                        <a:rPr lang="en-NZ" sz="1400" dirty="0"/>
                        <a:t>Continuity of care model</a:t>
                      </a:r>
                    </a:p>
                  </a:txBody>
                  <a:tcPr marL="68580" marR="68580"/>
                </a:tc>
                <a:tc>
                  <a:txBody>
                    <a:bodyPr/>
                    <a:lstStyle/>
                    <a:p>
                      <a:r>
                        <a:rPr lang="en-NZ" sz="1400" dirty="0"/>
                        <a:t>RR</a:t>
                      </a:r>
                    </a:p>
                  </a:txBody>
                  <a:tcPr marL="68580" marR="68580"/>
                </a:tc>
                <a:tc>
                  <a:txBody>
                    <a:bodyPr/>
                    <a:lstStyle/>
                    <a:p>
                      <a:r>
                        <a:rPr lang="en-NZ" sz="1400" dirty="0"/>
                        <a:t>95% CI</a:t>
                      </a:r>
                    </a:p>
                  </a:txBody>
                  <a:tcPr marL="68580" marR="68580"/>
                </a:tc>
                <a:tc>
                  <a:txBody>
                    <a:bodyPr/>
                    <a:lstStyle/>
                    <a:p>
                      <a:r>
                        <a:rPr lang="en-NZ" sz="1400" dirty="0"/>
                        <a:t>Participants</a:t>
                      </a:r>
                    </a:p>
                  </a:txBody>
                  <a:tcPr marL="68580" marR="68580"/>
                </a:tc>
                <a:extLst>
                  <a:ext uri="{0D108BD9-81ED-4DB2-BD59-A6C34878D82A}">
                    <a16:rowId xmlns:a16="http://schemas.microsoft.com/office/drawing/2014/main" val="1987309846"/>
                  </a:ext>
                </a:extLst>
              </a:tr>
              <a:tr h="475214">
                <a:tc>
                  <a:txBody>
                    <a:bodyPr/>
                    <a:lstStyle/>
                    <a:p>
                      <a:r>
                        <a:rPr lang="en-NZ" sz="1400" dirty="0"/>
                        <a:t>Preterm Birth</a:t>
                      </a:r>
                    </a:p>
                  </a:txBody>
                  <a:tcPr marL="68580" marR="68580"/>
                </a:tc>
                <a:tc>
                  <a:txBody>
                    <a:bodyPr/>
                    <a:lstStyle/>
                    <a:p>
                      <a:r>
                        <a:rPr lang="en-NZ" sz="1400" dirty="0"/>
                        <a:t>Less likely to experience</a:t>
                      </a:r>
                    </a:p>
                  </a:txBody>
                  <a:tcPr marL="68580" marR="68580"/>
                </a:tc>
                <a:tc>
                  <a:txBody>
                    <a:bodyPr/>
                    <a:lstStyle/>
                    <a:p>
                      <a:r>
                        <a:rPr lang="en-NZ" sz="1400" dirty="0"/>
                        <a:t>0.76</a:t>
                      </a:r>
                    </a:p>
                  </a:txBody>
                  <a:tcPr marL="68580" marR="68580"/>
                </a:tc>
                <a:tc>
                  <a:txBody>
                    <a:bodyPr/>
                    <a:lstStyle/>
                    <a:p>
                      <a:r>
                        <a:rPr lang="en-NZ" sz="1400" dirty="0"/>
                        <a:t>0.64 – 0.91</a:t>
                      </a:r>
                    </a:p>
                  </a:txBody>
                  <a:tcPr marL="68580" marR="68580"/>
                </a:tc>
                <a:tc>
                  <a:txBody>
                    <a:bodyPr/>
                    <a:lstStyle/>
                    <a:p>
                      <a:r>
                        <a:rPr lang="en-NZ" sz="1400" dirty="0"/>
                        <a:t>13238</a:t>
                      </a:r>
                    </a:p>
                  </a:txBody>
                  <a:tcPr marL="68580" marR="68580"/>
                </a:tc>
                <a:extLst>
                  <a:ext uri="{0D108BD9-81ED-4DB2-BD59-A6C34878D82A}">
                    <a16:rowId xmlns:a16="http://schemas.microsoft.com/office/drawing/2014/main" val="2106468360"/>
                  </a:ext>
                </a:extLst>
              </a:tr>
              <a:tr h="670890">
                <a:tc>
                  <a:txBody>
                    <a:bodyPr/>
                    <a:lstStyle/>
                    <a:p>
                      <a:r>
                        <a:rPr lang="en-NZ" sz="1400" dirty="0"/>
                        <a:t>Fetal Loss before and after 24 weeks and neonatal death</a:t>
                      </a:r>
                    </a:p>
                  </a:txBody>
                  <a:tcPr marL="68580" marR="68580">
                    <a:lnB w="12700" cap="flat" cmpd="sng" algn="ctr">
                      <a:solidFill>
                        <a:schemeClr val="tx1"/>
                      </a:solidFill>
                      <a:prstDash val="solid"/>
                      <a:round/>
                      <a:headEnd type="none" w="med" len="med"/>
                      <a:tailEnd type="none" w="med" len="med"/>
                    </a:lnB>
                  </a:tcPr>
                </a:tc>
                <a:tc>
                  <a:txBody>
                    <a:bodyPr/>
                    <a:lstStyle/>
                    <a:p>
                      <a:r>
                        <a:rPr lang="en-NZ" sz="1400" dirty="0"/>
                        <a:t>Less likely to experience</a:t>
                      </a:r>
                    </a:p>
                  </a:txBody>
                  <a:tcPr marL="68580" marR="68580">
                    <a:lnB w="12700" cap="flat" cmpd="sng" algn="ctr">
                      <a:solidFill>
                        <a:schemeClr val="tx1"/>
                      </a:solidFill>
                      <a:prstDash val="solid"/>
                      <a:round/>
                      <a:headEnd type="none" w="med" len="med"/>
                      <a:tailEnd type="none" w="med" len="med"/>
                    </a:lnB>
                  </a:tcPr>
                </a:tc>
                <a:tc>
                  <a:txBody>
                    <a:bodyPr/>
                    <a:lstStyle/>
                    <a:p>
                      <a:r>
                        <a:rPr lang="en-NZ" sz="1400" dirty="0"/>
                        <a:t>0.84</a:t>
                      </a:r>
                    </a:p>
                  </a:txBody>
                  <a:tcPr marL="68580" marR="68580">
                    <a:lnB w="12700" cap="flat" cmpd="sng" algn="ctr">
                      <a:solidFill>
                        <a:schemeClr val="tx1"/>
                      </a:solidFill>
                      <a:prstDash val="solid"/>
                      <a:round/>
                      <a:headEnd type="none" w="med" len="med"/>
                      <a:tailEnd type="none" w="med" len="med"/>
                    </a:lnB>
                  </a:tcPr>
                </a:tc>
                <a:tc>
                  <a:txBody>
                    <a:bodyPr/>
                    <a:lstStyle/>
                    <a:p>
                      <a:r>
                        <a:rPr lang="en-NZ" sz="1400" dirty="0"/>
                        <a:t>0.71-0.99</a:t>
                      </a:r>
                    </a:p>
                  </a:txBody>
                  <a:tcPr marL="68580" marR="68580">
                    <a:lnB w="12700" cap="flat" cmpd="sng" algn="ctr">
                      <a:solidFill>
                        <a:schemeClr val="tx1"/>
                      </a:solidFill>
                      <a:prstDash val="solid"/>
                      <a:round/>
                      <a:headEnd type="none" w="med" len="med"/>
                      <a:tailEnd type="none" w="med" len="med"/>
                    </a:lnB>
                  </a:tcPr>
                </a:tc>
                <a:tc>
                  <a:txBody>
                    <a:bodyPr/>
                    <a:lstStyle/>
                    <a:p>
                      <a:r>
                        <a:rPr lang="en-NZ" sz="1400" dirty="0"/>
                        <a:t>17561</a:t>
                      </a:r>
                    </a:p>
                    <a:p>
                      <a:endParaRPr lang="en-NZ" sz="1400" dirty="0"/>
                    </a:p>
                  </a:txBody>
                  <a:tcPr marL="68580" marR="6858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9808422"/>
                  </a:ext>
                </a:extLst>
              </a:tr>
              <a:tr h="475214">
                <a:tc>
                  <a:txBody>
                    <a:bodyPr/>
                    <a:lstStyle/>
                    <a:p>
                      <a:r>
                        <a:rPr lang="en-NZ" sz="1400" dirty="0"/>
                        <a:t>Episiotomy</a:t>
                      </a:r>
                    </a:p>
                    <a:p>
                      <a:endParaRPr lang="en-NZ" sz="1400" dirty="0"/>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Less likely</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0.84</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0.77 – 0.92</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17674</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5214">
                <a:tc>
                  <a:txBody>
                    <a:bodyPr/>
                    <a:lstStyle/>
                    <a:p>
                      <a:r>
                        <a:rPr lang="en-NZ" sz="1400" dirty="0"/>
                        <a:t>Analgesia</a:t>
                      </a:r>
                      <a:r>
                        <a:rPr lang="en-NZ" sz="1400" baseline="0" dirty="0"/>
                        <a:t> or </a:t>
                      </a:r>
                      <a:r>
                        <a:rPr lang="en-NZ" sz="1400" dirty="0"/>
                        <a:t>Anaesthesia</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More</a:t>
                      </a:r>
                      <a:r>
                        <a:rPr lang="en-NZ" sz="1400" baseline="0" dirty="0"/>
                        <a:t> likely to have none</a:t>
                      </a:r>
                      <a:endParaRPr lang="en-NZ" sz="1400" dirty="0"/>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1021</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1.06 – 1.37</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400" dirty="0"/>
                        <a:t>10499</a:t>
                      </a:r>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6"/>
          <p:cNvSpPr txBox="1"/>
          <p:nvPr/>
        </p:nvSpPr>
        <p:spPr>
          <a:xfrm>
            <a:off x="683568" y="5139430"/>
            <a:ext cx="7848872" cy="1785104"/>
          </a:xfrm>
          <a:prstGeom prst="rect">
            <a:avLst/>
          </a:prstGeom>
          <a:noFill/>
        </p:spPr>
        <p:txBody>
          <a:bodyPr wrap="square" rtlCol="0">
            <a:spAutoFit/>
          </a:bodyPr>
          <a:lstStyle/>
          <a:p>
            <a:endParaRPr lang="en-US" dirty="0"/>
          </a:p>
          <a:p>
            <a:r>
              <a:rPr lang="en-US" dirty="0"/>
              <a:t>Medley, Vogal, Care and Alfirevic – 2018</a:t>
            </a:r>
          </a:p>
          <a:p>
            <a:pPr marL="285750" indent="-285750">
              <a:buFont typeface="Arial" panose="020B0604020202020204" pitchFamily="34" charset="0"/>
              <a:buChar char="•"/>
            </a:pPr>
            <a:r>
              <a:rPr lang="en-US" sz="1400" dirty="0"/>
              <a:t>Midwifery-led </a:t>
            </a:r>
            <a:r>
              <a:rPr lang="en-NZ" sz="1400" cap="none" dirty="0"/>
              <a:t>Continuity Of Care Models Of Care Compared To Other Models Of Care Showed Clear Evidence Of Benefit For All Women In Respect To Experiencing Preterm Birth and .</a:t>
            </a:r>
          </a:p>
          <a:p>
            <a:pPr marL="285750" indent="-285750">
              <a:buFont typeface="Arial" panose="020B0604020202020204" pitchFamily="34" charset="0"/>
              <a:buChar char="•"/>
            </a:pPr>
            <a:r>
              <a:rPr lang="en-NZ" sz="1400" dirty="0"/>
              <a:t>Midwife-led continuity of care models also showed clear evidence of benefit to reduce women’s risk of experiencing a perinatal death for all pregnant women </a:t>
            </a:r>
            <a:r>
              <a:rPr lang="en-NZ" sz="1400" cap="none" dirty="0"/>
              <a:t>  </a:t>
            </a:r>
          </a:p>
          <a:p>
            <a:endParaRPr lang="en-NZ" dirty="0"/>
          </a:p>
        </p:txBody>
      </p:sp>
      <p:sp>
        <p:nvSpPr>
          <p:cNvPr id="8" name="Rectangle 7">
            <a:extLst>
              <a:ext uri="{FF2B5EF4-FFF2-40B4-BE49-F238E27FC236}">
                <a16:creationId xmlns:a16="http://schemas.microsoft.com/office/drawing/2014/main" id="{A69EA4B0-C220-440E-9244-9620A164400A}"/>
              </a:ext>
            </a:extLst>
          </p:cNvPr>
          <p:cNvSpPr/>
          <p:nvPr/>
        </p:nvSpPr>
        <p:spPr>
          <a:xfrm rot="262459">
            <a:off x="5474915" y="4196086"/>
            <a:ext cx="3164265" cy="113877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NZ"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Kildea et al – 2019  </a:t>
            </a:r>
            <a:r>
              <a:rPr lang="en-NZ" sz="1600" i="1" dirty="0">
                <a:solidFill>
                  <a:schemeClr val="accent4">
                    <a:lumMod val="60000"/>
                    <a:lumOff val="40000"/>
                  </a:schemeClr>
                </a:solidFill>
              </a:rPr>
              <a:t>The risk of preterm labour is reduced by half in an Australian indigenous population</a:t>
            </a:r>
            <a:endParaRPr lang="en-US" sz="2400" b="1" i="1" dirty="0">
              <a:ln w="12700" cmpd="sng">
                <a:solidFill>
                  <a:schemeClr val="accent4"/>
                </a:solidFill>
                <a:prstDash val="solid"/>
              </a:ln>
              <a:solidFill>
                <a:schemeClr val="accent4">
                  <a:lumMod val="60000"/>
                  <a:lumOff val="40000"/>
                </a:schemeClr>
              </a:solidFill>
            </a:endParaRPr>
          </a:p>
        </p:txBody>
      </p:sp>
      <p:sp>
        <p:nvSpPr>
          <p:cNvPr id="9" name="Rectangle 8">
            <a:extLst>
              <a:ext uri="{FF2B5EF4-FFF2-40B4-BE49-F238E27FC236}">
                <a16:creationId xmlns:a16="http://schemas.microsoft.com/office/drawing/2014/main" id="{97B42525-B51A-446F-B93E-BCEFA2D44518}"/>
              </a:ext>
            </a:extLst>
          </p:cNvPr>
          <p:cNvSpPr/>
          <p:nvPr/>
        </p:nvSpPr>
        <p:spPr>
          <a:xfrm rot="21361517">
            <a:off x="107505" y="4128866"/>
            <a:ext cx="3763928" cy="1077218"/>
          </a:xfrm>
          <a:prstGeom prst="rect">
            <a:avLst/>
          </a:prstGeom>
          <a:noFill/>
        </p:spPr>
        <p:txBody>
          <a:bodyPr wrap="square" lIns="91440" tIns="45720" rIns="91440" bIns="45720">
            <a:spAutoFit/>
          </a:bodyPr>
          <a:lstStyle/>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McRae et al – </a:t>
            </a:r>
            <a:r>
              <a:rPr lang="en-US" sz="1400" b="1" dirty="0">
                <a:ln w="9525">
                  <a:solidFill>
                    <a:schemeClr val="bg1"/>
                  </a:solidFill>
                  <a:prstDash val="solid"/>
                </a:ln>
                <a:solidFill>
                  <a:schemeClr val="accent5">
                    <a:lumMod val="60000"/>
                    <a:lumOff val="40000"/>
                  </a:schemeClr>
                </a:solidFill>
                <a:effectLst>
                  <a:outerShdw blurRad="12700" dist="38100" dir="2700000" algn="tl" rotWithShape="0">
                    <a:schemeClr val="accent5">
                      <a:lumMod val="60000"/>
                      <a:lumOff val="40000"/>
                    </a:schemeClr>
                  </a:outerShdw>
                </a:effectLst>
              </a:rPr>
              <a:t>2018 </a:t>
            </a:r>
            <a:r>
              <a:rPr lang="en-NZ" sz="1400" dirty="0">
                <a:solidFill>
                  <a:schemeClr val="accent5">
                    <a:lumMod val="60000"/>
                    <a:lumOff val="40000"/>
                  </a:schemeClr>
                </a:solidFill>
              </a:rPr>
              <a:t>Preterm labour rates were lower when antenatal midwifery care was available, accessible and undertaken from early pregnancy</a:t>
            </a:r>
            <a:r>
              <a:rPr lang="en-NZ" dirty="0">
                <a:solidFill>
                  <a:schemeClr val="accent5">
                    <a:lumMod val="60000"/>
                    <a:lumOff val="40000"/>
                  </a:schemeClr>
                </a:solidFill>
              </a:rPr>
              <a:t>.</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 Canada</a:t>
            </a:r>
            <a:endParaRPr lang="en-NZ"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7915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9262"/>
          </a:xfrm>
        </p:spPr>
        <p:txBody>
          <a:bodyPr>
            <a:normAutofit fontScale="90000"/>
          </a:bodyPr>
          <a:lstStyle/>
          <a:p>
            <a:r>
              <a:rPr lang="en-NZ" dirty="0">
                <a:solidFill>
                  <a:schemeClr val="accent1">
                    <a:lumMod val="60000"/>
                    <a:lumOff val="40000"/>
                  </a:schemeClr>
                </a:solidFill>
              </a:rPr>
              <a:t>Place of Birth</a:t>
            </a:r>
          </a:p>
        </p:txBody>
      </p:sp>
      <p:sp>
        <p:nvSpPr>
          <p:cNvPr id="3" name="Content Placeholder 2"/>
          <p:cNvSpPr>
            <a:spLocks noGrp="1"/>
          </p:cNvSpPr>
          <p:nvPr>
            <p:ph idx="1"/>
          </p:nvPr>
        </p:nvSpPr>
        <p:spPr>
          <a:xfrm>
            <a:off x="457200" y="764704"/>
            <a:ext cx="8229600" cy="5361459"/>
          </a:xfrm>
        </p:spPr>
        <p:txBody>
          <a:bodyPr/>
          <a:lstStyle/>
          <a:p>
            <a:pPr marL="0" indent="0">
              <a:buNone/>
            </a:pPr>
            <a:r>
              <a:rPr lang="en-NZ" dirty="0"/>
              <a:t>The Birthplace cohort study </a:t>
            </a:r>
            <a:r>
              <a:rPr lang="en-NZ" sz="1200" i="1" dirty="0"/>
              <a:t>Birthplace in England Collaborative Group 2011</a:t>
            </a:r>
          </a:p>
          <a:p>
            <a:pPr marL="0" indent="0">
              <a:buNone/>
            </a:pPr>
            <a:r>
              <a:rPr lang="en-NZ" sz="1800" dirty="0">
                <a:solidFill>
                  <a:schemeClr val="tx2">
                    <a:lumMod val="60000"/>
                    <a:lumOff val="40000"/>
                  </a:schemeClr>
                </a:solidFill>
              </a:rPr>
              <a:t>Midwifery Units appear to be safe for baby and offer benefits for mother</a:t>
            </a:r>
          </a:p>
          <a:p>
            <a:r>
              <a:rPr lang="en-NZ" sz="1400" dirty="0"/>
              <a:t>For planned births in freestanding midwifery units and alongside midwifery there were </a:t>
            </a:r>
            <a:r>
              <a:rPr lang="en-NZ" sz="1400" b="1" dirty="0"/>
              <a:t>no significant difference in adverse perinatal outcomes compared with planned birth in an obstetric unit</a:t>
            </a:r>
            <a:r>
              <a:rPr lang="en-NZ" sz="1400" dirty="0"/>
              <a:t>.</a:t>
            </a:r>
          </a:p>
          <a:p>
            <a:pPr marL="0" indent="0">
              <a:buNone/>
            </a:pPr>
            <a:r>
              <a:rPr lang="en-NZ" sz="1400" dirty="0"/>
              <a:t>The results support a policy of offering healthy women with low risk pregnancies a choice of birth setting. Women planning birth in a midwifery unit and multiparous women planning birth at home experience f</a:t>
            </a:r>
            <a:r>
              <a:rPr lang="en-NZ" sz="1400" b="1" dirty="0"/>
              <a:t>ewer interventions </a:t>
            </a:r>
            <a:r>
              <a:rPr lang="en-NZ" sz="1400" dirty="0"/>
              <a:t>than those planning birth in an obstetric unit with </a:t>
            </a:r>
            <a:r>
              <a:rPr lang="en-NZ" sz="1400" b="1" dirty="0"/>
              <a:t>no impact on perinatal outcomes</a:t>
            </a:r>
            <a:r>
              <a:rPr lang="en-NZ" sz="1400" dirty="0"/>
              <a:t>. For nulliparous women, planned home births also have fewer interventions but have poorer perinatal outcomes for primiparous women.</a:t>
            </a:r>
          </a:p>
        </p:txBody>
      </p:sp>
      <p:pic>
        <p:nvPicPr>
          <p:cNvPr id="4"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03648" y="3429000"/>
            <a:ext cx="3240359" cy="25922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50609318"/>
              </p:ext>
            </p:extLst>
          </p:nvPr>
        </p:nvGraphicFramePr>
        <p:xfrm>
          <a:off x="5652120" y="3268613"/>
          <a:ext cx="2831976" cy="3474720"/>
        </p:xfrm>
        <a:graphic>
          <a:graphicData uri="http://schemas.openxmlformats.org/drawingml/2006/table">
            <a:tbl>
              <a:tblPr firstRow="1" bandRow="1">
                <a:tableStyleId>{5C22544A-7EE6-4342-B048-85BDC9FD1C3A}</a:tableStyleId>
              </a:tblPr>
              <a:tblGrid>
                <a:gridCol w="1415988">
                  <a:extLst>
                    <a:ext uri="{9D8B030D-6E8A-4147-A177-3AD203B41FA5}">
                      <a16:colId xmlns:a16="http://schemas.microsoft.com/office/drawing/2014/main" val="20000"/>
                    </a:ext>
                  </a:extLst>
                </a:gridCol>
                <a:gridCol w="1415988">
                  <a:extLst>
                    <a:ext uri="{9D8B030D-6E8A-4147-A177-3AD203B41FA5}">
                      <a16:colId xmlns:a16="http://schemas.microsoft.com/office/drawing/2014/main" val="20001"/>
                    </a:ext>
                  </a:extLst>
                </a:gridCol>
              </a:tblGrid>
              <a:tr h="300514">
                <a:tc gridSpan="2">
                  <a:txBody>
                    <a:bodyPr/>
                    <a:lstStyle/>
                    <a:p>
                      <a:pPr algn="ctr"/>
                      <a:r>
                        <a:rPr lang="en-NZ" sz="1600" dirty="0"/>
                        <a:t>Outcomes women</a:t>
                      </a:r>
                      <a:r>
                        <a:rPr lang="en-NZ" sz="1600" baseline="0" dirty="0"/>
                        <a:t> commenced labour at Birthcare</a:t>
                      </a:r>
                      <a:endParaRPr lang="en-NZ" sz="1600" dirty="0"/>
                    </a:p>
                  </a:txBody>
                  <a:tcPr/>
                </a:tc>
                <a:tc hMerge="1">
                  <a:txBody>
                    <a:bodyPr/>
                    <a:lstStyle/>
                    <a:p>
                      <a:endParaRPr lang="en-NZ" dirty="0"/>
                    </a:p>
                  </a:txBody>
                  <a:tcPr/>
                </a:tc>
                <a:extLst>
                  <a:ext uri="{0D108BD9-81ED-4DB2-BD59-A6C34878D82A}">
                    <a16:rowId xmlns:a16="http://schemas.microsoft.com/office/drawing/2014/main" val="10000"/>
                  </a:ext>
                </a:extLst>
              </a:tr>
              <a:tr h="300514">
                <a:tc>
                  <a:txBody>
                    <a:bodyPr/>
                    <a:lstStyle/>
                    <a:p>
                      <a:r>
                        <a:rPr lang="en-NZ" dirty="0"/>
                        <a:t>SVB</a:t>
                      </a:r>
                    </a:p>
                  </a:txBody>
                  <a:tcPr/>
                </a:tc>
                <a:tc>
                  <a:txBody>
                    <a:bodyPr/>
                    <a:lstStyle/>
                    <a:p>
                      <a:r>
                        <a:rPr lang="en-NZ" dirty="0"/>
                        <a:t>86.9%</a:t>
                      </a:r>
                    </a:p>
                  </a:txBody>
                  <a:tcPr/>
                </a:tc>
                <a:extLst>
                  <a:ext uri="{0D108BD9-81ED-4DB2-BD59-A6C34878D82A}">
                    <a16:rowId xmlns:a16="http://schemas.microsoft.com/office/drawing/2014/main" val="10001"/>
                  </a:ext>
                </a:extLst>
              </a:tr>
              <a:tr h="300514">
                <a:tc>
                  <a:txBody>
                    <a:bodyPr/>
                    <a:lstStyle/>
                    <a:p>
                      <a:r>
                        <a:rPr lang="en-NZ" dirty="0"/>
                        <a:t>Operative</a:t>
                      </a:r>
                      <a:r>
                        <a:rPr lang="en-NZ" baseline="0" dirty="0"/>
                        <a:t> Birth</a:t>
                      </a:r>
                      <a:endParaRPr lang="en-NZ" dirty="0"/>
                    </a:p>
                  </a:txBody>
                  <a:tcPr/>
                </a:tc>
                <a:tc>
                  <a:txBody>
                    <a:bodyPr/>
                    <a:lstStyle/>
                    <a:p>
                      <a:r>
                        <a:rPr lang="en-NZ" dirty="0"/>
                        <a:t>8.2%</a:t>
                      </a:r>
                    </a:p>
                  </a:txBody>
                  <a:tcPr/>
                </a:tc>
                <a:extLst>
                  <a:ext uri="{0D108BD9-81ED-4DB2-BD59-A6C34878D82A}">
                    <a16:rowId xmlns:a16="http://schemas.microsoft.com/office/drawing/2014/main" val="10002"/>
                  </a:ext>
                </a:extLst>
              </a:tr>
              <a:tr h="300514">
                <a:tc>
                  <a:txBody>
                    <a:bodyPr/>
                    <a:lstStyle/>
                    <a:p>
                      <a:r>
                        <a:rPr lang="en-NZ" dirty="0"/>
                        <a:t>LSCS</a:t>
                      </a:r>
                    </a:p>
                  </a:txBody>
                  <a:tcPr/>
                </a:tc>
                <a:tc>
                  <a:txBody>
                    <a:bodyPr/>
                    <a:lstStyle/>
                    <a:p>
                      <a:r>
                        <a:rPr lang="en-NZ" dirty="0"/>
                        <a:t>4.8%</a:t>
                      </a:r>
                    </a:p>
                  </a:txBody>
                  <a:tcPr/>
                </a:tc>
                <a:extLst>
                  <a:ext uri="{0D108BD9-81ED-4DB2-BD59-A6C34878D82A}">
                    <a16:rowId xmlns:a16="http://schemas.microsoft.com/office/drawing/2014/main" val="10003"/>
                  </a:ext>
                </a:extLst>
              </a:tr>
              <a:tr h="300514">
                <a:tc>
                  <a:txBody>
                    <a:bodyPr/>
                    <a:lstStyle/>
                    <a:p>
                      <a:r>
                        <a:rPr lang="en-NZ" dirty="0"/>
                        <a:t>Baby to NICU</a:t>
                      </a:r>
                    </a:p>
                  </a:txBody>
                  <a:tcPr/>
                </a:tc>
                <a:tc>
                  <a:txBody>
                    <a:bodyPr/>
                    <a:lstStyle/>
                    <a:p>
                      <a:r>
                        <a:rPr lang="en-NZ" dirty="0"/>
                        <a:t>1.4%</a:t>
                      </a:r>
                    </a:p>
                  </a:txBody>
                  <a:tcPr/>
                </a:tc>
                <a:extLst>
                  <a:ext uri="{0D108BD9-81ED-4DB2-BD59-A6C34878D82A}">
                    <a16:rowId xmlns:a16="http://schemas.microsoft.com/office/drawing/2014/main" val="10004"/>
                  </a:ext>
                </a:extLst>
              </a:tr>
              <a:tr h="300514">
                <a:tc>
                  <a:txBody>
                    <a:bodyPr/>
                    <a:lstStyle/>
                    <a:p>
                      <a:r>
                        <a:rPr lang="en-NZ" dirty="0"/>
                        <a:t>Excl. BF on Discharge</a:t>
                      </a:r>
                    </a:p>
                  </a:txBody>
                  <a:tcPr/>
                </a:tc>
                <a:tc>
                  <a:txBody>
                    <a:bodyPr/>
                    <a:lstStyle/>
                    <a:p>
                      <a:r>
                        <a:rPr lang="en-NZ" dirty="0"/>
                        <a:t>90.9%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1795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02359809"/>
              </p:ext>
            </p:extLst>
          </p:nvPr>
        </p:nvGraphicFramePr>
        <p:xfrm>
          <a:off x="467544" y="700714"/>
          <a:ext cx="2602632" cy="187262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title="Figure 36: Percentage of babies born at 37+ weeks’ gestation requiring respiratory support, by facility of birth (secondary and tertiary facilities), 2017"/>
          <p:cNvPicPr/>
          <p:nvPr/>
        </p:nvPicPr>
        <p:blipFill rotWithShape="1">
          <a:blip r:embed="rId4">
            <a:extLst>
              <a:ext uri="{28A0092B-C50C-407E-A947-70E740481C1C}">
                <a14:useLocalDpi xmlns:a14="http://schemas.microsoft.com/office/drawing/2010/main" val="0"/>
              </a:ext>
            </a:extLst>
          </a:blip>
          <a:srcRect l="994" t="1978" r="1137"/>
          <a:stretch/>
        </p:blipFill>
        <p:spPr bwMode="auto">
          <a:xfrm>
            <a:off x="2771800" y="2636912"/>
            <a:ext cx="5616624" cy="2785234"/>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017472" y="5908630"/>
            <a:ext cx="2579360" cy="338554"/>
          </a:xfrm>
          <a:prstGeom prst="rect">
            <a:avLst/>
          </a:prstGeom>
          <a:noFill/>
        </p:spPr>
        <p:txBody>
          <a:bodyPr wrap="none" rtlCol="0">
            <a:spAutoFit/>
          </a:bodyPr>
          <a:lstStyle/>
          <a:p>
            <a:r>
              <a:rPr lang="en-NZ" sz="1600" i="1" dirty="0"/>
              <a:t>National indicator data 2017</a:t>
            </a:r>
          </a:p>
        </p:txBody>
      </p:sp>
      <p:sp>
        <p:nvSpPr>
          <p:cNvPr id="9" name="TextBox 8"/>
          <p:cNvSpPr txBox="1"/>
          <p:nvPr/>
        </p:nvSpPr>
        <p:spPr>
          <a:xfrm>
            <a:off x="1691680" y="116632"/>
            <a:ext cx="6660349" cy="553998"/>
          </a:xfrm>
          <a:prstGeom prst="rect">
            <a:avLst/>
          </a:prstGeom>
          <a:noFill/>
        </p:spPr>
        <p:txBody>
          <a:bodyPr wrap="none" rtlCol="0">
            <a:spAutoFit/>
          </a:bodyPr>
          <a:lstStyle/>
          <a:p>
            <a:r>
              <a:rPr lang="en-NZ" dirty="0"/>
              <a:t>Term babies to NICU requiring more than 4 hours respiratory support</a:t>
            </a:r>
          </a:p>
          <a:p>
            <a:r>
              <a:rPr lang="en-NZ" sz="1200" i="1" dirty="0"/>
              <a:t>National Maternity Clinical indicators 2017</a:t>
            </a:r>
          </a:p>
        </p:txBody>
      </p:sp>
    </p:spTree>
    <p:extLst>
      <p:ext uri="{BB962C8B-B14F-4D97-AF65-F5344CB8AC3E}">
        <p14:creationId xmlns:p14="http://schemas.microsoft.com/office/powerpoint/2010/main" val="121526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39182683"/>
              </p:ext>
            </p:extLst>
          </p:nvPr>
        </p:nvGraphicFramePr>
        <p:xfrm>
          <a:off x="539552" y="548679"/>
          <a:ext cx="7776864" cy="3082721"/>
        </p:xfrm>
        <a:graphic>
          <a:graphicData uri="http://schemas.openxmlformats.org/presentationml/2006/ole">
            <mc:AlternateContent xmlns:mc="http://schemas.openxmlformats.org/markup-compatibility/2006">
              <mc:Choice xmlns:v="urn:schemas-microsoft-com:vml" Requires="v">
                <p:oleObj spid="_x0000_s2050" name="Document" r:id="rId4" imgW="6064129" imgH="2544572" progId="Word.Document.12">
                  <p:embed/>
                </p:oleObj>
              </mc:Choice>
              <mc:Fallback>
                <p:oleObj name="Document" r:id="rId4" imgW="6064129" imgH="2544572" progId="Word.Document.12">
                  <p:embed/>
                  <p:pic>
                    <p:nvPicPr>
                      <p:cNvPr id="5" name="Object 4"/>
                      <p:cNvPicPr/>
                      <p:nvPr/>
                    </p:nvPicPr>
                    <p:blipFill>
                      <a:blip r:embed="rId5"/>
                      <a:stretch>
                        <a:fillRect/>
                      </a:stretch>
                    </p:blipFill>
                    <p:spPr>
                      <a:xfrm>
                        <a:off x="539552" y="548679"/>
                        <a:ext cx="7776864" cy="30827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817904"/>
              </p:ext>
            </p:extLst>
          </p:nvPr>
        </p:nvGraphicFramePr>
        <p:xfrm>
          <a:off x="395536" y="3573016"/>
          <a:ext cx="8057238" cy="2734213"/>
        </p:xfrm>
        <a:graphic>
          <a:graphicData uri="http://schemas.openxmlformats.org/presentationml/2006/ole">
            <mc:AlternateContent xmlns:mc="http://schemas.openxmlformats.org/markup-compatibility/2006">
              <mc:Choice xmlns:v="urn:schemas-microsoft-com:vml" Requires="v">
                <p:oleObj spid="_x0000_s2051" name="Document" r:id="rId6" imgW="6064129" imgH="2116210" progId="Word.Document.12">
                  <p:embed/>
                </p:oleObj>
              </mc:Choice>
              <mc:Fallback>
                <p:oleObj name="Document" r:id="rId6" imgW="6064129" imgH="2116210" progId="Word.Document.12">
                  <p:embed/>
                  <p:pic>
                    <p:nvPicPr>
                      <p:cNvPr id="6" name="Object 5"/>
                      <p:cNvPicPr/>
                      <p:nvPr/>
                    </p:nvPicPr>
                    <p:blipFill>
                      <a:blip r:embed="rId7"/>
                      <a:stretch>
                        <a:fillRect/>
                      </a:stretch>
                    </p:blipFill>
                    <p:spPr>
                      <a:xfrm>
                        <a:off x="395536" y="3573016"/>
                        <a:ext cx="8057238" cy="2734213"/>
                      </a:xfrm>
                      <a:prstGeom prst="rect">
                        <a:avLst/>
                      </a:prstGeom>
                    </p:spPr>
                  </p:pic>
                </p:oleObj>
              </mc:Fallback>
            </mc:AlternateContent>
          </a:graphicData>
        </a:graphic>
      </p:graphicFrame>
    </p:spTree>
    <p:extLst>
      <p:ext uri="{BB962C8B-B14F-4D97-AF65-F5344CB8AC3E}">
        <p14:creationId xmlns:p14="http://schemas.microsoft.com/office/powerpoint/2010/main" val="345289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 Conclusion</a:t>
            </a:r>
          </a:p>
        </p:txBody>
      </p:sp>
      <p:pic>
        <p:nvPicPr>
          <p:cNvPr id="9" name="Content Placeholder 4" descr="A person lying on a bed&#10;&#10;Description automatically generated">
            <a:extLst>
              <a:ext uri="{FF2B5EF4-FFF2-40B4-BE49-F238E27FC236}">
                <a16:creationId xmlns:a16="http://schemas.microsoft.com/office/drawing/2014/main" id="{1F8B3E1D-916C-4981-9A2E-BCCE8E2EBB54}"/>
              </a:ext>
            </a:extLst>
          </p:cNvPr>
          <p:cNvPicPr>
            <a:picLocks noChangeAspect="1"/>
          </p:cNvPicPr>
          <p:nvPr/>
        </p:nvPicPr>
        <p:blipFill rotWithShape="1">
          <a:blip r:embed="rId3">
            <a:alphaModFix amt="25000"/>
          </a:blip>
          <a:srcRect t="14389" b="10612"/>
          <a:stretch/>
        </p:blipFill>
        <p:spPr>
          <a:xfrm rot="10800000">
            <a:off x="395536" y="286665"/>
            <a:ext cx="8352927" cy="5835781"/>
          </a:xfrm>
          <a:prstGeom prst="rect">
            <a:avLst/>
          </a:prstGeom>
        </p:spPr>
      </p:pic>
      <p:sp>
        <p:nvSpPr>
          <p:cNvPr id="5" name="Rounded Rectangular Callout 4"/>
          <p:cNvSpPr/>
          <p:nvPr/>
        </p:nvSpPr>
        <p:spPr>
          <a:xfrm rot="705122">
            <a:off x="5997493" y="3608628"/>
            <a:ext cx="2736304" cy="22588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t>3.  Are we certain we are giving women complete information with which to make a decision every time – Are we aware of our own bias and how we present that?</a:t>
            </a:r>
          </a:p>
        </p:txBody>
      </p:sp>
      <p:sp>
        <p:nvSpPr>
          <p:cNvPr id="7" name="Rounded Rectangular Callout 6"/>
          <p:cNvSpPr/>
          <p:nvPr/>
        </p:nvSpPr>
        <p:spPr>
          <a:xfrm rot="743018">
            <a:off x="4438625" y="2204863"/>
            <a:ext cx="1994520" cy="1567044"/>
          </a:xfrm>
          <a:prstGeom prst="wedgeRound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t>4.  Should we look to reduce the rates of intervention? Can we?</a:t>
            </a:r>
          </a:p>
        </p:txBody>
      </p:sp>
      <p:sp>
        <p:nvSpPr>
          <p:cNvPr id="6" name="Rounded Rectangular Callout 5"/>
          <p:cNvSpPr/>
          <p:nvPr/>
        </p:nvSpPr>
        <p:spPr>
          <a:xfrm rot="21003600">
            <a:off x="7143570" y="1258153"/>
            <a:ext cx="1512168" cy="1205844"/>
          </a:xfrm>
          <a:prstGeom prst="wedgeRoundRect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t>1.  Who are we? What is our purpose?</a:t>
            </a:r>
          </a:p>
        </p:txBody>
      </p:sp>
      <p:sp>
        <p:nvSpPr>
          <p:cNvPr id="4" name="Rounded Rectangular Callout 3"/>
          <p:cNvSpPr/>
          <p:nvPr/>
        </p:nvSpPr>
        <p:spPr>
          <a:xfrm rot="20604349">
            <a:off x="580286" y="3529372"/>
            <a:ext cx="2701717" cy="2192079"/>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t>2.  Is it OK that provider type has such a significant impact on their outcomes?  - What is choice?</a:t>
            </a:r>
          </a:p>
        </p:txBody>
      </p:sp>
      <p:sp>
        <p:nvSpPr>
          <p:cNvPr id="10" name="Rounded Rectangular Callout 9"/>
          <p:cNvSpPr/>
          <p:nvPr/>
        </p:nvSpPr>
        <p:spPr>
          <a:xfrm rot="20444940">
            <a:off x="428030" y="1363449"/>
            <a:ext cx="2187894" cy="1557089"/>
          </a:xfrm>
          <a:prstGeom prst="wedgeRound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5.  Are we setting our Mama’s babies and families on the right path forward?</a:t>
            </a:r>
          </a:p>
        </p:txBody>
      </p:sp>
      <p:sp>
        <p:nvSpPr>
          <p:cNvPr id="11" name="Rounded Rectangular Callout 10"/>
          <p:cNvSpPr/>
          <p:nvPr/>
        </p:nvSpPr>
        <p:spPr>
          <a:xfrm>
            <a:off x="4499992" y="4738044"/>
            <a:ext cx="986407" cy="959788"/>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6. What is choice?</a:t>
            </a:r>
          </a:p>
        </p:txBody>
      </p:sp>
      <p:sp>
        <p:nvSpPr>
          <p:cNvPr id="12" name="Rounded Rectangular Callout 11"/>
          <p:cNvSpPr/>
          <p:nvPr/>
        </p:nvSpPr>
        <p:spPr>
          <a:xfrm>
            <a:off x="2417222" y="1643230"/>
            <a:ext cx="2064157" cy="11293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Do we meet the cultural needs of every woman and her whanau?</a:t>
            </a:r>
          </a:p>
        </p:txBody>
      </p:sp>
    </p:spTree>
    <p:extLst>
      <p:ext uri="{BB962C8B-B14F-4D97-AF65-F5344CB8AC3E}">
        <p14:creationId xmlns:p14="http://schemas.microsoft.com/office/powerpoint/2010/main" val="39954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4"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7" name="Straight Connector 76">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7" name="Rectangle 86">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PittamD\AppData\Local\Microsoft\Windows\Temporary Internet Files\Content.IE5\473FKK9G\nervous-woman-cartoon[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600000">
            <a:off x="843196" y="1457311"/>
            <a:ext cx="3487503" cy="3951844"/>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18437" name="Picture 5" descr="C:\Users\PittamD\AppData\Local\Microsoft\Windows\Temporary Internet Files\Content.IE5\O2DXQLLS\relaxed_kitten[1].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5786" y="1895446"/>
            <a:ext cx="4120503" cy="309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67309" y="238944"/>
            <a:ext cx="3866728" cy="2808312"/>
          </a:xfrm>
          <a:prstGeom prst="clou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t>The woman/person, baby and whanau are at the centre of all decision making and care provision and planning - MOH</a:t>
            </a:r>
          </a:p>
        </p:txBody>
      </p:sp>
      <p:sp>
        <p:nvSpPr>
          <p:cNvPr id="9" name="Cloud 8"/>
          <p:cNvSpPr/>
          <p:nvPr/>
        </p:nvSpPr>
        <p:spPr>
          <a:xfrm>
            <a:off x="-108520" y="4640560"/>
            <a:ext cx="3168352" cy="23762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t>The midwife works in partnership with the woman/wahine throughout the maternity experience.”</a:t>
            </a:r>
          </a:p>
        </p:txBody>
      </p:sp>
      <p:sp>
        <p:nvSpPr>
          <p:cNvPr id="7" name="Cloud 6"/>
          <p:cNvSpPr/>
          <p:nvPr/>
        </p:nvSpPr>
        <p:spPr>
          <a:xfrm>
            <a:off x="1528921" y="2762740"/>
            <a:ext cx="3672408" cy="2736304"/>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i="1" dirty="0"/>
              <a:t>The midwife understands, promotes and facilitates the physiological processes of pregnancy and childbirth, identifies complications that may arise in mother and baby…NZMC</a:t>
            </a:r>
            <a:endParaRPr lang="en-NZ" sz="1600" dirty="0"/>
          </a:p>
        </p:txBody>
      </p:sp>
      <p:sp>
        <p:nvSpPr>
          <p:cNvPr id="10" name="Cloud 9"/>
          <p:cNvSpPr/>
          <p:nvPr/>
        </p:nvSpPr>
        <p:spPr>
          <a:xfrm>
            <a:off x="2914179" y="5229200"/>
            <a:ext cx="2304256" cy="1725437"/>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promotes and provides or supports continuity of midwifery care</a:t>
            </a:r>
          </a:p>
        </p:txBody>
      </p:sp>
      <p:sp>
        <p:nvSpPr>
          <p:cNvPr id="11" name="Cloud 10"/>
          <p:cNvSpPr/>
          <p:nvPr/>
        </p:nvSpPr>
        <p:spPr>
          <a:xfrm>
            <a:off x="120130" y="3020380"/>
            <a:ext cx="1800200" cy="1922512"/>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Recognises Maori as Tangata Whenua of Aotearoa</a:t>
            </a:r>
          </a:p>
        </p:txBody>
      </p:sp>
      <p:sp>
        <p:nvSpPr>
          <p:cNvPr id="12" name="Cloud 11"/>
          <p:cNvSpPr/>
          <p:nvPr/>
        </p:nvSpPr>
        <p:spPr>
          <a:xfrm>
            <a:off x="2483768" y="476672"/>
            <a:ext cx="3456384" cy="2664296"/>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“The midwife applies comprehensive theoretical and scientific knowledge with the affective and technical skills needed to provide effective and safe midwifery care.”</a:t>
            </a:r>
          </a:p>
        </p:txBody>
      </p:sp>
      <p:sp>
        <p:nvSpPr>
          <p:cNvPr id="5" name="Cloud 4"/>
          <p:cNvSpPr/>
          <p:nvPr/>
        </p:nvSpPr>
        <p:spPr>
          <a:xfrm>
            <a:off x="5198692" y="116632"/>
            <a:ext cx="4557884" cy="4248472"/>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i="1" dirty="0"/>
              <a:t>The woman/person and those she chooses to share decision-making with are entitled to receive full, accurate, unbiased information about options and the possible outcomes of decisions and has the right to decline care, referral and transfer once she has been given all appropriate information with which to make that choice. – NZ MOH Referral guidelines</a:t>
            </a:r>
          </a:p>
        </p:txBody>
      </p:sp>
      <p:sp>
        <p:nvSpPr>
          <p:cNvPr id="2" name="Title 1"/>
          <p:cNvSpPr>
            <a:spLocks noGrp="1"/>
          </p:cNvSpPr>
          <p:nvPr>
            <p:ph type="ctrTitle"/>
          </p:nvPr>
        </p:nvSpPr>
        <p:spPr>
          <a:xfrm>
            <a:off x="295895" y="38197"/>
            <a:ext cx="7772400" cy="586891"/>
          </a:xfrm>
        </p:spPr>
        <p:txBody>
          <a:bodyPr>
            <a:noAutofit/>
          </a:bodyPr>
          <a:lstStyle/>
          <a:p>
            <a:r>
              <a:rPr lang="en-NZ" sz="2800" b="1" dirty="0">
                <a:solidFill>
                  <a:schemeClr val="tx1"/>
                </a:solidFill>
              </a:rPr>
              <a:t>Principles by which we provide midwifery</a:t>
            </a:r>
          </a:p>
        </p:txBody>
      </p:sp>
      <p:sp>
        <p:nvSpPr>
          <p:cNvPr id="8" name="Cloud 7"/>
          <p:cNvSpPr/>
          <p:nvPr/>
        </p:nvSpPr>
        <p:spPr>
          <a:xfrm>
            <a:off x="4716016" y="3727859"/>
            <a:ext cx="4320480" cy="3013509"/>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i="1" dirty="0"/>
              <a:t>Every action the midwife makes, from her first interaction with the woman, needs to support </a:t>
            </a:r>
          </a:p>
          <a:p>
            <a:pPr algn="ctr"/>
            <a:r>
              <a:rPr lang="en-NZ" sz="1600" i="1" dirty="0"/>
              <a:t>keeping birth normal thereby supporting the normal cascade that occurs when labour and </a:t>
            </a:r>
          </a:p>
          <a:p>
            <a:pPr algn="ctr"/>
            <a:r>
              <a:rPr lang="en-NZ" sz="1600" i="1" dirty="0"/>
              <a:t>birth happen physiologically. - NZCOM</a:t>
            </a:r>
          </a:p>
        </p:txBody>
      </p:sp>
    </p:spTree>
    <p:extLst>
      <p:ext uri="{BB962C8B-B14F-4D97-AF65-F5344CB8AC3E}">
        <p14:creationId xmlns:p14="http://schemas.microsoft.com/office/powerpoint/2010/main" val="276137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NZ" dirty="0"/>
              <a:t>Mode of Birth in NZ and NWH</a:t>
            </a:r>
          </a:p>
        </p:txBody>
      </p:sp>
      <p:pic>
        <p:nvPicPr>
          <p:cNvPr id="5" name="Content Placeholder 4" descr="Figure 31: Percentage of women giving birth, by type of birth (aggregated),&#10;2008–2017&#10;"/>
          <p:cNvPicPr>
            <a:picLocks noGrp="1"/>
          </p:cNvPicPr>
          <p:nvPr>
            <p:ph idx="1"/>
          </p:nvPr>
        </p:nvPicPr>
        <p:blipFill>
          <a:blip r:embed="rId4"/>
          <a:stretch>
            <a:fillRect/>
          </a:stretch>
        </p:blipFill>
        <p:spPr>
          <a:xfrm>
            <a:off x="498615" y="1808820"/>
            <a:ext cx="4009511" cy="324036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72106096"/>
              </p:ext>
            </p:extLst>
          </p:nvPr>
        </p:nvGraphicFramePr>
        <p:xfrm>
          <a:off x="595159" y="1412776"/>
          <a:ext cx="3816424" cy="200025"/>
        </p:xfrm>
        <a:graphic>
          <a:graphicData uri="http://schemas.openxmlformats.org/presentationml/2006/ole">
            <mc:AlternateContent xmlns:mc="http://schemas.openxmlformats.org/markup-compatibility/2006">
              <mc:Choice xmlns:v="urn:schemas-microsoft-com:vml" Requires="v">
                <p:oleObj spid="_x0000_s1026" name="Worksheet" r:id="rId5" imgW="4276745" imgH="200070" progId="Excel.Sheet.12">
                  <p:embed/>
                </p:oleObj>
              </mc:Choice>
              <mc:Fallback>
                <p:oleObj name="Worksheet" r:id="rId5" imgW="4276745" imgH="200070" progId="Excel.Sheet.12">
                  <p:embed/>
                  <p:pic>
                    <p:nvPicPr>
                      <p:cNvPr id="4" name="Object 3"/>
                      <p:cNvPicPr/>
                      <p:nvPr/>
                    </p:nvPicPr>
                    <p:blipFill>
                      <a:blip r:embed="rId6"/>
                      <a:stretch>
                        <a:fillRect/>
                      </a:stretch>
                    </p:blipFill>
                    <p:spPr>
                      <a:xfrm>
                        <a:off x="595159" y="1412776"/>
                        <a:ext cx="3816424" cy="200025"/>
                      </a:xfrm>
                      <a:prstGeom prst="rect">
                        <a:avLst/>
                      </a:prstGeom>
                      <a:solidFill>
                        <a:schemeClr val="tx2">
                          <a:lumMod val="60000"/>
                          <a:lumOff val="40000"/>
                        </a:schemeClr>
                      </a:solid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37554047"/>
              </p:ext>
            </p:extLst>
          </p:nvPr>
        </p:nvGraphicFramePr>
        <p:xfrm>
          <a:off x="4860032" y="1412776"/>
          <a:ext cx="3657600" cy="216024"/>
        </p:xfrm>
        <a:graphic>
          <a:graphicData uri="http://schemas.openxmlformats.org/drawingml/2006/table">
            <a:tbl>
              <a:tblPr/>
              <a:tblGrid>
                <a:gridCol w="3657600">
                  <a:extLst>
                    <a:ext uri="{9D8B030D-6E8A-4147-A177-3AD203B41FA5}">
                      <a16:colId xmlns:a16="http://schemas.microsoft.com/office/drawing/2014/main" val="20000"/>
                    </a:ext>
                  </a:extLst>
                </a:gridCol>
              </a:tblGrid>
              <a:tr h="216024">
                <a:tc>
                  <a:txBody>
                    <a:bodyPr/>
                    <a:lstStyle/>
                    <a:p>
                      <a:pPr algn="ctr" fontAlgn="ctr"/>
                      <a:r>
                        <a:rPr lang="en-US" sz="1000" b="1" i="0" u="none" strike="noStrike" dirty="0">
                          <a:solidFill>
                            <a:srgbClr val="FFFFFF"/>
                          </a:solidFill>
                          <a:effectLst/>
                          <a:latin typeface="Arial"/>
                        </a:rPr>
                        <a:t>Figure 90: Mode of birth NWH 1991–2018</a:t>
                      </a:r>
                      <a:endParaRPr lang="en-NZ" sz="1000" b="1" i="0" u="none" strike="noStrike" dirty="0">
                        <a:solidFill>
                          <a:srgbClr val="FFFFFF"/>
                        </a:solidFill>
                        <a:effectLst/>
                        <a:latin typeface="Arial"/>
                      </a:endParaRPr>
                    </a:p>
                  </a:txBody>
                  <a:tcPr marL="9525" marR="9525" marT="9525" marB="0" anchor="ctr">
                    <a:lnL>
                      <a:noFill/>
                    </a:lnL>
                    <a:lnR>
                      <a:noFill/>
                    </a:lnR>
                    <a:lnT>
                      <a:noFill/>
                    </a:lnT>
                    <a:lnB>
                      <a:noFill/>
                    </a:lnB>
                    <a:solidFill>
                      <a:srgbClr val="0050A0"/>
                    </a:solidFill>
                  </a:tcPr>
                </a:tc>
                <a:extLst>
                  <a:ext uri="{0D108BD9-81ED-4DB2-BD59-A6C34878D82A}">
                    <a16:rowId xmlns:a16="http://schemas.microsoft.com/office/drawing/2014/main" val="10000"/>
                  </a:ext>
                </a:extLst>
              </a:tr>
            </a:tbl>
          </a:graphicData>
        </a:graphic>
      </p:graphicFrame>
      <p:pic>
        <p:nvPicPr>
          <p:cNvPr id="7" name="Picture 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1916832"/>
            <a:ext cx="3744416" cy="3024336"/>
          </a:xfrm>
          <a:prstGeom prst="rect">
            <a:avLst/>
          </a:prstGeom>
          <a:noFill/>
        </p:spPr>
      </p:pic>
      <p:sp>
        <p:nvSpPr>
          <p:cNvPr id="8" name="TextBox 7"/>
          <p:cNvSpPr txBox="1"/>
          <p:nvPr/>
        </p:nvSpPr>
        <p:spPr>
          <a:xfrm>
            <a:off x="1626368" y="5301208"/>
            <a:ext cx="1754006" cy="261610"/>
          </a:xfrm>
          <a:prstGeom prst="rect">
            <a:avLst/>
          </a:prstGeom>
          <a:noFill/>
        </p:spPr>
        <p:txBody>
          <a:bodyPr wrap="none" rtlCol="0">
            <a:spAutoFit/>
          </a:bodyPr>
          <a:lstStyle/>
          <a:p>
            <a:r>
              <a:rPr lang="en-NZ" sz="1100" dirty="0"/>
              <a:t>Report on Maternity - 2017</a:t>
            </a:r>
          </a:p>
        </p:txBody>
      </p:sp>
      <p:sp>
        <p:nvSpPr>
          <p:cNvPr id="9" name="TextBox 8"/>
          <p:cNvSpPr txBox="1"/>
          <p:nvPr/>
        </p:nvSpPr>
        <p:spPr>
          <a:xfrm>
            <a:off x="6228184" y="5301208"/>
            <a:ext cx="1656223" cy="261610"/>
          </a:xfrm>
          <a:prstGeom prst="rect">
            <a:avLst/>
          </a:prstGeom>
          <a:noFill/>
        </p:spPr>
        <p:txBody>
          <a:bodyPr wrap="none" rtlCol="0">
            <a:spAutoFit/>
          </a:bodyPr>
          <a:lstStyle/>
          <a:p>
            <a:r>
              <a:rPr lang="en-NZ" sz="1100" dirty="0"/>
              <a:t>NW Clinical Report - 2018</a:t>
            </a:r>
          </a:p>
        </p:txBody>
      </p:sp>
      <p:cxnSp>
        <p:nvCxnSpPr>
          <p:cNvPr id="11" name="Straight Arrow Connector 10"/>
          <p:cNvCxnSpPr/>
          <p:nvPr/>
        </p:nvCxnSpPr>
        <p:spPr>
          <a:xfrm>
            <a:off x="7236296" y="2420888"/>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67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53140438"/>
              </p:ext>
            </p:extLst>
          </p:nvPr>
        </p:nvGraphicFramePr>
        <p:xfrm>
          <a:off x="1259632" y="1196752"/>
          <a:ext cx="667848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266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8640"/>
            <a:ext cx="1072919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miley Face 6"/>
          <p:cNvSpPr/>
          <p:nvPr/>
        </p:nvSpPr>
        <p:spPr>
          <a:xfrm>
            <a:off x="5884514" y="1817673"/>
            <a:ext cx="216024"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Lightning Bolt 7"/>
          <p:cNvSpPr/>
          <p:nvPr/>
        </p:nvSpPr>
        <p:spPr>
          <a:xfrm rot="7254714">
            <a:off x="6347518" y="863079"/>
            <a:ext cx="1441823" cy="157063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TextBox 8"/>
          <p:cNvSpPr txBox="1"/>
          <p:nvPr/>
        </p:nvSpPr>
        <p:spPr>
          <a:xfrm>
            <a:off x="6804248" y="1479119"/>
            <a:ext cx="1091966" cy="338554"/>
          </a:xfrm>
          <a:prstGeom prst="rect">
            <a:avLst/>
          </a:prstGeom>
          <a:noFill/>
        </p:spPr>
        <p:txBody>
          <a:bodyPr wrap="none" rtlCol="0">
            <a:spAutoFit/>
          </a:bodyPr>
          <a:lstStyle/>
          <a:p>
            <a:r>
              <a:rPr lang="en-NZ" sz="1600" dirty="0"/>
              <a:t>NWH 2018</a:t>
            </a:r>
          </a:p>
        </p:txBody>
      </p:sp>
      <p:sp>
        <p:nvSpPr>
          <p:cNvPr id="10" name="TextBox 9"/>
          <p:cNvSpPr txBox="1"/>
          <p:nvPr/>
        </p:nvSpPr>
        <p:spPr>
          <a:xfrm>
            <a:off x="6387380" y="4793704"/>
            <a:ext cx="2085507" cy="307777"/>
          </a:xfrm>
          <a:prstGeom prst="rect">
            <a:avLst/>
          </a:prstGeom>
          <a:noFill/>
        </p:spPr>
        <p:txBody>
          <a:bodyPr wrap="none" rtlCol="0">
            <a:spAutoFit/>
          </a:bodyPr>
          <a:lstStyle/>
          <a:p>
            <a:r>
              <a:rPr lang="en-NZ" sz="1400" i="1" dirty="0"/>
              <a:t>Report on Maternity 2017</a:t>
            </a:r>
          </a:p>
        </p:txBody>
      </p:sp>
    </p:spTree>
    <p:extLst>
      <p:ext uri="{BB962C8B-B14F-4D97-AF65-F5344CB8AC3E}">
        <p14:creationId xmlns:p14="http://schemas.microsoft.com/office/powerpoint/2010/main" val="315488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t>Caesarean sections in standard primiparae at NWH</a:t>
            </a:r>
          </a:p>
        </p:txBody>
      </p:sp>
      <p:graphicFrame>
        <p:nvGraphicFramePr>
          <p:cNvPr id="4" name="Content Placeholder 3"/>
          <p:cNvGraphicFramePr>
            <a:graphicFrameLocks noGrp="1"/>
          </p:cNvGraphicFramePr>
          <p:nvPr>
            <p:ph idx="1"/>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16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NZ" dirty="0"/>
              <a:t>Indications for LSCS</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98075" y="2160588"/>
            <a:ext cx="377146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987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TotalTime>
  <Words>6653</Words>
  <Application>Microsoft Office PowerPoint</Application>
  <PresentationFormat>On-screen Show (4:3)</PresentationFormat>
  <Paragraphs>370</Paragraphs>
  <Slides>29</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9" baseType="lpstr">
      <vt:lpstr>Aharoni</vt:lpstr>
      <vt:lpstr>Arial</vt:lpstr>
      <vt:lpstr>Calibri</vt:lpstr>
      <vt:lpstr>Helvetica</vt:lpstr>
      <vt:lpstr>Segoe UI</vt:lpstr>
      <vt:lpstr>Trebuchet MS</vt:lpstr>
      <vt:lpstr>Wingdings 3</vt:lpstr>
      <vt:lpstr>Facet</vt:lpstr>
      <vt:lpstr>Worksheet</vt:lpstr>
      <vt:lpstr>Document</vt:lpstr>
      <vt:lpstr>National Women’s Hospital Annual Clinical Report- Midwifery Commentary 2018</vt:lpstr>
      <vt:lpstr>PowerPoint Presentation</vt:lpstr>
      <vt:lpstr>PowerPoint Presentation</vt:lpstr>
      <vt:lpstr>Principles by which we provide midwifery</vt:lpstr>
      <vt:lpstr>Mode of Birth in NZ and NWH</vt:lpstr>
      <vt:lpstr>PowerPoint Presentation</vt:lpstr>
      <vt:lpstr>PowerPoint Presentation</vt:lpstr>
      <vt:lpstr>Caesarean sections in standard primiparae at NWH</vt:lpstr>
      <vt:lpstr>Indications for LSCS</vt:lpstr>
      <vt:lpstr>PowerPoint Presentation</vt:lpstr>
      <vt:lpstr>IOL in Standard Primiparous women at NWH </vt:lpstr>
      <vt:lpstr>PowerPoint Presentation</vt:lpstr>
      <vt:lpstr>PowerPoint Presentation</vt:lpstr>
      <vt:lpstr>Figure 92: Mode of birth by maternal age among Nullipara NWH 2018</vt:lpstr>
      <vt:lpstr>Age distribution percentage of women giving birth in 2007 – Report on Maternity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Cochrane Review 2016 – Sandall, Soltani, Gates, Shennan and Devane </vt:lpstr>
      <vt:lpstr>Place of Birth</vt:lpstr>
      <vt:lpstr>PowerPoint Presentation</vt:lpstr>
      <vt:lpstr>PowerPoint Presentation</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Women’s Hospital Annual Clinical Report- Midwifery Commentary 2018</dc:title>
  <dc:creator>deb pittam</dc:creator>
  <cp:lastModifiedBy>deb pittam</cp:lastModifiedBy>
  <cp:revision>1</cp:revision>
  <dcterms:created xsi:type="dcterms:W3CDTF">2019-09-05T10:35:20Z</dcterms:created>
  <dcterms:modified xsi:type="dcterms:W3CDTF">2019-09-05T19:08:41Z</dcterms:modified>
</cp:coreProperties>
</file>