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57" r:id="rId13"/>
    <p:sldId id="258" r:id="rId14"/>
    <p:sldId id="272" r:id="rId15"/>
    <p:sldId id="269" r:id="rId16"/>
    <p:sldId id="270" r:id="rId17"/>
    <p:sldId id="271" r:id="rId18"/>
    <p:sldId id="275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32" autoAdjust="0"/>
    <p:restoredTop sz="94660"/>
  </p:normalViewPr>
  <p:slideViewPr>
    <p:cSldViewPr snapToGrid="0">
      <p:cViewPr>
        <p:scale>
          <a:sx n="106" d="100"/>
          <a:sy n="106" d="100"/>
        </p:scale>
        <p:origin x="22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8582-3A52-4D54-B286-720C78DAEABB}" type="datetimeFigureOut">
              <a:rPr lang="en-NZ" smtClean="0"/>
              <a:t>4/09/19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895-B0BE-4976-BAF7-4C6FB5F93F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593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8582-3A52-4D54-B286-720C78DAEABB}" type="datetimeFigureOut">
              <a:rPr lang="en-NZ" smtClean="0"/>
              <a:t>4/09/19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895-B0BE-4976-BAF7-4C6FB5F93F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619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8582-3A52-4D54-B286-720C78DAEABB}" type="datetimeFigureOut">
              <a:rPr lang="en-NZ" smtClean="0"/>
              <a:t>4/09/19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895-B0BE-4976-BAF7-4C6FB5F93F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134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8582-3A52-4D54-B286-720C78DAEABB}" type="datetimeFigureOut">
              <a:rPr lang="en-NZ" smtClean="0"/>
              <a:t>4/09/19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895-B0BE-4976-BAF7-4C6FB5F93F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360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8582-3A52-4D54-B286-720C78DAEABB}" type="datetimeFigureOut">
              <a:rPr lang="en-NZ" smtClean="0"/>
              <a:t>4/09/19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895-B0BE-4976-BAF7-4C6FB5F93F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098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8582-3A52-4D54-B286-720C78DAEABB}" type="datetimeFigureOut">
              <a:rPr lang="en-NZ" smtClean="0"/>
              <a:t>4/09/19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895-B0BE-4976-BAF7-4C6FB5F93F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466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8582-3A52-4D54-B286-720C78DAEABB}" type="datetimeFigureOut">
              <a:rPr lang="en-NZ" smtClean="0"/>
              <a:t>4/09/19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895-B0BE-4976-BAF7-4C6FB5F93F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654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8582-3A52-4D54-B286-720C78DAEABB}" type="datetimeFigureOut">
              <a:rPr lang="en-NZ" smtClean="0"/>
              <a:t>4/09/19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895-B0BE-4976-BAF7-4C6FB5F93F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62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8582-3A52-4D54-B286-720C78DAEABB}" type="datetimeFigureOut">
              <a:rPr lang="en-NZ" smtClean="0"/>
              <a:t>4/09/19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895-B0BE-4976-BAF7-4C6FB5F93F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230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8582-3A52-4D54-B286-720C78DAEABB}" type="datetimeFigureOut">
              <a:rPr lang="en-NZ" smtClean="0"/>
              <a:t>4/09/19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895-B0BE-4976-BAF7-4C6FB5F93F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677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8582-3A52-4D54-B286-720C78DAEABB}" type="datetimeFigureOut">
              <a:rPr lang="en-NZ" smtClean="0"/>
              <a:t>4/09/19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D895-B0BE-4976-BAF7-4C6FB5F93F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760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8582-3A52-4D54-B286-720C78DAEABB}" type="datetimeFigureOut">
              <a:rPr lang="en-NZ" smtClean="0"/>
              <a:t>4/09/19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AD895-B0BE-4976-BAF7-4C6FB5F93F5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543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Auckland Annual Clinical report Presentation Day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Patrick J Keating</a:t>
            </a:r>
          </a:p>
          <a:p>
            <a:r>
              <a:rPr lang="en-NZ" dirty="0"/>
              <a:t>Gynaecology Oncology SMO</a:t>
            </a:r>
          </a:p>
          <a:p>
            <a:r>
              <a:rPr lang="en-NZ" dirty="0"/>
              <a:t>Wellington Regional Hospital</a:t>
            </a:r>
          </a:p>
        </p:txBody>
      </p:sp>
    </p:spTree>
    <p:extLst>
      <p:ext uri="{BB962C8B-B14F-4D97-AF65-F5344CB8AC3E}">
        <p14:creationId xmlns:p14="http://schemas.microsoft.com/office/powerpoint/2010/main" val="384565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FACA-CA12-4143-AC40-1E8118B7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what price?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7C7F-A27E-1147-9B70-A4A4DDE54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  <a:p>
            <a:pPr lvl="1"/>
            <a:r>
              <a:rPr lang="en-US" dirty="0"/>
              <a:t>Readmission rate; </a:t>
            </a:r>
          </a:p>
          <a:p>
            <a:pPr lvl="2"/>
            <a:r>
              <a:rPr lang="en-US" dirty="0"/>
              <a:t>2017 – 8.6%</a:t>
            </a:r>
          </a:p>
          <a:p>
            <a:pPr lvl="2"/>
            <a:r>
              <a:rPr lang="en-US" dirty="0"/>
              <a:t>2018 – 5.4%</a:t>
            </a:r>
          </a:p>
          <a:p>
            <a:pPr lvl="1"/>
            <a:r>
              <a:rPr lang="en-US" dirty="0"/>
              <a:t>Benign gynaecology readmission after TAH – 12%</a:t>
            </a:r>
          </a:p>
          <a:p>
            <a:endParaRPr lang="en-US" dirty="0"/>
          </a:p>
          <a:p>
            <a:r>
              <a:rPr lang="en-US" dirty="0"/>
              <a:t>Overall complications rates are comparable.</a:t>
            </a:r>
          </a:p>
          <a:p>
            <a:r>
              <a:rPr lang="en-US" dirty="0"/>
              <a:t>Increase in blood loss/transfusion</a:t>
            </a:r>
          </a:p>
          <a:p>
            <a:pPr lvl="1"/>
            <a:r>
              <a:rPr lang="en-US" dirty="0"/>
              <a:t>8.6% to 12.8%...possibly the ovarian surgical extent?</a:t>
            </a:r>
          </a:p>
        </p:txBody>
      </p:sp>
    </p:spTree>
    <p:extLst>
      <p:ext uri="{BB962C8B-B14F-4D97-AF65-F5344CB8AC3E}">
        <p14:creationId xmlns:p14="http://schemas.microsoft.com/office/powerpoint/2010/main" val="2786769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C5AB-7B13-514D-94B5-224EF9F1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stuff.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35133-ED4D-8446-A59E-96C3899B7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 day - visioning</a:t>
            </a:r>
          </a:p>
          <a:p>
            <a:r>
              <a:rPr lang="en-US" dirty="0"/>
              <a:t>Research</a:t>
            </a:r>
          </a:p>
          <a:p>
            <a:pPr lvl="1"/>
            <a:r>
              <a:rPr lang="en-US" dirty="0"/>
              <a:t>International presentations</a:t>
            </a:r>
          </a:p>
          <a:p>
            <a:pPr lvl="1"/>
            <a:r>
              <a:rPr lang="en-US" dirty="0"/>
              <a:t>Collaboration – </a:t>
            </a:r>
            <a:r>
              <a:rPr lang="en-US" dirty="0" err="1"/>
              <a:t>FeMMe</a:t>
            </a:r>
            <a:r>
              <a:rPr lang="en-US" dirty="0"/>
              <a:t> trial, EXCISE</a:t>
            </a:r>
          </a:p>
          <a:p>
            <a:r>
              <a:rPr lang="en-US" dirty="0"/>
              <a:t>Audit</a:t>
            </a:r>
          </a:p>
          <a:p>
            <a:endParaRPr lang="en-US" dirty="0"/>
          </a:p>
          <a:p>
            <a:r>
              <a:rPr lang="en-US" dirty="0"/>
              <a:t>MMR testing streamlined.</a:t>
            </a:r>
          </a:p>
        </p:txBody>
      </p:sp>
    </p:spTree>
    <p:extLst>
      <p:ext uri="{BB962C8B-B14F-4D97-AF65-F5344CB8AC3E}">
        <p14:creationId xmlns:p14="http://schemas.microsoft.com/office/powerpoint/2010/main" val="1459720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362200" cy="2322896"/>
          </a:xfrm>
        </p:spPr>
        <p:txBody>
          <a:bodyPr>
            <a:noAutofit/>
          </a:bodyPr>
          <a:lstStyle/>
          <a:p>
            <a:r>
              <a:rPr lang="en-NZ" sz="3600" dirty="0"/>
              <a:t>What was I looking for...?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365125"/>
            <a:ext cx="7467600" cy="5811838"/>
          </a:xfrm>
        </p:spPr>
        <p:txBody>
          <a:bodyPr>
            <a:normAutofit lnSpcReduction="10000"/>
          </a:bodyPr>
          <a:lstStyle/>
          <a:p>
            <a:r>
              <a:rPr lang="en-NZ" sz="3200" dirty="0"/>
              <a:t>Staffing and resources </a:t>
            </a:r>
          </a:p>
          <a:p>
            <a:r>
              <a:rPr lang="en-NZ" sz="3200" dirty="0"/>
              <a:t>Caseload / Case mix</a:t>
            </a:r>
          </a:p>
          <a:p>
            <a:r>
              <a:rPr lang="en-NZ" sz="3200" dirty="0"/>
              <a:t>Waiting times</a:t>
            </a:r>
          </a:p>
          <a:p>
            <a:r>
              <a:rPr lang="en-NZ" sz="3200" dirty="0"/>
              <a:t>MDM performance</a:t>
            </a:r>
          </a:p>
          <a:p>
            <a:pPr lvl="1"/>
            <a:r>
              <a:rPr lang="en-NZ" sz="2800" dirty="0"/>
              <a:t>Ratio of discussions to patients</a:t>
            </a:r>
          </a:p>
          <a:p>
            <a:pPr lvl="1"/>
            <a:r>
              <a:rPr lang="en-NZ" sz="2800" dirty="0"/>
              <a:t>Core attendance</a:t>
            </a:r>
          </a:p>
          <a:p>
            <a:r>
              <a:rPr lang="en-NZ" sz="3200" dirty="0"/>
              <a:t>Treatment details</a:t>
            </a:r>
          </a:p>
          <a:p>
            <a:pPr lvl="1"/>
            <a:r>
              <a:rPr lang="en-NZ" sz="2800" dirty="0"/>
              <a:t>Enhanced recovery programme</a:t>
            </a:r>
          </a:p>
          <a:p>
            <a:pPr lvl="2"/>
            <a:r>
              <a:rPr lang="en-NZ" sz="2400" dirty="0"/>
              <a:t>LOS MIS 1-2 days, open 3-4 days</a:t>
            </a:r>
          </a:p>
          <a:p>
            <a:pPr lvl="1"/>
            <a:r>
              <a:rPr lang="en-NZ" sz="2800" dirty="0"/>
              <a:t>Proportion of primary vs IDS resections</a:t>
            </a:r>
          </a:p>
          <a:p>
            <a:pPr lvl="1"/>
            <a:r>
              <a:rPr lang="en-NZ" sz="2800" dirty="0"/>
              <a:t>Proportion Laparoscopic surgeries</a:t>
            </a:r>
          </a:p>
          <a:p>
            <a:pPr lvl="1"/>
            <a:r>
              <a:rPr lang="en-NZ" sz="2800" dirty="0"/>
              <a:t>Proportion Sentinel Groin nodes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DD3B0-3AA0-C54E-BC0D-A945986DA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727" y="365126"/>
            <a:ext cx="530614" cy="530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F68DFC-0595-2C46-B062-20F7856D1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727" y="895740"/>
            <a:ext cx="530614" cy="530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19C06D-C987-134D-A9D8-44F2606C2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727" y="1426354"/>
            <a:ext cx="530614" cy="530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6874C1-A301-E24E-BEF2-F24B880E3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12" y="2219196"/>
            <a:ext cx="530614" cy="530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3FD894-F2EA-E840-874C-73BC99FA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523" y="4380399"/>
            <a:ext cx="530614" cy="530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C7C0F8-9DB2-174E-8C52-6D490E822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508" y="4911013"/>
            <a:ext cx="530614" cy="5306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6C0C07-F4BE-304B-B08A-A27808669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359383" y="2749810"/>
            <a:ext cx="521234" cy="521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5EB072-3808-4D41-8EA4-02D2DA4BE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9340809" y="3928181"/>
            <a:ext cx="521234" cy="5212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B52F1C-411A-7C41-86AF-C6EFB5F4C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9693842" y="5395113"/>
            <a:ext cx="521234" cy="5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19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362200" cy="4300181"/>
          </a:xfrm>
        </p:spPr>
        <p:txBody>
          <a:bodyPr>
            <a:normAutofit/>
          </a:bodyPr>
          <a:lstStyle/>
          <a:p>
            <a:r>
              <a:rPr lang="en-NZ" dirty="0"/>
              <a:t>What else was I looking for...?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365125"/>
            <a:ext cx="7467600" cy="5811838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Outcome data</a:t>
            </a:r>
          </a:p>
          <a:p>
            <a:pPr lvl="1"/>
            <a:r>
              <a:rPr lang="en-NZ" dirty="0"/>
              <a:t>Complications / readmissions</a:t>
            </a:r>
          </a:p>
          <a:p>
            <a:pPr lvl="1"/>
            <a:r>
              <a:rPr lang="en-NZ" dirty="0"/>
              <a:t>R0 resections (ovarian/fallopian cancer)</a:t>
            </a:r>
          </a:p>
          <a:p>
            <a:pPr lvl="1"/>
            <a:r>
              <a:rPr lang="en-NZ" sz="3000" dirty="0">
                <a:solidFill>
                  <a:srgbClr val="FF0000"/>
                </a:solidFill>
              </a:rPr>
              <a:t>Long term data and survival</a:t>
            </a:r>
          </a:p>
          <a:p>
            <a:r>
              <a:rPr lang="en-NZ" dirty="0"/>
              <a:t>Patient Information – up to date</a:t>
            </a:r>
          </a:p>
          <a:p>
            <a:r>
              <a:rPr lang="en-NZ" dirty="0"/>
              <a:t>Genetic testing</a:t>
            </a:r>
          </a:p>
          <a:p>
            <a:pPr lvl="1"/>
            <a:r>
              <a:rPr lang="en-NZ" dirty="0"/>
              <a:t>HGSC</a:t>
            </a:r>
          </a:p>
          <a:p>
            <a:pPr lvl="1"/>
            <a:r>
              <a:rPr lang="en-NZ" dirty="0"/>
              <a:t>MMR</a:t>
            </a:r>
          </a:p>
          <a:p>
            <a:r>
              <a:rPr lang="en-NZ" dirty="0"/>
              <a:t>Risk reduction – RRSO / Hysterectomy</a:t>
            </a:r>
          </a:p>
          <a:p>
            <a:r>
              <a:rPr lang="en-NZ" dirty="0"/>
              <a:t>Guidelines update</a:t>
            </a:r>
          </a:p>
          <a:p>
            <a:r>
              <a:rPr lang="en-NZ" dirty="0"/>
              <a:t>Specialist Nurse resource</a:t>
            </a:r>
          </a:p>
          <a:p>
            <a:pPr lvl="1"/>
            <a:r>
              <a:rPr lang="en-NZ" dirty="0"/>
              <a:t>Holistic needs assessments</a:t>
            </a:r>
          </a:p>
          <a:p>
            <a:r>
              <a:rPr lang="en-NZ" dirty="0"/>
              <a:t>Research &amp; publications</a:t>
            </a:r>
          </a:p>
          <a:p>
            <a:r>
              <a:rPr lang="en-NZ" dirty="0"/>
              <a:t>Audit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C5331-2E59-844D-9C33-5758D6E10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012" y="497292"/>
            <a:ext cx="530614" cy="5306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25F0DD-C5A5-8D48-8FB4-A316D1E82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319" y="894766"/>
            <a:ext cx="530614" cy="530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AC604E-7CB3-0D4F-965F-15F7CDA0F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912" y="2874751"/>
            <a:ext cx="530614" cy="530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7A3A12-41E0-544C-B369-7C596ED90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053" y="5449079"/>
            <a:ext cx="530614" cy="530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60136F-663F-E746-A720-DA0A5B356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031" y="4918465"/>
            <a:ext cx="530614" cy="530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1B22EB-FAEF-914D-817E-E93F3D1F9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9720088" y="1310336"/>
            <a:ext cx="521234" cy="5212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1F20AE-132F-7F4E-8AB3-8D6D3E3A1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9412983" y="1680839"/>
            <a:ext cx="521234" cy="521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80B537-7A63-BC4E-A6F1-3BC8F85F2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260433" y="2515215"/>
            <a:ext cx="521234" cy="521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73E495-C60F-F447-938F-F6EF6488A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973448" y="4397231"/>
            <a:ext cx="521234" cy="5212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5EE8D5-FD53-644A-804E-847672C8A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668146" y="3677849"/>
            <a:ext cx="521234" cy="5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B823-8992-1E48-B508-0315114ED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Colposcopy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18BE0-3645-F24E-A8CD-5E4B9BE06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C-Quip have not set numerical standards</a:t>
            </a:r>
          </a:p>
          <a:p>
            <a:pPr lvl="1"/>
            <a:r>
              <a:rPr lang="en-US" dirty="0"/>
              <a:t>Makes it difficult to bench-mark</a:t>
            </a:r>
          </a:p>
          <a:p>
            <a:pPr lvl="1"/>
            <a:endParaRPr lang="en-US" dirty="0"/>
          </a:p>
          <a:p>
            <a:r>
              <a:rPr lang="en-US" dirty="0"/>
              <a:t>Overall falling numbers of cases</a:t>
            </a:r>
          </a:p>
          <a:p>
            <a:pPr lvl="1"/>
            <a:r>
              <a:rPr lang="en-US" dirty="0"/>
              <a:t>Possible effects of HPV vaccination</a:t>
            </a:r>
          </a:p>
        </p:txBody>
      </p:sp>
    </p:spTree>
    <p:extLst>
      <p:ext uri="{BB962C8B-B14F-4D97-AF65-F5344CB8AC3E}">
        <p14:creationId xmlns:p14="http://schemas.microsoft.com/office/powerpoint/2010/main" val="297842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98A8B-09B7-7D4A-922C-A1E8D747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Colposcopy</a:t>
            </a:r>
          </a:p>
        </p:txBody>
      </p:sp>
      <p:pic>
        <p:nvPicPr>
          <p:cNvPr id="1025" name="Picture 1" descr="page195image60307056">
            <a:extLst>
              <a:ext uri="{FF2B5EF4-FFF2-40B4-BE49-F238E27FC236}">
                <a16:creationId xmlns:a16="http://schemas.microsoft.com/office/drawing/2014/main" id="{23CC1F08-B284-C249-8F9B-6C9D99B962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88" y="1889908"/>
            <a:ext cx="6332986" cy="423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EDA279-F46B-D54D-9F2D-FF7386EA05AD}"/>
              </a:ext>
            </a:extLst>
          </p:cNvPr>
          <p:cNvSpPr txBox="1"/>
          <p:nvPr/>
        </p:nvSpPr>
        <p:spPr>
          <a:xfrm>
            <a:off x="989045" y="1752631"/>
            <a:ext cx="31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Can the proportions be compared with the proportions within your community?</a:t>
            </a:r>
          </a:p>
        </p:txBody>
      </p:sp>
    </p:spTree>
    <p:extLst>
      <p:ext uri="{BB962C8B-B14F-4D97-AF65-F5344CB8AC3E}">
        <p14:creationId xmlns:p14="http://schemas.microsoft.com/office/powerpoint/2010/main" val="2003803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F82E-5563-CD4B-9DBD-499FE7DD4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NCSP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19A9-A3D3-DF43-A6B2-BC69CEAC0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referrals under 20 years of age</a:t>
            </a:r>
          </a:p>
          <a:p>
            <a:pPr lvl="1"/>
            <a:r>
              <a:rPr lang="en-US" dirty="0"/>
              <a:t>Possibly more a reflection of primary care?</a:t>
            </a:r>
          </a:p>
          <a:p>
            <a:endParaRPr lang="en-US" dirty="0"/>
          </a:p>
          <a:p>
            <a:r>
              <a:rPr lang="en-US" dirty="0"/>
              <a:t>Smoking status</a:t>
            </a:r>
          </a:p>
          <a:p>
            <a:pPr lvl="1"/>
            <a:r>
              <a:rPr lang="en-US" dirty="0"/>
              <a:t>13% smoke free</a:t>
            </a:r>
          </a:p>
          <a:p>
            <a:endParaRPr lang="en-US" dirty="0"/>
          </a:p>
          <a:p>
            <a:r>
              <a:rPr lang="en-US" dirty="0"/>
              <a:t>No mention of HIV testing</a:t>
            </a:r>
          </a:p>
          <a:p>
            <a:pPr lvl="1"/>
            <a:r>
              <a:rPr lang="en-US" dirty="0"/>
              <a:t>No mention in NZ guidelines (as far as I can see)</a:t>
            </a:r>
          </a:p>
          <a:p>
            <a:pPr lvl="1"/>
            <a:r>
              <a:rPr lang="en-US" dirty="0"/>
              <a:t>UK National guidelines for HIV testing</a:t>
            </a:r>
          </a:p>
          <a:p>
            <a:pPr lvl="2"/>
            <a:r>
              <a:rPr lang="en-GB" dirty="0"/>
              <a:t>Vaginal intraepithelial neoplasia</a:t>
            </a:r>
            <a:br>
              <a:rPr lang="en-GB" dirty="0"/>
            </a:br>
            <a:r>
              <a:rPr lang="en-GB" dirty="0"/>
              <a:t>Cervical intraepithelial neoplasia Grade 2 or above </a:t>
            </a:r>
          </a:p>
        </p:txBody>
      </p:sp>
    </p:spTree>
    <p:extLst>
      <p:ext uri="{BB962C8B-B14F-4D97-AF65-F5344CB8AC3E}">
        <p14:creationId xmlns:p14="http://schemas.microsoft.com/office/powerpoint/2010/main" val="1856391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E222-764D-6F45-9191-61959F1A6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Colposcopy accreditation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E3A07-CA72-BB46-9FC2-B73FCB16B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18 colposcopists</a:t>
            </a:r>
          </a:p>
          <a:p>
            <a:pPr lvl="1"/>
            <a:r>
              <a:rPr lang="en-US" dirty="0"/>
              <a:t>Sufficient for 64 cases per year</a:t>
            </a:r>
          </a:p>
          <a:p>
            <a:r>
              <a:rPr lang="en-US" dirty="0"/>
              <a:t>No mention of the C-</a:t>
            </a:r>
            <a:r>
              <a:rPr lang="en-US" dirty="0" err="1"/>
              <a:t>QuIP</a:t>
            </a:r>
            <a:r>
              <a:rPr lang="en-US" dirty="0"/>
              <a:t> requirements for accreditation</a:t>
            </a:r>
          </a:p>
          <a:p>
            <a:pPr lvl="1"/>
            <a:r>
              <a:rPr lang="en-US" dirty="0"/>
              <a:t>How many of the 18 are up-to-date?</a:t>
            </a:r>
          </a:p>
          <a:p>
            <a:r>
              <a:rPr lang="en-US" dirty="0"/>
              <a:t>For example</a:t>
            </a:r>
          </a:p>
          <a:p>
            <a:pPr lvl="1"/>
            <a:r>
              <a:rPr lang="en-US" dirty="0"/>
              <a:t>Less than 95% of HSIL have a biopsy</a:t>
            </a:r>
          </a:p>
          <a:p>
            <a:pPr lvl="2"/>
            <a:r>
              <a:rPr lang="en-US" dirty="0"/>
              <a:t>Do you have any outliers?</a:t>
            </a:r>
          </a:p>
          <a:p>
            <a:pPr lvl="1"/>
            <a:r>
              <a:rPr lang="en-US" dirty="0"/>
              <a:t>Possible audit…?</a:t>
            </a:r>
          </a:p>
          <a:p>
            <a:pPr lvl="1"/>
            <a:endParaRPr lang="en-US" dirty="0"/>
          </a:p>
          <a:p>
            <a:r>
              <a:rPr lang="en-US" dirty="0"/>
              <a:t>Training in colposcopy</a:t>
            </a:r>
          </a:p>
          <a:p>
            <a:pPr lvl="1"/>
            <a:r>
              <a:rPr lang="en-US" dirty="0"/>
              <a:t>How many have completed?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80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401"/>
          </a:xfrm>
        </p:spPr>
        <p:txBody>
          <a:bodyPr>
            <a:normAutofit fontScale="90000"/>
          </a:bodyPr>
          <a:lstStyle/>
          <a:p>
            <a:r>
              <a:rPr lang="en-GB" dirty="0"/>
              <a:t>2016 Royal Preston Hospital Audit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399" y="1231588"/>
            <a:ext cx="9103815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55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43C6F-459C-3443-90F0-436493E4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5AA16-FBAD-BF46-95BD-E2DF584E3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are excisional</a:t>
            </a:r>
          </a:p>
          <a:p>
            <a:pPr lvl="1"/>
            <a:r>
              <a:rPr lang="en-US" dirty="0"/>
              <a:t>LLETZ 92.6%</a:t>
            </a:r>
          </a:p>
          <a:p>
            <a:pPr lvl="1"/>
            <a:r>
              <a:rPr lang="en-US" dirty="0"/>
              <a:t>Cold knife 4.8%......why?</a:t>
            </a:r>
          </a:p>
          <a:p>
            <a:pPr lvl="1"/>
            <a:endParaRPr lang="en-US" dirty="0"/>
          </a:p>
          <a:p>
            <a:r>
              <a:rPr lang="en-US" dirty="0"/>
              <a:t>77% LLETZ under local anaesthesia</a:t>
            </a:r>
          </a:p>
          <a:p>
            <a:pPr lvl="1"/>
            <a:r>
              <a:rPr lang="en-US" dirty="0"/>
              <a:t>Target is 80%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might be worth an audit.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1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MDM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67300" cy="4351338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1,106 new referrals (1,086 met criteria)</a:t>
            </a:r>
          </a:p>
          <a:p>
            <a:pPr lvl="1"/>
            <a:r>
              <a:rPr lang="en-NZ" dirty="0"/>
              <a:t>2,386 discussions</a:t>
            </a:r>
          </a:p>
          <a:p>
            <a:pPr lvl="1"/>
            <a:r>
              <a:rPr lang="en-NZ" dirty="0"/>
              <a:t>Ratio 2.19 discussions per patient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Despite a widening gap between discussions and patient numbers this ratio is good.</a:t>
            </a:r>
          </a:p>
          <a:p>
            <a:pPr lvl="1"/>
            <a:r>
              <a:rPr lang="en-NZ" dirty="0"/>
              <a:t>Suggests adequate information is available at the MDM</a:t>
            </a:r>
          </a:p>
          <a:p>
            <a:pPr lvl="2"/>
            <a:r>
              <a:rPr lang="en-NZ" dirty="0"/>
              <a:t>90% women discussed within 14 days</a:t>
            </a:r>
          </a:p>
          <a:p>
            <a:pPr lvl="1"/>
            <a:r>
              <a:rPr lang="en-NZ" dirty="0"/>
              <a:t>Drop in non Gynae Cancer discussions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61946"/>
            <a:ext cx="5846851" cy="35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3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0171E-5BD2-6342-8972-53F21EF7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&amp;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00ED2-A608-3746-8D6A-8DE02114C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PRINCESS study</a:t>
            </a:r>
          </a:p>
          <a:p>
            <a:r>
              <a:rPr lang="en-US" dirty="0"/>
              <a:t>EXCISE study</a:t>
            </a:r>
          </a:p>
          <a:p>
            <a:r>
              <a:rPr lang="en-US" dirty="0"/>
              <a:t>Self sampling study</a:t>
            </a:r>
          </a:p>
          <a:p>
            <a:endParaRPr lang="en-US" dirty="0"/>
          </a:p>
          <a:p>
            <a:r>
              <a:rPr lang="en-US" dirty="0"/>
              <a:t>Registrar training</a:t>
            </a:r>
          </a:p>
          <a:p>
            <a:pPr lvl="1"/>
            <a:r>
              <a:rPr lang="en-US" dirty="0"/>
              <a:t>Numbers?</a:t>
            </a:r>
          </a:p>
        </p:txBody>
      </p:sp>
    </p:spTree>
    <p:extLst>
      <p:ext uri="{BB962C8B-B14F-4D97-AF65-F5344CB8AC3E}">
        <p14:creationId xmlns:p14="http://schemas.microsoft.com/office/powerpoint/2010/main" val="167491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Staffing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683824"/>
              </p:ext>
            </p:extLst>
          </p:nvPr>
        </p:nvGraphicFramePr>
        <p:xfrm>
          <a:off x="838200" y="1825625"/>
          <a:ext cx="5181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93640833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65873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017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err="1"/>
                        <a:t>Gyn</a:t>
                      </a:r>
                      <a:r>
                        <a:rPr lang="en-NZ" dirty="0"/>
                        <a:t> Onc 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5 (4.2 FTE)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921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Med Onc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702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Rad Onc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328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Pathologists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4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Radiologists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832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err="1"/>
                        <a:t>Sp</a:t>
                      </a:r>
                      <a:r>
                        <a:rPr lang="en-NZ" dirty="0"/>
                        <a:t> Nurses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 + 1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21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MDM coordinators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654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GO Fellow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087653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/>
              <a:t>UK recommendation is </a:t>
            </a:r>
          </a:p>
          <a:p>
            <a:pPr lvl="1"/>
            <a:r>
              <a:rPr lang="en-NZ" dirty="0"/>
              <a:t>3 x </a:t>
            </a:r>
            <a:r>
              <a:rPr lang="en-NZ" dirty="0" err="1"/>
              <a:t>Gyn</a:t>
            </a:r>
            <a:r>
              <a:rPr lang="en-NZ" dirty="0"/>
              <a:t> Onc per million</a:t>
            </a:r>
          </a:p>
          <a:p>
            <a:pPr lvl="1"/>
            <a:r>
              <a:rPr lang="en-NZ" sz="3200" dirty="0">
                <a:sym typeface="Wingdings" panose="05000000000000000000" pitchFamily="2" charset="2"/>
              </a:rPr>
              <a:t></a:t>
            </a:r>
            <a:r>
              <a:rPr lang="en-NZ" dirty="0"/>
              <a:t> 7 </a:t>
            </a:r>
            <a:r>
              <a:rPr lang="en-NZ" dirty="0" err="1"/>
              <a:t>Gyn</a:t>
            </a:r>
            <a:r>
              <a:rPr lang="en-NZ" dirty="0"/>
              <a:t> Onc SMO’s</a:t>
            </a:r>
          </a:p>
          <a:p>
            <a:endParaRPr lang="en-NZ" dirty="0"/>
          </a:p>
          <a:p>
            <a:r>
              <a:rPr lang="en-NZ" dirty="0"/>
              <a:t>Wellington has</a:t>
            </a:r>
          </a:p>
          <a:p>
            <a:pPr lvl="1"/>
            <a:r>
              <a:rPr lang="en-NZ" dirty="0"/>
              <a:t>2.6 </a:t>
            </a:r>
            <a:r>
              <a:rPr lang="en-NZ" dirty="0" err="1"/>
              <a:t>Gyn</a:t>
            </a:r>
            <a:r>
              <a:rPr lang="en-NZ" dirty="0"/>
              <a:t> Onc per 1 million</a:t>
            </a:r>
          </a:p>
        </p:txBody>
      </p:sp>
    </p:spTree>
    <p:extLst>
      <p:ext uri="{BB962C8B-B14F-4D97-AF65-F5344CB8AC3E}">
        <p14:creationId xmlns:p14="http://schemas.microsoft.com/office/powerpoint/2010/main" val="233992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B5F6-3C1E-B247-854B-C87D79F05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Cancer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37492-03DC-D84B-B1F7-66B54DB89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9457" cy="4351338"/>
          </a:xfrm>
        </p:spPr>
        <p:txBody>
          <a:bodyPr/>
          <a:lstStyle/>
          <a:p>
            <a:r>
              <a:rPr lang="en-US" dirty="0"/>
              <a:t>Ministry of Health targets</a:t>
            </a:r>
          </a:p>
          <a:p>
            <a:pPr lvl="1"/>
            <a:r>
              <a:rPr lang="en-US" dirty="0"/>
              <a:t>73% in 2016</a:t>
            </a:r>
          </a:p>
          <a:p>
            <a:pPr lvl="1"/>
            <a:r>
              <a:rPr lang="en-US" dirty="0"/>
              <a:t>83% in 2017</a:t>
            </a:r>
          </a:p>
          <a:p>
            <a:pPr lvl="1"/>
            <a:r>
              <a:rPr lang="en-US" dirty="0"/>
              <a:t>91% in 2018…congratulations</a:t>
            </a:r>
          </a:p>
          <a:p>
            <a:endParaRPr lang="en-US" dirty="0"/>
          </a:p>
          <a:p>
            <a:r>
              <a:rPr lang="en-US" dirty="0"/>
              <a:t>Gynae Oncol MDM</a:t>
            </a:r>
          </a:p>
          <a:p>
            <a:pPr lvl="1"/>
            <a:r>
              <a:rPr lang="en-US" dirty="0"/>
              <a:t>The only one functioning 52 weeks of the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BED3F-2344-7A4E-8757-909837278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7" y="2791367"/>
            <a:ext cx="5840963" cy="356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5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7C19-BC84-D642-8F82-95E1B259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Cancer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31E00-3FBA-DF44-B17D-6B4A32733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are seen the day after the MDM</a:t>
            </a:r>
          </a:p>
          <a:p>
            <a:pPr lvl="1"/>
            <a:r>
              <a:rPr lang="en-US" dirty="0"/>
              <a:t>2015 – 3.2%</a:t>
            </a:r>
          </a:p>
          <a:p>
            <a:pPr lvl="1"/>
            <a:r>
              <a:rPr lang="en-US" dirty="0"/>
              <a:t>2016 – 27.1%</a:t>
            </a:r>
          </a:p>
          <a:p>
            <a:pPr lvl="1"/>
            <a:r>
              <a:rPr lang="en-US" dirty="0"/>
              <a:t>2017 – 49.6%</a:t>
            </a:r>
          </a:p>
          <a:p>
            <a:pPr lvl="1"/>
            <a:r>
              <a:rPr lang="en-US" dirty="0"/>
              <a:t>2018 – 53.1%, and 73.1% within one week</a:t>
            </a:r>
          </a:p>
          <a:p>
            <a:endParaRPr lang="en-US" dirty="0"/>
          </a:p>
          <a:p>
            <a:r>
              <a:rPr lang="en-US" dirty="0"/>
              <a:t>Scheduling for IDS</a:t>
            </a:r>
          </a:p>
          <a:p>
            <a:pPr lvl="1"/>
            <a:r>
              <a:rPr lang="en-US" dirty="0"/>
              <a:t>DOH 31 day target – 70% in 2016, up to 90%</a:t>
            </a:r>
          </a:p>
        </p:txBody>
      </p:sp>
    </p:spTree>
    <p:extLst>
      <p:ext uri="{BB962C8B-B14F-4D97-AF65-F5344CB8AC3E}">
        <p14:creationId xmlns:p14="http://schemas.microsoft.com/office/powerpoint/2010/main" val="398285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Faster Cancer Treatment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397500" cy="4351338"/>
          </a:xfrm>
        </p:spPr>
        <p:txBody>
          <a:bodyPr>
            <a:normAutofit fontScale="70000" lnSpcReduction="20000"/>
          </a:bodyPr>
          <a:lstStyle/>
          <a:p>
            <a:r>
              <a:rPr lang="en-NZ" sz="3100" dirty="0"/>
              <a:t>Cervix cancer are taking longer to get to theatre</a:t>
            </a:r>
          </a:p>
          <a:p>
            <a:pPr lvl="1"/>
            <a:r>
              <a:rPr lang="en-NZ" sz="3100" dirty="0"/>
              <a:t>EUA might contribute.</a:t>
            </a:r>
          </a:p>
          <a:p>
            <a:pPr lvl="1"/>
            <a:endParaRPr lang="en-NZ" sz="3100" dirty="0"/>
          </a:p>
          <a:p>
            <a:pPr lvl="1"/>
            <a:r>
              <a:rPr lang="en-NZ" sz="3100" dirty="0"/>
              <a:t>Why EUA?</a:t>
            </a:r>
          </a:p>
          <a:p>
            <a:endParaRPr lang="en-NZ" sz="2600" dirty="0"/>
          </a:p>
          <a:p>
            <a:r>
              <a:rPr lang="en-NZ" sz="2600" dirty="0"/>
              <a:t>ESGO 2018 guidelines</a:t>
            </a:r>
          </a:p>
          <a:p>
            <a:r>
              <a:rPr lang="en-NZ" sz="2600" dirty="0"/>
              <a:t>Mandatory initial workup for assessment of pelvic </a:t>
            </a:r>
            <a:r>
              <a:rPr lang="en-NZ" sz="2600" dirty="0" err="1"/>
              <a:t>tumor</a:t>
            </a:r>
            <a:r>
              <a:rPr lang="en-NZ" sz="2600" dirty="0"/>
              <a:t> extent and to guide treatment options is pelvic magnetic resonance imaging (MRI) (grade B). </a:t>
            </a:r>
            <a:r>
              <a:rPr lang="en-NZ" sz="2600" dirty="0" err="1"/>
              <a:t>Endovaginal</a:t>
            </a:r>
            <a:r>
              <a:rPr lang="en-NZ" sz="2600" dirty="0"/>
              <a:t>/</a:t>
            </a:r>
            <a:r>
              <a:rPr lang="en-NZ" sz="2600" dirty="0" err="1"/>
              <a:t>transrectal</a:t>
            </a:r>
            <a:r>
              <a:rPr lang="en-NZ" sz="2600" dirty="0"/>
              <a:t> ultrasound is an option if performed by a properly trained sonographer.</a:t>
            </a:r>
          </a:p>
          <a:p>
            <a:r>
              <a:rPr lang="en-NZ" sz="2600" dirty="0"/>
              <a:t>Cystoscopy or </a:t>
            </a:r>
            <a:r>
              <a:rPr lang="en-NZ" sz="2600" dirty="0" err="1"/>
              <a:t>rectoscopy</a:t>
            </a:r>
            <a:r>
              <a:rPr lang="en-NZ" sz="2600" dirty="0"/>
              <a:t> may be considered to provide a biopsy if suspicious lesions in the urinary bladder or rectum are documented on MRI or ultrasound.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604" t="35287" r="24583" b="27344"/>
          <a:stretch/>
        </p:blipFill>
        <p:spPr>
          <a:xfrm>
            <a:off x="6413500" y="1825625"/>
            <a:ext cx="5219700" cy="3644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413500" y="3556000"/>
            <a:ext cx="4140200" cy="3937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124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EECA-4CAE-6F48-8A5A-6FEE889C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Gynaecologic</a:t>
            </a:r>
            <a:r>
              <a:rPr lang="en-US" dirty="0"/>
              <a:t> Oncology Surgeries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5CEA8-659F-5644-9216-D34B19374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in surgical activity by 11%</a:t>
            </a:r>
          </a:p>
          <a:p>
            <a:pPr lvl="1"/>
            <a:r>
              <a:rPr lang="en-US" dirty="0"/>
              <a:t>Really?</a:t>
            </a:r>
          </a:p>
          <a:p>
            <a:pPr lvl="1"/>
            <a:r>
              <a:rPr lang="en-US" dirty="0"/>
              <a:t>What happened to those cancers before?</a:t>
            </a:r>
          </a:p>
          <a:p>
            <a:endParaRPr lang="en-US" dirty="0"/>
          </a:p>
          <a:p>
            <a:r>
              <a:rPr lang="en-US" dirty="0"/>
              <a:t>More Consultant FTE’s…..</a:t>
            </a:r>
          </a:p>
          <a:p>
            <a:pPr lvl="1"/>
            <a:r>
              <a:rPr lang="en-US" dirty="0"/>
              <a:t>Proportion of Malignant to Benign/</a:t>
            </a:r>
            <a:r>
              <a:rPr lang="en-US" dirty="0" err="1"/>
              <a:t>PreMalignant</a:t>
            </a:r>
            <a:r>
              <a:rPr lang="en-US" dirty="0"/>
              <a:t> has INCREASED</a:t>
            </a:r>
          </a:p>
          <a:p>
            <a:pPr lvl="1"/>
            <a:endParaRPr lang="en-US" dirty="0"/>
          </a:p>
          <a:p>
            <a:r>
              <a:rPr lang="en-US" dirty="0"/>
              <a:t>Is something else going on?</a:t>
            </a:r>
          </a:p>
        </p:txBody>
      </p:sp>
    </p:spTree>
    <p:extLst>
      <p:ext uri="{BB962C8B-B14F-4D97-AF65-F5344CB8AC3E}">
        <p14:creationId xmlns:p14="http://schemas.microsoft.com/office/powerpoint/2010/main" val="81676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E117-0158-6640-812F-7DDD8B616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access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12E23-070D-1248-919C-1FD57C081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69% endometrial cancers treated laparoscopically.</a:t>
            </a:r>
          </a:p>
          <a:p>
            <a:pPr lvl="1"/>
            <a:r>
              <a:rPr lang="en-US" dirty="0"/>
              <a:t>In 2017 it was 30%</a:t>
            </a:r>
          </a:p>
          <a:p>
            <a:pPr lvl="1"/>
            <a:r>
              <a:rPr lang="en-US" dirty="0"/>
              <a:t>Excellent</a:t>
            </a:r>
          </a:p>
          <a:p>
            <a:endParaRPr lang="en-US" dirty="0"/>
          </a:p>
          <a:p>
            <a:pPr lvl="1"/>
            <a:r>
              <a:rPr lang="en-US" dirty="0"/>
              <a:t>ESGO Recommendation 4:10 supports this</a:t>
            </a:r>
          </a:p>
          <a:p>
            <a:endParaRPr lang="en-US" dirty="0"/>
          </a:p>
          <a:p>
            <a:r>
              <a:rPr lang="en-US" dirty="0"/>
              <a:t>Sign QPIs (2018)</a:t>
            </a:r>
          </a:p>
          <a:p>
            <a:pPr lvl="1"/>
            <a:r>
              <a:rPr lang="en-US" dirty="0"/>
              <a:t>Set the bar at 70%</a:t>
            </a:r>
          </a:p>
          <a:p>
            <a:pPr lvl="1"/>
            <a:endParaRPr lang="en-US" dirty="0"/>
          </a:p>
          <a:p>
            <a:r>
              <a:rPr lang="en-US" dirty="0"/>
              <a:t>LACC trial – we would agree with you!</a:t>
            </a:r>
          </a:p>
          <a:p>
            <a:pPr lvl="1"/>
            <a:r>
              <a:rPr lang="en-US" dirty="0"/>
              <a:t>See recent BGCS paper – size of </a:t>
            </a:r>
            <a:r>
              <a:rPr lang="en-US" dirty="0" err="1"/>
              <a:t>tumour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36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B7004-06EA-4847-B00F-6779B686E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Ovarian Cancer debulking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0462A-DDAC-124B-9ECB-5C6B1B0BA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surgery, 60% (2017) up to 69%</a:t>
            </a:r>
          </a:p>
          <a:p>
            <a:pPr lvl="1"/>
            <a:r>
              <a:rPr lang="en-US" dirty="0"/>
              <a:t>R0 resections 84% (2017) 88%</a:t>
            </a:r>
          </a:p>
          <a:p>
            <a:pPr lvl="1"/>
            <a:endParaRPr lang="en-US" dirty="0"/>
          </a:p>
          <a:p>
            <a:r>
              <a:rPr lang="en-US" dirty="0"/>
              <a:t>IDS</a:t>
            </a:r>
          </a:p>
          <a:p>
            <a:pPr lvl="1"/>
            <a:r>
              <a:rPr lang="en-US" dirty="0"/>
              <a:t>51% R0 resection</a:t>
            </a:r>
          </a:p>
          <a:p>
            <a:pPr lvl="1"/>
            <a:r>
              <a:rPr lang="en-US" dirty="0"/>
              <a:t>88% les than 10mm resection</a:t>
            </a:r>
          </a:p>
          <a:p>
            <a:endParaRPr lang="en-US" dirty="0"/>
          </a:p>
          <a:p>
            <a:r>
              <a:rPr lang="en-US" dirty="0"/>
              <a:t>Recurrence surgery</a:t>
            </a:r>
          </a:p>
          <a:p>
            <a:pPr lvl="1"/>
            <a:r>
              <a:rPr lang="en-US" dirty="0"/>
              <a:t>R0 resection achieved 83%</a:t>
            </a:r>
          </a:p>
        </p:txBody>
      </p:sp>
    </p:spTree>
    <p:extLst>
      <p:ext uri="{BB962C8B-B14F-4D97-AF65-F5344CB8AC3E}">
        <p14:creationId xmlns:p14="http://schemas.microsoft.com/office/powerpoint/2010/main" val="4226800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781</Words>
  <Application>Microsoft Macintosh PowerPoint</Application>
  <PresentationFormat>Widescreen</PresentationFormat>
  <Paragraphs>187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Auckland Annual Clinical report Presentation Day</vt:lpstr>
      <vt:lpstr>MDM metrics</vt:lpstr>
      <vt:lpstr>Staffing</vt:lpstr>
      <vt:lpstr>Faster Cancer Treatment</vt:lpstr>
      <vt:lpstr>Faster Cancer Treatment</vt:lpstr>
      <vt:lpstr>Faster Cancer Treatment</vt:lpstr>
      <vt:lpstr>Gynaecologic Oncology Surgeries</vt:lpstr>
      <vt:lpstr>Minimal access Surgery</vt:lpstr>
      <vt:lpstr>Ovarian Cancer debulking</vt:lpstr>
      <vt:lpstr>At what price?</vt:lpstr>
      <vt:lpstr>Other stuff.</vt:lpstr>
      <vt:lpstr>What was I looking for...?</vt:lpstr>
      <vt:lpstr>What else was I looking for...?</vt:lpstr>
      <vt:lpstr>Colposcopy</vt:lpstr>
      <vt:lpstr>Colposcopy</vt:lpstr>
      <vt:lpstr>NCSP guidelines</vt:lpstr>
      <vt:lpstr>Colposcopy accreditation</vt:lpstr>
      <vt:lpstr>2016 Royal Preston Hospital Audit data</vt:lpstr>
      <vt:lpstr>Treatments</vt:lpstr>
      <vt:lpstr>Research &amp; Training</vt:lpstr>
    </vt:vector>
  </TitlesOfParts>
  <Company>3DHB ICT Department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Auckland Annual Clinical report Presentation Day</dc:title>
  <dc:creator>Patrick Keating [CCDHB]</dc:creator>
  <cp:lastModifiedBy>Microsoft Office User</cp:lastModifiedBy>
  <cp:revision>22</cp:revision>
  <dcterms:created xsi:type="dcterms:W3CDTF">2019-09-04T02:29:30Z</dcterms:created>
  <dcterms:modified xsi:type="dcterms:W3CDTF">2019-09-04T10:06:11Z</dcterms:modified>
</cp:coreProperties>
</file>