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handoutMasterIdLst>
    <p:handoutMasterId r:id="rId22"/>
  </p:handoutMasterIdLst>
  <p:sldIdLst>
    <p:sldId id="282" r:id="rId2"/>
    <p:sldId id="288" r:id="rId3"/>
    <p:sldId id="289" r:id="rId4"/>
    <p:sldId id="293" r:id="rId5"/>
    <p:sldId id="290" r:id="rId6"/>
    <p:sldId id="294" r:id="rId7"/>
    <p:sldId id="301" r:id="rId8"/>
    <p:sldId id="291" r:id="rId9"/>
    <p:sldId id="295" r:id="rId10"/>
    <p:sldId id="292" r:id="rId11"/>
    <p:sldId id="305" r:id="rId12"/>
    <p:sldId id="302" r:id="rId13"/>
    <p:sldId id="296" r:id="rId14"/>
    <p:sldId id="300" r:id="rId15"/>
    <p:sldId id="297" r:id="rId16"/>
    <p:sldId id="298" r:id="rId17"/>
    <p:sldId id="303" r:id="rId18"/>
    <p:sldId id="299" r:id="rId19"/>
    <p:sldId id="304" r:id="rId20"/>
  </p:sldIdLst>
  <p:sldSz cx="12192000" cy="6858000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are" initials="W" lastIdx="2" clrIdx="0">
    <p:extLst>
      <p:ext uri="{19B8F6BF-5375-455C-9EA6-DF929625EA0E}">
        <p15:presenceInfo xmlns:p15="http://schemas.microsoft.com/office/powerpoint/2012/main" userId="Wha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737" autoAdjust="0"/>
  </p:normalViewPr>
  <p:slideViewPr>
    <p:cSldViewPr snapToGrid="0">
      <p:cViewPr varScale="1">
        <p:scale>
          <a:sx n="98" d="100"/>
          <a:sy n="98" d="100"/>
        </p:scale>
        <p:origin x="5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1303257-8579-444B-855B-A86B7442BA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5D617B-77AC-40DD-A241-FC980DDD40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888C2-BE6A-45B4-9DAD-BBDFDD162F5D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DB961E-8838-43AE-9265-35258E7561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13C3C8-EDEF-4ED4-86A7-A635507484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D3A40-153A-439C-90DB-0913B9EF8C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57859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DF451-3F2A-40B0-ACDD-F42196085BB6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8"/>
            <a:ext cx="5438140" cy="3881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7F7AE-25CA-49DB-94F2-684E382C8C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62372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A7F7AE-25CA-49DB-94F2-684E382C8C23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18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646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328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5176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560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642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3437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7646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26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54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00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074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792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717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308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55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191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3A508-4A1D-4B75-BF8D-E346D30FA6E0}" type="datetimeFigureOut">
              <a:rPr lang="en-NZ" smtClean="0"/>
              <a:t>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7F6C24-2C4D-4DC0-AD69-BACFC00AD5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70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55" y="4433090"/>
            <a:ext cx="10258595" cy="3034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400" dirty="0" smtClean="0">
                <a:solidFill>
                  <a:srgbClr val="C00000"/>
                </a:solidFill>
              </a:rPr>
              <a:t>ACR – Neonatal </a:t>
            </a:r>
          </a:p>
          <a:p>
            <a:pPr marL="0" indent="0" algn="ctr">
              <a:buNone/>
            </a:pPr>
            <a:r>
              <a:rPr lang="en-NZ" sz="4400" dirty="0" err="1" smtClean="0">
                <a:solidFill>
                  <a:srgbClr val="C00000"/>
                </a:solidFill>
              </a:rPr>
              <a:t>Assoc</a:t>
            </a:r>
            <a:r>
              <a:rPr lang="en-NZ" sz="4400" dirty="0" smtClean="0">
                <a:solidFill>
                  <a:srgbClr val="C00000"/>
                </a:solidFill>
              </a:rPr>
              <a:t> Professor Nicola Austin</a:t>
            </a:r>
          </a:p>
          <a:p>
            <a:pPr marL="0" indent="0" algn="ctr">
              <a:buNone/>
            </a:pPr>
            <a:r>
              <a:rPr lang="en-NZ" sz="4400" dirty="0" smtClean="0">
                <a:solidFill>
                  <a:srgbClr val="C00000"/>
                </a:solidFill>
              </a:rPr>
              <a:t>CDHB</a:t>
            </a:r>
            <a:endParaRPr lang="en-NZ" sz="3600" dirty="0" smtClean="0">
              <a:solidFill>
                <a:srgbClr val="90C226"/>
              </a:solidFill>
            </a:endParaRP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28575"/>
            <a:ext cx="80105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Very preterm morbidity</a:t>
            </a:r>
            <a:br>
              <a:rPr lang="en-NZ" dirty="0" smtClean="0"/>
            </a:br>
            <a:r>
              <a:rPr lang="en-NZ" dirty="0" smtClean="0"/>
              <a:t>- Prevention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93" y="2533651"/>
            <a:ext cx="9695009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4552950"/>
            <a:ext cx="964622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3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Very preterm morbidity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Respiratory support</a:t>
            </a:r>
          </a:p>
          <a:p>
            <a:r>
              <a:rPr lang="en-NZ" dirty="0" smtClean="0"/>
              <a:t>Chronic Lung Disease</a:t>
            </a:r>
          </a:p>
          <a:p>
            <a:r>
              <a:rPr lang="en-NZ" dirty="0" smtClean="0"/>
              <a:t>Retinopathy</a:t>
            </a:r>
          </a:p>
          <a:p>
            <a:r>
              <a:rPr lang="en-NZ" dirty="0" smtClean="0"/>
              <a:t>Intraventricular Haemorrhage</a:t>
            </a:r>
          </a:p>
          <a:p>
            <a:r>
              <a:rPr lang="en-NZ" dirty="0" smtClean="0"/>
              <a:t>Sepsis</a:t>
            </a:r>
          </a:p>
          <a:p>
            <a:r>
              <a:rPr lang="en-NZ" dirty="0" smtClean="0"/>
              <a:t>Feeding</a:t>
            </a:r>
          </a:p>
          <a:p>
            <a:r>
              <a:rPr lang="en-NZ" dirty="0" smtClean="0"/>
              <a:t>Neurodevelopmental Outcome</a:t>
            </a:r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6485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Very preterm morbidity</a:t>
            </a:r>
            <a:br>
              <a:rPr lang="en-NZ" dirty="0" smtClean="0"/>
            </a:br>
            <a:r>
              <a:rPr lang="en-NZ" dirty="0" smtClean="0"/>
              <a:t>Respiratory support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906" y="1844256"/>
            <a:ext cx="5334794" cy="4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1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4" y="228600"/>
            <a:ext cx="8596668" cy="1320800"/>
          </a:xfrm>
        </p:spPr>
        <p:txBody>
          <a:bodyPr/>
          <a:lstStyle/>
          <a:p>
            <a:r>
              <a:rPr lang="en-NZ" dirty="0" smtClean="0"/>
              <a:t>Very preterm morbidity</a:t>
            </a:r>
            <a:br>
              <a:rPr lang="en-NZ" dirty="0" smtClean="0"/>
            </a:br>
            <a:r>
              <a:rPr lang="en-NZ" dirty="0" smtClean="0"/>
              <a:t>Chronic lung disease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281" y="1905794"/>
            <a:ext cx="7287419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" y="4191000"/>
            <a:ext cx="3419475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7" y="4229100"/>
            <a:ext cx="355499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5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CLD – management</a:t>
            </a:r>
            <a:br>
              <a:rPr lang="en-NZ" dirty="0" smtClean="0"/>
            </a:b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18" y="2210594"/>
            <a:ext cx="4715349" cy="3942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2257424"/>
            <a:ext cx="4832722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4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4" y="2667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Very preterm morbidity</a:t>
            </a:r>
            <a:br>
              <a:rPr lang="en-NZ" dirty="0" smtClean="0"/>
            </a:br>
            <a:r>
              <a:rPr lang="en-NZ" dirty="0" smtClean="0"/>
              <a:t>Reduced Retinopathy and Intraventricular Haemorrhage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1281" y="2015330"/>
            <a:ext cx="5173805" cy="3775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2057399"/>
            <a:ext cx="4567238" cy="3765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46863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964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4" y="0"/>
            <a:ext cx="8596668" cy="1320800"/>
          </a:xfrm>
        </p:spPr>
        <p:txBody>
          <a:bodyPr/>
          <a:lstStyle/>
          <a:p>
            <a:r>
              <a:rPr lang="en-NZ" dirty="0" smtClean="0"/>
              <a:t>Very preterm morbidity</a:t>
            </a:r>
            <a:br>
              <a:rPr lang="en-NZ" dirty="0" smtClean="0"/>
            </a:br>
            <a:r>
              <a:rPr lang="en-NZ" dirty="0" smtClean="0"/>
              <a:t>Infection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84" y="1303339"/>
            <a:ext cx="8596668" cy="3880773"/>
          </a:xfrm>
        </p:spPr>
        <p:txBody>
          <a:bodyPr>
            <a:normAutofit/>
          </a:bodyPr>
          <a:lstStyle/>
          <a:p>
            <a:r>
              <a:rPr lang="en-NZ" sz="2800" dirty="0" smtClean="0"/>
              <a:t>10 Early onset – </a:t>
            </a:r>
            <a:r>
              <a:rPr lang="en-NZ" sz="2800" dirty="0" err="1" smtClean="0"/>
              <a:t>Gp</a:t>
            </a:r>
            <a:r>
              <a:rPr lang="en-NZ" sz="2800" dirty="0" smtClean="0"/>
              <a:t> B Strep 4, E coli 4 (30-34w)</a:t>
            </a:r>
          </a:p>
          <a:p>
            <a:r>
              <a:rPr lang="en-NZ" sz="2800" dirty="0" smtClean="0"/>
              <a:t>7 CLABBSI  / 25 Late onset sepsis</a:t>
            </a:r>
          </a:p>
          <a:p>
            <a:r>
              <a:rPr lang="en-NZ" sz="2800" dirty="0" smtClean="0"/>
              <a:t>Coagulase negative </a:t>
            </a:r>
            <a:r>
              <a:rPr lang="en-NZ" sz="2800" dirty="0" smtClean="0"/>
              <a:t>staphylococci </a:t>
            </a:r>
            <a:r>
              <a:rPr lang="en-NZ" sz="2800" dirty="0" smtClean="0"/>
              <a:t>4  / 8  </a:t>
            </a:r>
            <a:endParaRPr lang="en-NZ" sz="2800" dirty="0"/>
          </a:p>
          <a:p>
            <a:r>
              <a:rPr lang="en-NZ" sz="2800" dirty="0" smtClean="0"/>
              <a:t>NEC reduced since probiotics in 2011</a:t>
            </a:r>
          </a:p>
          <a:p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681412"/>
            <a:ext cx="3467100" cy="28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162" y="1876831"/>
            <a:ext cx="4052888" cy="3957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96700" y="1981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7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57899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Feeding at discharge from NICU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1540269"/>
            <a:ext cx="5943599" cy="50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5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Neonatal outcome</a:t>
            </a:r>
            <a:endParaRPr lang="en-N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90" y="1589088"/>
            <a:ext cx="8518830" cy="50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40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Large range of data and outcomes</a:t>
            </a:r>
          </a:p>
          <a:p>
            <a:r>
              <a:rPr lang="en-NZ" sz="2800" dirty="0" smtClean="0"/>
              <a:t>Drivers of neonatal admissions</a:t>
            </a:r>
          </a:p>
          <a:p>
            <a:r>
              <a:rPr lang="en-NZ" sz="2800" dirty="0" smtClean="0"/>
              <a:t>Missing data on transitional care babies on PN</a:t>
            </a:r>
          </a:p>
          <a:p>
            <a:r>
              <a:rPr lang="en-NZ" sz="2800" dirty="0" err="1" smtClean="0"/>
              <a:t>Ka</a:t>
            </a:r>
            <a:r>
              <a:rPr lang="en-NZ" sz="2800" dirty="0" smtClean="0"/>
              <a:t> </a:t>
            </a:r>
            <a:r>
              <a:rPr lang="en-NZ" sz="2800" dirty="0" err="1"/>
              <a:t>p</a:t>
            </a:r>
            <a:r>
              <a:rPr lang="en-NZ" sz="2800" dirty="0" err="1" smtClean="0"/>
              <a:t>ai</a:t>
            </a:r>
            <a:r>
              <a:rPr lang="en-NZ" sz="2800" dirty="0" smtClean="0"/>
              <a:t>  </a:t>
            </a:r>
            <a:endParaRPr lang="en-NZ" sz="2800" dirty="0" smtClean="0"/>
          </a:p>
          <a:p>
            <a:endParaRPr lang="en-NZ" sz="2800" dirty="0"/>
          </a:p>
          <a:p>
            <a:r>
              <a:rPr lang="en-NZ" sz="2800" dirty="0" smtClean="0"/>
              <a:t>Questions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6918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4" y="990600"/>
            <a:ext cx="8596668" cy="1320800"/>
          </a:xfrm>
        </p:spPr>
        <p:txBody>
          <a:bodyPr/>
          <a:lstStyle/>
          <a:p>
            <a:r>
              <a:rPr lang="en-NZ" dirty="0" smtClean="0"/>
              <a:t>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32" y="0"/>
            <a:ext cx="8596668" cy="3880773"/>
          </a:xfrm>
        </p:spPr>
        <p:txBody>
          <a:bodyPr>
            <a:normAutofit/>
          </a:bodyPr>
          <a:lstStyle/>
          <a:p>
            <a:r>
              <a:rPr lang="en-NZ" sz="2800" dirty="0" smtClean="0"/>
              <a:t>SURPRISES</a:t>
            </a:r>
          </a:p>
          <a:p>
            <a:r>
              <a:rPr lang="en-NZ" sz="2800" dirty="0" smtClean="0"/>
              <a:t>Term Admissions</a:t>
            </a:r>
          </a:p>
          <a:p>
            <a:r>
              <a:rPr lang="en-NZ" sz="2800" dirty="0" smtClean="0"/>
              <a:t>Near term admissions</a:t>
            </a:r>
          </a:p>
          <a:p>
            <a:r>
              <a:rPr lang="en-NZ" sz="2800" dirty="0" smtClean="0"/>
              <a:t>Very preterm morbidity</a:t>
            </a:r>
          </a:p>
          <a:p>
            <a:r>
              <a:rPr lang="en-NZ" sz="2800" dirty="0" smtClean="0"/>
              <a:t>Outcomes</a:t>
            </a:r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55" y="3043238"/>
            <a:ext cx="7145245" cy="38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8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Surprises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84" y="1398589"/>
            <a:ext cx="8596668" cy="4983161"/>
          </a:xfrm>
        </p:spPr>
        <p:txBody>
          <a:bodyPr/>
          <a:lstStyle/>
          <a:p>
            <a:r>
              <a:rPr lang="en-NZ" sz="2800" dirty="0" smtClean="0"/>
              <a:t>Lower admissions  2017/18  and occupancy  93%</a:t>
            </a:r>
          </a:p>
          <a:p>
            <a:r>
              <a:rPr lang="en-NZ" sz="2800" dirty="0" smtClean="0"/>
              <a:t>852 in 2018 </a:t>
            </a:r>
            <a:r>
              <a:rPr lang="en-NZ" sz="2800" dirty="0" smtClean="0"/>
              <a:t>   -  </a:t>
            </a:r>
            <a:r>
              <a:rPr lang="en-NZ" sz="2400" dirty="0" smtClean="0"/>
              <a:t>counted if stay over midnight</a:t>
            </a:r>
            <a:endParaRPr lang="en-N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4" y="2614612"/>
            <a:ext cx="5000625" cy="3861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2619374"/>
            <a:ext cx="4703864" cy="3876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66700"/>
            <a:ext cx="9136496" cy="10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5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4" y="285750"/>
            <a:ext cx="8596668" cy="1320800"/>
          </a:xfrm>
        </p:spPr>
        <p:txBody>
          <a:bodyPr/>
          <a:lstStyle/>
          <a:p>
            <a:r>
              <a:rPr lang="en-NZ" dirty="0" smtClean="0"/>
              <a:t>Term admissions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634" y="1093789"/>
            <a:ext cx="8596668" cy="3880773"/>
          </a:xfrm>
        </p:spPr>
        <p:txBody>
          <a:bodyPr/>
          <a:lstStyle/>
          <a:p>
            <a:r>
              <a:rPr lang="en-NZ" sz="2800" dirty="0" smtClean="0"/>
              <a:t>Drivers ……. Look in the labour and birth section</a:t>
            </a:r>
          </a:p>
          <a:p>
            <a:r>
              <a:rPr lang="en-NZ" sz="2800" dirty="0" smtClean="0"/>
              <a:t>Timing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1653314"/>
            <a:ext cx="6181725" cy="49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0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4" y="285750"/>
            <a:ext cx="8596668" cy="1320800"/>
          </a:xfrm>
        </p:spPr>
        <p:txBody>
          <a:bodyPr/>
          <a:lstStyle/>
          <a:p>
            <a:r>
              <a:rPr lang="en-NZ" dirty="0" smtClean="0"/>
              <a:t>Term admissions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634" y="1093789"/>
            <a:ext cx="8596668" cy="3880773"/>
          </a:xfrm>
        </p:spPr>
        <p:txBody>
          <a:bodyPr/>
          <a:lstStyle/>
          <a:p>
            <a:r>
              <a:rPr lang="en-NZ" sz="2800" dirty="0" smtClean="0"/>
              <a:t>Drivers ……. Look in the labour and birth section</a:t>
            </a:r>
          </a:p>
          <a:p>
            <a:r>
              <a:rPr lang="en-NZ" sz="2800" dirty="0" smtClean="0"/>
              <a:t>Type of delivery</a:t>
            </a:r>
            <a:r>
              <a:rPr lang="en-NZ" dirty="0" smtClean="0"/>
              <a:t> 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2146924"/>
            <a:ext cx="3405188" cy="462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2190750"/>
            <a:ext cx="8149802" cy="2647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5295900"/>
            <a:ext cx="651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Emergency caesarean (n=793</a:t>
            </a:r>
            <a:r>
              <a:rPr lang="en-NZ" sz="2400" dirty="0"/>
              <a:t>) </a:t>
            </a:r>
            <a:endParaRPr lang="en-NZ" sz="2400" dirty="0" smtClean="0"/>
          </a:p>
          <a:p>
            <a:r>
              <a:rPr lang="en-NZ" sz="2400" dirty="0" smtClean="0"/>
              <a:t>        for </a:t>
            </a:r>
            <a:r>
              <a:rPr lang="en-NZ" sz="2400" dirty="0" err="1" smtClean="0"/>
              <a:t>fetal</a:t>
            </a:r>
            <a:r>
              <a:rPr lang="en-NZ" sz="2400" dirty="0" smtClean="0"/>
              <a:t> distress 25.3% </a:t>
            </a:r>
          </a:p>
          <a:p>
            <a:r>
              <a:rPr lang="en-NZ" sz="2400" dirty="0" smtClean="0"/>
              <a:t>and obstructed labour 53.2%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10295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4" y="285750"/>
            <a:ext cx="8596668" cy="1320800"/>
          </a:xfrm>
        </p:spPr>
        <p:txBody>
          <a:bodyPr/>
          <a:lstStyle/>
          <a:p>
            <a:r>
              <a:rPr lang="en-NZ" dirty="0" smtClean="0"/>
              <a:t>Term admissions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634" y="1093789"/>
            <a:ext cx="8596668" cy="5230811"/>
          </a:xfrm>
        </p:spPr>
        <p:txBody>
          <a:bodyPr/>
          <a:lstStyle/>
          <a:p>
            <a:r>
              <a:rPr lang="en-NZ" sz="2800" dirty="0" smtClean="0"/>
              <a:t>Drivers ……. Look in the labour and birth section</a:t>
            </a:r>
          </a:p>
          <a:p>
            <a:r>
              <a:rPr lang="en-NZ" sz="2800" dirty="0" smtClean="0"/>
              <a:t>Acuity ?     Reason for induction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0"/>
            <a:ext cx="4851670" cy="380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637" y="2400300"/>
            <a:ext cx="668730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84" y="247650"/>
            <a:ext cx="8596668" cy="1320800"/>
          </a:xfrm>
        </p:spPr>
        <p:txBody>
          <a:bodyPr/>
          <a:lstStyle/>
          <a:p>
            <a:r>
              <a:rPr lang="en-NZ" dirty="0" smtClean="0"/>
              <a:t>ACR data compared with Clinical indicator 20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06" y="1896270"/>
            <a:ext cx="5849144" cy="4346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7" y="971550"/>
            <a:ext cx="7378133" cy="78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1938337"/>
            <a:ext cx="6115050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149" y="3760078"/>
            <a:ext cx="5981701" cy="240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990975"/>
            <a:ext cx="56388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7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Near term admissions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514225"/>
            <a:ext cx="7138988" cy="51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5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4" y="228600"/>
            <a:ext cx="8596668" cy="1320800"/>
          </a:xfrm>
        </p:spPr>
        <p:txBody>
          <a:bodyPr/>
          <a:lstStyle/>
          <a:p>
            <a:r>
              <a:rPr lang="en-NZ" dirty="0" smtClean="0"/>
              <a:t>What about the term and near term cared for on the postnatal ward?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84" y="1493839"/>
            <a:ext cx="8596668" cy="3880773"/>
          </a:xfrm>
        </p:spPr>
        <p:txBody>
          <a:bodyPr>
            <a:normAutofit/>
          </a:bodyPr>
          <a:lstStyle/>
          <a:p>
            <a:r>
              <a:rPr lang="en-NZ" sz="2800" dirty="0" smtClean="0"/>
              <a:t>Transitional care …….. No data</a:t>
            </a:r>
          </a:p>
          <a:p>
            <a:r>
              <a:rPr lang="en-NZ" sz="2800" dirty="0" smtClean="0"/>
              <a:t>New </a:t>
            </a:r>
            <a:r>
              <a:rPr lang="en-NZ" sz="2800" dirty="0" err="1" smtClean="0"/>
              <a:t>categoury</a:t>
            </a:r>
            <a:r>
              <a:rPr lang="en-NZ" sz="2800" dirty="0" smtClean="0"/>
              <a:t> in Neonatal service specification for ratification</a:t>
            </a:r>
          </a:p>
          <a:p>
            <a:r>
              <a:rPr lang="en-NZ" sz="2800" dirty="0" smtClean="0"/>
              <a:t>35/36 </a:t>
            </a:r>
            <a:r>
              <a:rPr lang="en-NZ" sz="2800" dirty="0" err="1" smtClean="0"/>
              <a:t>wk</a:t>
            </a:r>
            <a:r>
              <a:rPr lang="en-NZ" sz="2800" dirty="0" smtClean="0"/>
              <a:t> in NICU 99+8=107,   PN =197</a:t>
            </a:r>
          </a:p>
          <a:p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79" y="5029200"/>
            <a:ext cx="8872946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54" y="3745296"/>
            <a:ext cx="8834438" cy="12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918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5535</TotalTime>
  <Words>240</Words>
  <Application>Microsoft Office PowerPoint</Application>
  <PresentationFormat>Widescreen</PresentationFormat>
  <Paragraphs>61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PowerPoint Presentation</vt:lpstr>
      <vt:lpstr>Overview</vt:lpstr>
      <vt:lpstr>Surprises</vt:lpstr>
      <vt:lpstr>Term admissions</vt:lpstr>
      <vt:lpstr>Term admissions</vt:lpstr>
      <vt:lpstr>Term admissions</vt:lpstr>
      <vt:lpstr>ACR data compared with Clinical indicator 20</vt:lpstr>
      <vt:lpstr>Near term admissions</vt:lpstr>
      <vt:lpstr>What about the term and near term cared for on the postnatal ward?</vt:lpstr>
      <vt:lpstr>Very preterm morbidity - Prevention</vt:lpstr>
      <vt:lpstr>Very preterm morbidity</vt:lpstr>
      <vt:lpstr>Very preterm morbidity Respiratory support</vt:lpstr>
      <vt:lpstr>Very preterm morbidity Chronic lung disease</vt:lpstr>
      <vt:lpstr>CLD – management </vt:lpstr>
      <vt:lpstr>Very preterm morbidity Reduced Retinopathy and Intraventricular Haemorrhage</vt:lpstr>
      <vt:lpstr>Very preterm morbidity Infection</vt:lpstr>
      <vt:lpstr>Feeding at discharge from NICU</vt:lpstr>
      <vt:lpstr>Neonatal outcome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Whare</dc:creator>
  <cp:lastModifiedBy>Nicola Austin</cp:lastModifiedBy>
  <cp:revision>123</cp:revision>
  <cp:lastPrinted>2019-08-26T03:46:10Z</cp:lastPrinted>
  <dcterms:created xsi:type="dcterms:W3CDTF">2019-08-22T08:33:32Z</dcterms:created>
  <dcterms:modified xsi:type="dcterms:W3CDTF">2019-09-04T05:09:42Z</dcterms:modified>
</cp:coreProperties>
</file>