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1" r:id="rId2"/>
    <p:sldId id="282" r:id="rId3"/>
    <p:sldId id="265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76744" autoAdjust="0"/>
  </p:normalViewPr>
  <p:slideViewPr>
    <p:cSldViewPr snapToGrid="0">
      <p:cViewPr>
        <p:scale>
          <a:sx n="160" d="100"/>
          <a:sy n="160" d="100"/>
        </p:scale>
        <p:origin x="5964" y="3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908AD-6325-4FD9-A1F2-40CCEB3C3360}" type="datetimeFigureOut">
              <a:rPr lang="en-NZ" smtClean="0"/>
              <a:t>04/09/2019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92B60-DBD6-48A6-A8FC-935423EB4D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4285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92B60-DBD6-48A6-A8FC-935423EB4DBA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0083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92B60-DBD6-48A6-A8FC-935423EB4DBA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369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A500-B29B-4DA3-91A5-D2F4CC0D8383}" type="datetimeFigureOut">
              <a:rPr lang="en-NZ" smtClean="0"/>
              <a:t>04/09/2019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882A-5BF7-4B87-BBA0-5BE3F39D5F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217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A500-B29B-4DA3-91A5-D2F4CC0D8383}" type="datetimeFigureOut">
              <a:rPr lang="en-NZ" smtClean="0"/>
              <a:t>04/09/2019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882A-5BF7-4B87-BBA0-5BE3F39D5F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270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A500-B29B-4DA3-91A5-D2F4CC0D8383}" type="datetimeFigureOut">
              <a:rPr lang="en-NZ" smtClean="0"/>
              <a:t>04/09/2019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882A-5BF7-4B87-BBA0-5BE3F39D5F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345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A500-B29B-4DA3-91A5-D2F4CC0D8383}" type="datetimeFigureOut">
              <a:rPr lang="en-NZ" smtClean="0"/>
              <a:t>04/09/2019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882A-5BF7-4B87-BBA0-5BE3F39D5F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970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A500-B29B-4DA3-91A5-D2F4CC0D8383}" type="datetimeFigureOut">
              <a:rPr lang="en-NZ" smtClean="0"/>
              <a:t>04/09/2019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882A-5BF7-4B87-BBA0-5BE3F39D5F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978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A500-B29B-4DA3-91A5-D2F4CC0D8383}" type="datetimeFigureOut">
              <a:rPr lang="en-NZ" smtClean="0"/>
              <a:t>04/09/2019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882A-5BF7-4B87-BBA0-5BE3F39D5F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018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A500-B29B-4DA3-91A5-D2F4CC0D8383}" type="datetimeFigureOut">
              <a:rPr lang="en-NZ" smtClean="0"/>
              <a:t>04/09/2019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882A-5BF7-4B87-BBA0-5BE3F39D5F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713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A500-B29B-4DA3-91A5-D2F4CC0D8383}" type="datetimeFigureOut">
              <a:rPr lang="en-NZ" smtClean="0"/>
              <a:t>04/09/2019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882A-5BF7-4B87-BBA0-5BE3F39D5F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714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A500-B29B-4DA3-91A5-D2F4CC0D8383}" type="datetimeFigureOut">
              <a:rPr lang="en-NZ" smtClean="0"/>
              <a:t>04/09/2019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882A-5BF7-4B87-BBA0-5BE3F39D5F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931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A500-B29B-4DA3-91A5-D2F4CC0D8383}" type="datetimeFigureOut">
              <a:rPr lang="en-NZ" smtClean="0"/>
              <a:t>04/09/2019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882A-5BF7-4B87-BBA0-5BE3F39D5F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955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A500-B29B-4DA3-91A5-D2F4CC0D8383}" type="datetimeFigureOut">
              <a:rPr lang="en-NZ" smtClean="0"/>
              <a:t>04/09/2019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882A-5BF7-4B87-BBA0-5BE3F39D5F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573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A500-B29B-4DA3-91A5-D2F4CC0D8383}" type="datetimeFigureOut">
              <a:rPr lang="en-NZ" smtClean="0"/>
              <a:t>04/09/2019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6882A-5BF7-4B87-BBA0-5BE3F39D5F4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78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B0C0A1A-526A-4118-842D-850922A12E8D}"/>
              </a:ext>
            </a:extLst>
          </p:cNvPr>
          <p:cNvSpPr txBox="1"/>
          <p:nvPr/>
        </p:nvSpPr>
        <p:spPr>
          <a:xfrm>
            <a:off x="3899269" y="1486986"/>
            <a:ext cx="3646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Gut Microbiome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2C07DB9-7B70-4CB3-A2E2-468D2EB4D07D}"/>
              </a:ext>
            </a:extLst>
          </p:cNvPr>
          <p:cNvSpPr/>
          <p:nvPr/>
        </p:nvSpPr>
        <p:spPr>
          <a:xfrm>
            <a:off x="8281860" y="2462963"/>
            <a:ext cx="320257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C00000"/>
                </a:solidFill>
              </a:rPr>
              <a:t>Establishment affected by: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Human genome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C00000"/>
                </a:solidFill>
              </a:rPr>
              <a:t>Maternal diet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rgbClr val="C00000"/>
                </a:solidFill>
              </a:rPr>
              <a:t>Mode of birth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C00000"/>
                </a:solidFill>
              </a:rPr>
              <a:t>Antibiotics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C00000"/>
                </a:solidFill>
              </a:rPr>
              <a:t>Timing of birth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C00000"/>
                </a:solidFill>
              </a:rPr>
              <a:t>NICU admission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C00000"/>
                </a:solidFill>
              </a:rPr>
              <a:t>Infant diet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Environment</a:t>
            </a:r>
            <a:endParaRPr lang="en-NZ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1AE468A-8CDA-424C-9336-9AF9447950E3}"/>
              </a:ext>
            </a:extLst>
          </p:cNvPr>
          <p:cNvSpPr txBox="1"/>
          <p:nvPr/>
        </p:nvSpPr>
        <p:spPr>
          <a:xfrm>
            <a:off x="418015" y="2484735"/>
            <a:ext cx="338328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NZ" sz="2000" dirty="0">
                <a:solidFill>
                  <a:srgbClr val="002060"/>
                </a:solidFill>
              </a:rPr>
              <a:t>Background: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rgbClr val="002060"/>
                </a:solidFill>
              </a:rPr>
              <a:t>Bacteria </a:t>
            </a:r>
            <a:r>
              <a:rPr lang="en-NZ" sz="2000" dirty="0">
                <a:solidFill>
                  <a:srgbClr val="002060"/>
                </a:solidFill>
              </a:rPr>
              <a:t>(≥60%), viruses, eukaryotes, archaea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rgbClr val="002060"/>
                </a:solidFill>
              </a:rPr>
              <a:t>Gut</a:t>
            </a:r>
            <a:r>
              <a:rPr lang="en-NZ" sz="2000" dirty="0">
                <a:solidFill>
                  <a:srgbClr val="002060"/>
                </a:solidFill>
              </a:rPr>
              <a:t> largest reservoir (≥30 genera &amp; 500 species)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002060"/>
                </a:solidFill>
              </a:rPr>
              <a:t>Symbiotic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rgbClr val="002060"/>
                </a:solidFill>
              </a:rPr>
              <a:t>Composition</a:t>
            </a:r>
            <a:r>
              <a:rPr lang="en-NZ" sz="2000" dirty="0">
                <a:solidFill>
                  <a:srgbClr val="002060"/>
                </a:solidFill>
              </a:rPr>
              <a:t> – richness &amp; diversity important</a:t>
            </a:r>
            <a:endParaRPr lang="en-NZ" sz="2000" dirty="0"/>
          </a:p>
          <a:p>
            <a:endParaRPr lang="en-N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555DE4-98B5-4614-86AF-2B6564B722B2}"/>
              </a:ext>
            </a:extLst>
          </p:cNvPr>
          <p:cNvSpPr txBox="1"/>
          <p:nvPr/>
        </p:nvSpPr>
        <p:spPr>
          <a:xfrm flipH="1">
            <a:off x="4306393" y="2441191"/>
            <a:ext cx="338328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NZ" sz="2000" dirty="0">
                <a:solidFill>
                  <a:srgbClr val="008000"/>
                </a:solidFill>
              </a:rPr>
              <a:t>Functions: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rgbClr val="008000"/>
                </a:solidFill>
              </a:rPr>
              <a:t>Metabolism and </a:t>
            </a:r>
            <a:r>
              <a:rPr lang="en-NZ" sz="2000" b="1" dirty="0" smtClean="0">
                <a:solidFill>
                  <a:srgbClr val="008000"/>
                </a:solidFill>
              </a:rPr>
              <a:t>biosynthesis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800" dirty="0">
              <a:solidFill>
                <a:srgbClr val="008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b="1" dirty="0">
                <a:solidFill>
                  <a:srgbClr val="008000"/>
                </a:solidFill>
              </a:rPr>
              <a:t>Immune system development and  regulation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800" dirty="0">
              <a:solidFill>
                <a:srgbClr val="008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008000"/>
                </a:solidFill>
              </a:rPr>
              <a:t>Gut-brain axis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800" dirty="0">
              <a:solidFill>
                <a:srgbClr val="008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008000"/>
                </a:solidFill>
              </a:rPr>
              <a:t>Protection from pathogens and disease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800" dirty="0">
              <a:solidFill>
                <a:srgbClr val="008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>
                <a:solidFill>
                  <a:srgbClr val="008000"/>
                </a:solidFill>
              </a:rPr>
              <a:t>Epithelial development &amp; maintenance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97" y="150735"/>
            <a:ext cx="1408298" cy="5425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4305" y="150735"/>
            <a:ext cx="2011854" cy="4328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3604" y="9217"/>
            <a:ext cx="4230991" cy="87180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323109" y="935451"/>
            <a:ext cx="4891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(Early Colonisation with Bacteria After Birth) study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9543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86D7697-0012-4378-98CC-F4B2274D3969}"/>
              </a:ext>
            </a:extLst>
          </p:cNvPr>
          <p:cNvSpPr txBox="1"/>
          <p:nvPr/>
        </p:nvSpPr>
        <p:spPr>
          <a:xfrm>
            <a:off x="235131" y="235129"/>
            <a:ext cx="1178269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NZ" sz="3600" dirty="0"/>
              <a:t>Caesarean Section </a:t>
            </a:r>
          </a:p>
          <a:p>
            <a:pPr marL="342900" indent="-342900">
              <a:buFontTx/>
              <a:buChar char="-"/>
            </a:pPr>
            <a:r>
              <a:rPr lang="en-NZ" sz="2400" dirty="0">
                <a:solidFill>
                  <a:srgbClr val="002060"/>
                </a:solidFill>
              </a:rPr>
              <a:t>Disrupts </a:t>
            </a:r>
            <a:r>
              <a:rPr lang="en-NZ" sz="2400" dirty="0" smtClean="0">
                <a:solidFill>
                  <a:srgbClr val="002060"/>
                </a:solidFill>
              </a:rPr>
              <a:t>transfer </a:t>
            </a:r>
            <a:r>
              <a:rPr lang="en-NZ" sz="2400" dirty="0">
                <a:solidFill>
                  <a:srgbClr val="002060"/>
                </a:solidFill>
              </a:rPr>
              <a:t>of </a:t>
            </a:r>
            <a:r>
              <a:rPr lang="en-NZ" sz="2400" dirty="0" smtClean="0">
                <a:solidFill>
                  <a:srgbClr val="002060"/>
                </a:solidFill>
              </a:rPr>
              <a:t>mother’s microbiome to baby</a:t>
            </a:r>
            <a:endParaRPr lang="en-NZ" sz="2400" dirty="0">
              <a:solidFill>
                <a:srgbClr val="002060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NZ" sz="2200" dirty="0">
                <a:solidFill>
                  <a:srgbClr val="002060"/>
                </a:solidFill>
              </a:rPr>
              <a:t>Vaginal and caesarean-born babies have different gut microbiome </a:t>
            </a:r>
            <a:r>
              <a:rPr lang="en-NZ" sz="2000" dirty="0">
                <a:solidFill>
                  <a:srgbClr val="002060"/>
                </a:solidFill>
              </a:rPr>
              <a:t>– some studies</a:t>
            </a:r>
          </a:p>
          <a:p>
            <a:pPr marL="800100" lvl="1" indent="-342900">
              <a:buFontTx/>
              <a:buChar char="-"/>
            </a:pPr>
            <a:r>
              <a:rPr lang="en-NZ" sz="2200" dirty="0">
                <a:solidFill>
                  <a:srgbClr val="002060"/>
                </a:solidFill>
              </a:rPr>
              <a:t>Unique moment </a:t>
            </a:r>
          </a:p>
          <a:p>
            <a:pPr marL="1257300" lvl="2" indent="-342900">
              <a:buFontTx/>
              <a:buChar char="-"/>
            </a:pPr>
            <a:r>
              <a:rPr lang="en-NZ" sz="2200" dirty="0">
                <a:solidFill>
                  <a:srgbClr val="002060"/>
                </a:solidFill>
              </a:rPr>
              <a:t>establishment of initial gut microbiome </a:t>
            </a:r>
          </a:p>
          <a:p>
            <a:pPr marL="1257300" lvl="2" indent="-342900">
              <a:buFontTx/>
              <a:buChar char="-"/>
            </a:pPr>
            <a:r>
              <a:rPr lang="en-NZ" sz="2200" dirty="0">
                <a:solidFill>
                  <a:srgbClr val="002060"/>
                </a:solidFill>
              </a:rPr>
              <a:t>naive immune system ready for </a:t>
            </a:r>
            <a:r>
              <a:rPr lang="en-NZ" sz="2200" dirty="0" smtClean="0">
                <a:solidFill>
                  <a:srgbClr val="002060"/>
                </a:solidFill>
              </a:rPr>
              <a:t>programming</a:t>
            </a:r>
            <a:endParaRPr lang="en-NZ" sz="2200" dirty="0">
              <a:solidFill>
                <a:srgbClr val="00206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84AC46C-438C-4A04-999C-27EAC9195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722" y="3429701"/>
            <a:ext cx="4276424" cy="31725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C7BDA95-096F-46E7-A700-171EF53832E2}"/>
              </a:ext>
            </a:extLst>
          </p:cNvPr>
          <p:cNvSpPr txBox="1"/>
          <p:nvPr/>
        </p:nvSpPr>
        <p:spPr>
          <a:xfrm>
            <a:off x="5590902" y="3494315"/>
            <a:ext cx="60872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/>
              <a:t>GUTS (USA)   Yuan et al JAMA </a:t>
            </a:r>
            <a:r>
              <a:rPr lang="en-NZ" b="1" dirty="0" err="1"/>
              <a:t>Pediatr</a:t>
            </a:r>
            <a:r>
              <a:rPr lang="en-NZ" b="1" dirty="0"/>
              <a:t> 2016</a:t>
            </a:r>
          </a:p>
          <a:p>
            <a:endParaRPr lang="en-NZ" dirty="0"/>
          </a:p>
          <a:p>
            <a:r>
              <a:rPr lang="en-NZ" dirty="0"/>
              <a:t>22,068 offspring, prospectively followed from 1984</a:t>
            </a:r>
          </a:p>
          <a:p>
            <a:endParaRPr lang="en-NZ" dirty="0"/>
          </a:p>
          <a:p>
            <a:r>
              <a:rPr lang="en-NZ" dirty="0"/>
              <a:t>23% increased rate of childhood obesity </a:t>
            </a:r>
            <a:br>
              <a:rPr lang="en-NZ" dirty="0"/>
            </a:br>
            <a:r>
              <a:rPr lang="en-NZ" dirty="0"/>
              <a:t>        14 confounders controlled </a:t>
            </a:r>
            <a:r>
              <a:rPr lang="en-NZ" dirty="0" err="1"/>
              <a:t>eg</a:t>
            </a:r>
            <a:r>
              <a:rPr lang="en-NZ" dirty="0"/>
              <a:t> BMI, GDM, </a:t>
            </a:r>
            <a:r>
              <a:rPr lang="en-NZ" dirty="0" err="1"/>
              <a:t>prev</a:t>
            </a:r>
            <a:r>
              <a:rPr lang="en-NZ" dirty="0"/>
              <a:t> CS, ethnicity</a:t>
            </a:r>
          </a:p>
          <a:p>
            <a:endParaRPr lang="en-NZ" dirty="0"/>
          </a:p>
          <a:p>
            <a:pPr lvl="0">
              <a:defRPr/>
            </a:pPr>
            <a:r>
              <a:rPr lang="en-NZ" dirty="0"/>
              <a:t>64% higher obesity within family </a:t>
            </a:r>
            <a:r>
              <a:rPr lang="en-NZ" dirty="0">
                <a:solidFill>
                  <a:prstClr val="black"/>
                </a:solidFill>
              </a:rPr>
              <a:t>analysis (12,903)</a:t>
            </a:r>
            <a:r>
              <a:rPr lang="en-NZ" b="1" dirty="0">
                <a:solidFill>
                  <a:prstClr val="black"/>
                </a:solidFill>
              </a:rPr>
              <a:t> </a:t>
            </a:r>
            <a:r>
              <a:rPr lang="en-NZ" dirty="0">
                <a:solidFill>
                  <a:prstClr val="black"/>
                </a:solidFill>
              </a:rPr>
              <a:t/>
            </a:r>
            <a:br>
              <a:rPr lang="en-NZ" dirty="0">
                <a:solidFill>
                  <a:prstClr val="black"/>
                </a:solidFill>
              </a:rPr>
            </a:br>
            <a:r>
              <a:rPr lang="en-NZ" dirty="0">
                <a:solidFill>
                  <a:prstClr val="black"/>
                </a:solidFill>
              </a:rPr>
              <a:t>         </a:t>
            </a:r>
            <a:r>
              <a:rPr lang="en-NZ" b="1" dirty="0">
                <a:solidFill>
                  <a:prstClr val="black"/>
                </a:solidFill>
              </a:rPr>
              <a:t>CS- born sibling </a:t>
            </a:r>
            <a:r>
              <a:rPr lang="en-NZ" dirty="0">
                <a:solidFill>
                  <a:prstClr val="black"/>
                </a:solidFill>
              </a:rPr>
              <a:t>compared with vaginal-born sibling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131" y="159527"/>
            <a:ext cx="1408298" cy="542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6712" y="159527"/>
            <a:ext cx="2011854" cy="4328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200" y="2827876"/>
            <a:ext cx="10510415" cy="59746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4114800" y="3938955"/>
            <a:ext cx="8792" cy="24698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14800" y="6408814"/>
            <a:ext cx="8704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98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718" y="167141"/>
            <a:ext cx="9352556" cy="1356535"/>
          </a:xfrm>
        </p:spPr>
        <p:txBody>
          <a:bodyPr>
            <a:normAutofit/>
          </a:bodyPr>
          <a:lstStyle/>
          <a:p>
            <a:pPr algn="ctr"/>
            <a:r>
              <a:rPr lang="en-NZ" sz="2400" b="1" dirty="0"/>
              <a:t/>
            </a:r>
            <a:br>
              <a:rPr lang="en-NZ" sz="2400" b="1" dirty="0"/>
            </a:br>
            <a:r>
              <a:rPr lang="en-NZ" sz="2400" b="1" dirty="0"/>
              <a:t/>
            </a:r>
            <a:br>
              <a:rPr lang="en-NZ" sz="2400" b="1" dirty="0"/>
            </a:br>
            <a:r>
              <a:rPr lang="en-NZ" sz="2400" b="1" dirty="0"/>
              <a:t>(Early Colonisation with Bacteria After Birth) study</a:t>
            </a:r>
            <a:endParaRPr lang="en-NZ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5718" y="1656808"/>
            <a:ext cx="10524282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Hypothesis: Oral </a:t>
            </a:r>
            <a:r>
              <a:rPr lang="en-NZ" sz="2000" dirty="0"/>
              <a:t>administration of maternal vaginal microbiota in </a:t>
            </a:r>
            <a:r>
              <a:rPr lang="en-NZ" sz="2000" dirty="0" smtClean="0"/>
              <a:t>babies </a:t>
            </a:r>
            <a:r>
              <a:rPr lang="en-NZ" sz="2000" dirty="0"/>
              <a:t>born by C-section </a:t>
            </a:r>
            <a:r>
              <a:rPr lang="en-NZ" sz="2000" dirty="0" smtClean="0"/>
              <a:t/>
            </a:r>
            <a:br>
              <a:rPr lang="en-NZ" sz="2000" dirty="0" smtClean="0"/>
            </a:br>
            <a:r>
              <a:rPr lang="en-NZ" sz="2000" dirty="0" smtClean="0"/>
              <a:t>                      will </a:t>
            </a:r>
            <a:r>
              <a:rPr lang="en-NZ" sz="2000" dirty="0"/>
              <a:t>lead to </a:t>
            </a:r>
            <a:r>
              <a:rPr lang="en-NZ" sz="2000" dirty="0" smtClean="0"/>
              <a:t>an </a:t>
            </a:r>
            <a:r>
              <a:rPr lang="en-NZ" sz="2000" dirty="0"/>
              <a:t>increased </a:t>
            </a:r>
            <a:r>
              <a:rPr lang="en-NZ" sz="2000" dirty="0" smtClean="0"/>
              <a:t>gut </a:t>
            </a:r>
            <a:r>
              <a:rPr lang="en-NZ" sz="2000" dirty="0"/>
              <a:t>bacterial diversity and richness.</a:t>
            </a:r>
          </a:p>
          <a:p>
            <a:endParaRPr lang="en-NZ" sz="2400" dirty="0" smtClean="0"/>
          </a:p>
          <a:p>
            <a:r>
              <a:rPr lang="en-NZ" sz="2000" dirty="0" smtClean="0"/>
              <a:t>80 </a:t>
            </a:r>
            <a:r>
              <a:rPr lang="en-NZ" sz="2000" dirty="0"/>
              <a:t>women having Elective LSCS at </a:t>
            </a:r>
            <a:r>
              <a:rPr lang="en-NZ" sz="2000" dirty="0" smtClean="0"/>
              <a:t>term, </a:t>
            </a:r>
            <a:r>
              <a:rPr lang="en-NZ" sz="2000" dirty="0"/>
              <a:t>singleton, no diabetes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000" dirty="0"/>
              <a:t>Antenatal screening for CS group 1 week before 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000" dirty="0"/>
              <a:t>Vaginal swab inserted 30 mins prior </a:t>
            </a:r>
            <a:r>
              <a:rPr lang="en-NZ" sz="2000" dirty="0" smtClean="0"/>
              <a:t>CS</a:t>
            </a:r>
            <a:endParaRPr lang="en-NZ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000" dirty="0"/>
              <a:t>Swab mixed with sterile water for oral </a:t>
            </a:r>
            <a:r>
              <a:rPr lang="en-NZ" sz="2000" dirty="0" smtClean="0"/>
              <a:t>microbiome treatment</a:t>
            </a:r>
            <a:endParaRPr lang="en-NZ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000" dirty="0"/>
              <a:t>Baby randomised to </a:t>
            </a:r>
            <a:r>
              <a:rPr lang="en-NZ" sz="2000" dirty="0" smtClean="0"/>
              <a:t>treatment (microbiome) </a:t>
            </a:r>
            <a:r>
              <a:rPr lang="en-NZ" sz="2000" dirty="0"/>
              <a:t>or placebo (sterile water)</a:t>
            </a:r>
          </a:p>
          <a:p>
            <a:r>
              <a:rPr lang="en-NZ" sz="2000" dirty="0" smtClean="0"/>
              <a:t>40 </a:t>
            </a:r>
            <a:r>
              <a:rPr lang="en-NZ" sz="2000" dirty="0"/>
              <a:t>women having vaginal birth (reference/2</a:t>
            </a:r>
            <a:r>
              <a:rPr lang="en-NZ" sz="2000" baseline="30000" dirty="0"/>
              <a:t>nd</a:t>
            </a:r>
            <a:r>
              <a:rPr lang="en-NZ" sz="2000" dirty="0"/>
              <a:t> control group, untreated)</a:t>
            </a:r>
            <a:br>
              <a:rPr lang="en-NZ" sz="2000" dirty="0"/>
            </a:br>
            <a:endParaRPr lang="en-N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 smtClean="0"/>
              <a:t>Antenatal </a:t>
            </a:r>
            <a:r>
              <a:rPr lang="en-NZ" sz="2000" dirty="0"/>
              <a:t>diet preferences and 3 day exercise diary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/>
              <a:t>16s amplicon sequencing of maternal secretions, infant stools at &lt;48 hrs, 1 </a:t>
            </a:r>
            <a:r>
              <a:rPr lang="en-NZ" sz="2000" dirty="0" err="1"/>
              <a:t>mth</a:t>
            </a:r>
            <a:r>
              <a:rPr lang="en-NZ" sz="2000" dirty="0"/>
              <a:t>, 3 </a:t>
            </a:r>
            <a:r>
              <a:rPr lang="en-NZ" sz="2000" dirty="0" err="1"/>
              <a:t>mths</a:t>
            </a:r>
            <a:endParaRPr lang="en-N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/>
              <a:t>Feeding mode, infant’s medical history at &lt;48 hrs, 1 </a:t>
            </a:r>
            <a:r>
              <a:rPr lang="en-NZ" sz="2000" dirty="0" err="1"/>
              <a:t>mth</a:t>
            </a:r>
            <a:r>
              <a:rPr lang="en-NZ" sz="2000" dirty="0"/>
              <a:t>, 3 </a:t>
            </a:r>
            <a:r>
              <a:rPr lang="en-NZ" sz="2000" dirty="0" err="1" smtClean="0"/>
              <a:t>mths</a:t>
            </a:r>
            <a:endParaRPr lang="en-N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 smtClean="0"/>
              <a:t>The team: Prof Wayne Cutfield (PI), Dr Celia Grigg, </a:t>
            </a:r>
            <a:r>
              <a:rPr lang="en-NZ" sz="2000" dirty="0"/>
              <a:t>Dr José </a:t>
            </a:r>
            <a:r>
              <a:rPr lang="en-NZ" sz="2000" dirty="0" smtClean="0"/>
              <a:t>Derraik, </a:t>
            </a:r>
            <a:r>
              <a:rPr lang="en-NZ" sz="2000" dirty="0" err="1" smtClean="0"/>
              <a:t>Assoc</a:t>
            </a:r>
            <a:r>
              <a:rPr lang="en-NZ" sz="2000" dirty="0" smtClean="0"/>
              <a:t> Prof Justin O’Sullivan,</a:t>
            </a:r>
            <a:br>
              <a:rPr lang="en-NZ" sz="2000" dirty="0" smtClean="0"/>
            </a:br>
            <a:r>
              <a:rPr lang="en-NZ" sz="2000" dirty="0" smtClean="0"/>
              <a:t>                   </a:t>
            </a:r>
            <a:r>
              <a:rPr lang="en-NZ" sz="2000" dirty="0"/>
              <a:t>Dr Nick Walker, </a:t>
            </a:r>
            <a:r>
              <a:rPr lang="en-NZ" sz="2000" dirty="0" smtClean="0"/>
              <a:t>Prof Paul Hofman, Ms Éadaoin Butler, Ms Brooke Wilson</a:t>
            </a:r>
            <a:endParaRPr lang="en-NZ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663" y="306995"/>
            <a:ext cx="2011926" cy="4298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64406" y="5344732"/>
            <a:ext cx="2343955" cy="1247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813" y="302818"/>
            <a:ext cx="1408298" cy="54259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6407" y="92231"/>
            <a:ext cx="4231178" cy="873179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11950782" y="6600802"/>
            <a:ext cx="147947" cy="17356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69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5922</TotalTime>
  <Words>154</Words>
  <Application>Microsoft Office PowerPoint</Application>
  <PresentationFormat>Custom</PresentationFormat>
  <Paragraphs>58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  (Early Colonisation with Bacteria After Birth) study</vt:lpstr>
    </vt:vector>
  </TitlesOfParts>
  <Company>The 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Cutfield</dc:creator>
  <cp:lastModifiedBy>Emily Clark (ADHB)</cp:lastModifiedBy>
  <cp:revision>109</cp:revision>
  <cp:lastPrinted>2019-09-03T20:10:29Z</cp:lastPrinted>
  <dcterms:created xsi:type="dcterms:W3CDTF">2018-10-22T02:07:16Z</dcterms:created>
  <dcterms:modified xsi:type="dcterms:W3CDTF">2019-09-04T03:30:09Z</dcterms:modified>
</cp:coreProperties>
</file>