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5" r:id="rId2"/>
    <p:sldId id="266" r:id="rId3"/>
    <p:sldId id="26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C7"/>
    <a:srgbClr val="004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68005" autoAdjust="0"/>
  </p:normalViewPr>
  <p:slideViewPr>
    <p:cSldViewPr snapToGrid="0">
      <p:cViewPr varScale="1">
        <p:scale>
          <a:sx n="73" d="100"/>
          <a:sy n="73" d="100"/>
        </p:scale>
        <p:origin x="-366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CED52B-E849-7840-A1FD-F55DC97C5B05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306EC7EC-49D8-1548-849E-8310A451E029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200" dirty="0"/>
            <a:t>After second </a:t>
          </a:r>
          <a:r>
            <a:rPr lang="en-US" sz="2200" dirty="0" err="1"/>
            <a:t>appt</a:t>
          </a:r>
          <a:r>
            <a:rPr lang="en-US" sz="2200" dirty="0"/>
            <a:t> </a:t>
          </a:r>
        </a:p>
        <a:p>
          <a:r>
            <a:rPr lang="en-US" sz="2200" dirty="0"/>
            <a:t>~2 weeks later</a:t>
          </a:r>
        </a:p>
      </dgm:t>
    </dgm:pt>
    <dgm:pt modelId="{4DC918DB-C6FA-7947-9569-C87788B9FBF2}" type="parTrans" cxnId="{5DF8AF70-8F93-E346-8FF4-C45B7D170AE3}">
      <dgm:prSet/>
      <dgm:spPr/>
      <dgm:t>
        <a:bodyPr/>
        <a:lstStyle/>
        <a:p>
          <a:endParaRPr lang="en-US" sz="2200"/>
        </a:p>
      </dgm:t>
    </dgm:pt>
    <dgm:pt modelId="{49E4CD5D-B9B6-2F4D-96CF-086AD451CEED}" type="sibTrans" cxnId="{5DF8AF70-8F93-E346-8FF4-C45B7D170AE3}">
      <dgm:prSet/>
      <dgm:spPr/>
      <dgm:t>
        <a:bodyPr/>
        <a:lstStyle/>
        <a:p>
          <a:endParaRPr lang="en-US" sz="2200"/>
        </a:p>
      </dgm:t>
    </dgm:pt>
    <dgm:pt modelId="{5E06C9E6-1F28-AE49-8120-30DED5D3CCD4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200" b="1" dirty="0"/>
            <a:t>After</a:t>
          </a:r>
          <a:r>
            <a:rPr lang="en-US" sz="2200" dirty="0"/>
            <a:t> last </a:t>
          </a:r>
          <a:r>
            <a:rPr lang="en-US" sz="2200" dirty="0" err="1"/>
            <a:t>appt</a:t>
          </a:r>
          <a:r>
            <a:rPr lang="en-US" sz="2200" dirty="0"/>
            <a:t> </a:t>
          </a:r>
        </a:p>
        <a:p>
          <a:r>
            <a:rPr lang="en-US" sz="2200" dirty="0"/>
            <a:t>~24 </a:t>
          </a:r>
          <a:r>
            <a:rPr lang="en-US" sz="2200" dirty="0" smtClean="0"/>
            <a:t>weeks</a:t>
          </a:r>
          <a:endParaRPr lang="en-US" sz="2200" dirty="0"/>
        </a:p>
      </dgm:t>
    </dgm:pt>
    <dgm:pt modelId="{D0279014-28F0-954C-B816-9EEE8257FCC9}" type="parTrans" cxnId="{736C264A-E662-4546-9A05-D369FF6EC11D}">
      <dgm:prSet/>
      <dgm:spPr/>
      <dgm:t>
        <a:bodyPr/>
        <a:lstStyle/>
        <a:p>
          <a:endParaRPr lang="en-US" sz="2200"/>
        </a:p>
      </dgm:t>
    </dgm:pt>
    <dgm:pt modelId="{3F1081EB-9159-8A48-91BF-D5611719BBD8}" type="sibTrans" cxnId="{736C264A-E662-4546-9A05-D369FF6EC11D}">
      <dgm:prSet/>
      <dgm:spPr/>
      <dgm:t>
        <a:bodyPr/>
        <a:lstStyle/>
        <a:p>
          <a:endParaRPr lang="en-US" sz="2200"/>
        </a:p>
      </dgm:t>
    </dgm:pt>
    <dgm:pt modelId="{C7239901-CB70-BE49-996B-76A87B293C9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200" b="1" dirty="0"/>
            <a:t>Before</a:t>
          </a:r>
          <a:r>
            <a:rPr lang="en-US" sz="2200" dirty="0"/>
            <a:t> first appt</a:t>
          </a:r>
        </a:p>
      </dgm:t>
    </dgm:pt>
    <dgm:pt modelId="{4BEBD046-6825-B44E-93CC-EF0608FFAF33}" type="sibTrans" cxnId="{D4E85661-718C-8247-BCFF-2C986C95D75D}">
      <dgm:prSet/>
      <dgm:spPr/>
      <dgm:t>
        <a:bodyPr/>
        <a:lstStyle/>
        <a:p>
          <a:endParaRPr lang="en-US" sz="2200"/>
        </a:p>
      </dgm:t>
    </dgm:pt>
    <dgm:pt modelId="{F4297A45-7204-5F4F-9170-2E246C2449DD}" type="parTrans" cxnId="{D4E85661-718C-8247-BCFF-2C986C95D75D}">
      <dgm:prSet/>
      <dgm:spPr/>
      <dgm:t>
        <a:bodyPr/>
        <a:lstStyle/>
        <a:p>
          <a:endParaRPr lang="en-US" sz="2200"/>
        </a:p>
      </dgm:t>
    </dgm:pt>
    <dgm:pt modelId="{DB4A390C-F4FC-314D-A805-5B746D8E72E1}" type="pres">
      <dgm:prSet presAssocID="{7ACED52B-E849-7840-A1FD-F55DC97C5B05}" presName="Name0" presStyleCnt="0">
        <dgm:presLayoutVars>
          <dgm:dir/>
          <dgm:animLvl val="lvl"/>
          <dgm:resizeHandles val="exact"/>
        </dgm:presLayoutVars>
      </dgm:prSet>
      <dgm:spPr/>
    </dgm:pt>
    <dgm:pt modelId="{333A0202-79FC-1948-AEA5-7BEB3C262EAC}" type="pres">
      <dgm:prSet presAssocID="{C7239901-CB70-BE49-996B-76A87B293C9B}" presName="parTxOnly" presStyleLbl="node1" presStyleIdx="0" presStyleCnt="3" custLinFactNeighborX="9122" custLinFactNeighborY="-128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E2D06-EA98-1B47-BBE2-55DF723F67D9}" type="pres">
      <dgm:prSet presAssocID="{4BEBD046-6825-B44E-93CC-EF0608FFAF33}" presName="parTxOnlySpace" presStyleCnt="0"/>
      <dgm:spPr/>
    </dgm:pt>
    <dgm:pt modelId="{5D0AA9A6-695E-B949-926B-4508B3AEA308}" type="pres">
      <dgm:prSet presAssocID="{306EC7EC-49D8-1548-849E-8310A451E029}" presName="parTxOnly" presStyleLbl="node1" presStyleIdx="1" presStyleCnt="3" custLinFactNeighborX="-3804" custLinFactNeighborY="-91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0DBD4-E5E5-A64E-BD02-BC0066625758}" type="pres">
      <dgm:prSet presAssocID="{49E4CD5D-B9B6-2F4D-96CF-086AD451CEED}" presName="parTxOnlySpace" presStyleCnt="0"/>
      <dgm:spPr/>
    </dgm:pt>
    <dgm:pt modelId="{A8292D7F-DADE-5E4D-B72F-5AC45CAF9B58}" type="pres">
      <dgm:prSet presAssocID="{5E06C9E6-1F28-AE49-8120-30DED5D3CCD4}" presName="parTxOnly" presStyleLbl="node1" presStyleIdx="2" presStyleCnt="3" custLinFactNeighborX="-163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ADA561-A1C5-7445-ADE2-CE88EF6E1D6C}" type="presOf" srcId="{306EC7EC-49D8-1548-849E-8310A451E029}" destId="{5D0AA9A6-695E-B949-926B-4508B3AEA308}" srcOrd="0" destOrd="0" presId="urn:microsoft.com/office/officeart/2005/8/layout/chevron1"/>
    <dgm:cxn modelId="{736C264A-E662-4546-9A05-D369FF6EC11D}" srcId="{7ACED52B-E849-7840-A1FD-F55DC97C5B05}" destId="{5E06C9E6-1F28-AE49-8120-30DED5D3CCD4}" srcOrd="2" destOrd="0" parTransId="{D0279014-28F0-954C-B816-9EEE8257FCC9}" sibTransId="{3F1081EB-9159-8A48-91BF-D5611719BBD8}"/>
    <dgm:cxn modelId="{8E515F3C-513D-6B47-9878-4B2C9211B41F}" type="presOf" srcId="{C7239901-CB70-BE49-996B-76A87B293C9B}" destId="{333A0202-79FC-1948-AEA5-7BEB3C262EAC}" srcOrd="0" destOrd="0" presId="urn:microsoft.com/office/officeart/2005/8/layout/chevron1"/>
    <dgm:cxn modelId="{6670638A-3C35-2B4F-B00A-E91D0AFEB317}" type="presOf" srcId="{7ACED52B-E849-7840-A1FD-F55DC97C5B05}" destId="{DB4A390C-F4FC-314D-A805-5B746D8E72E1}" srcOrd="0" destOrd="0" presId="urn:microsoft.com/office/officeart/2005/8/layout/chevron1"/>
    <dgm:cxn modelId="{5DF8AF70-8F93-E346-8FF4-C45B7D170AE3}" srcId="{7ACED52B-E849-7840-A1FD-F55DC97C5B05}" destId="{306EC7EC-49D8-1548-849E-8310A451E029}" srcOrd="1" destOrd="0" parTransId="{4DC918DB-C6FA-7947-9569-C87788B9FBF2}" sibTransId="{49E4CD5D-B9B6-2F4D-96CF-086AD451CEED}"/>
    <dgm:cxn modelId="{D4E85661-718C-8247-BCFF-2C986C95D75D}" srcId="{7ACED52B-E849-7840-A1FD-F55DC97C5B05}" destId="{C7239901-CB70-BE49-996B-76A87B293C9B}" srcOrd="0" destOrd="0" parTransId="{F4297A45-7204-5F4F-9170-2E246C2449DD}" sibTransId="{4BEBD046-6825-B44E-93CC-EF0608FFAF33}"/>
    <dgm:cxn modelId="{4D660CA9-0479-B34C-8D88-E17E0FAA198E}" type="presOf" srcId="{5E06C9E6-1F28-AE49-8120-30DED5D3CCD4}" destId="{A8292D7F-DADE-5E4D-B72F-5AC45CAF9B58}" srcOrd="0" destOrd="0" presId="urn:microsoft.com/office/officeart/2005/8/layout/chevron1"/>
    <dgm:cxn modelId="{67BBE426-8CEE-F148-85AA-7FEBE0ACDE8E}" type="presParOf" srcId="{DB4A390C-F4FC-314D-A805-5B746D8E72E1}" destId="{333A0202-79FC-1948-AEA5-7BEB3C262EAC}" srcOrd="0" destOrd="0" presId="urn:microsoft.com/office/officeart/2005/8/layout/chevron1"/>
    <dgm:cxn modelId="{7DB26247-86A8-B049-A45F-3C72392F8025}" type="presParOf" srcId="{DB4A390C-F4FC-314D-A805-5B746D8E72E1}" destId="{843E2D06-EA98-1B47-BBE2-55DF723F67D9}" srcOrd="1" destOrd="0" presId="urn:microsoft.com/office/officeart/2005/8/layout/chevron1"/>
    <dgm:cxn modelId="{D815CC6F-7961-0B4C-9EE0-04C2D67846FE}" type="presParOf" srcId="{DB4A390C-F4FC-314D-A805-5B746D8E72E1}" destId="{5D0AA9A6-695E-B949-926B-4508B3AEA308}" srcOrd="2" destOrd="0" presId="urn:microsoft.com/office/officeart/2005/8/layout/chevron1"/>
    <dgm:cxn modelId="{131C4EC9-2ACC-9145-A7A7-CEE18E5A6717}" type="presParOf" srcId="{DB4A390C-F4FC-314D-A805-5B746D8E72E1}" destId="{5760DBD4-E5E5-A64E-BD02-BC0066625758}" srcOrd="3" destOrd="0" presId="urn:microsoft.com/office/officeart/2005/8/layout/chevron1"/>
    <dgm:cxn modelId="{5E968E74-7D13-4A41-AD3A-523D92845FA8}" type="presParOf" srcId="{DB4A390C-F4FC-314D-A805-5B746D8E72E1}" destId="{A8292D7F-DADE-5E4D-B72F-5AC45CAF9B5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A0202-79FC-1948-AEA5-7BEB3C262EAC}">
      <dsp:nvSpPr>
        <dsp:cNvPr id="0" name=""/>
        <dsp:cNvSpPr/>
      </dsp:nvSpPr>
      <dsp:spPr>
        <a:xfrm>
          <a:off x="36085" y="0"/>
          <a:ext cx="3629346" cy="974767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Before</a:t>
          </a:r>
          <a:r>
            <a:rPr lang="en-US" sz="2200" kern="1200" dirty="0"/>
            <a:t> first appt</a:t>
          </a:r>
        </a:p>
      </dsp:txBody>
      <dsp:txXfrm>
        <a:off x="523469" y="0"/>
        <a:ext cx="2654579" cy="974767"/>
      </dsp:txXfrm>
    </dsp:sp>
    <dsp:sp modelId="{5D0AA9A6-695E-B949-926B-4508B3AEA308}">
      <dsp:nvSpPr>
        <dsp:cNvPr id="0" name=""/>
        <dsp:cNvSpPr/>
      </dsp:nvSpPr>
      <dsp:spPr>
        <a:xfrm>
          <a:off x="3255584" y="0"/>
          <a:ext cx="3629346" cy="974767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After second </a:t>
          </a:r>
          <a:r>
            <a:rPr lang="en-US" sz="2200" kern="1200" dirty="0" err="1"/>
            <a:t>appt</a:t>
          </a:r>
          <a:r>
            <a:rPr lang="en-US" sz="2200" kern="1200" dirty="0"/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~2 weeks later</a:t>
          </a:r>
        </a:p>
      </dsp:txBody>
      <dsp:txXfrm>
        <a:off x="3742968" y="0"/>
        <a:ext cx="2654579" cy="974767"/>
      </dsp:txXfrm>
    </dsp:sp>
    <dsp:sp modelId="{A8292D7F-DADE-5E4D-B72F-5AC45CAF9B58}">
      <dsp:nvSpPr>
        <dsp:cNvPr id="0" name=""/>
        <dsp:cNvSpPr/>
      </dsp:nvSpPr>
      <dsp:spPr>
        <a:xfrm>
          <a:off x="6476585" y="0"/>
          <a:ext cx="3629346" cy="974767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After</a:t>
          </a:r>
          <a:r>
            <a:rPr lang="en-US" sz="2200" kern="1200" dirty="0"/>
            <a:t> last </a:t>
          </a:r>
          <a:r>
            <a:rPr lang="en-US" sz="2200" kern="1200" dirty="0" err="1"/>
            <a:t>appt</a:t>
          </a:r>
          <a:r>
            <a:rPr lang="en-US" sz="2200" kern="1200" dirty="0"/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~24 </a:t>
          </a:r>
          <a:r>
            <a:rPr lang="en-US" sz="2200" kern="1200" dirty="0" smtClean="0"/>
            <a:t>weeks</a:t>
          </a:r>
          <a:endParaRPr lang="en-US" sz="2200" kern="1200" dirty="0"/>
        </a:p>
      </dsp:txBody>
      <dsp:txXfrm>
        <a:off x="6963969" y="0"/>
        <a:ext cx="2654579" cy="974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8FB29-B7FF-43B0-ACCC-668249FB4AFB}" type="datetimeFigureOut">
              <a:rPr lang="en-NZ" smtClean="0"/>
              <a:t>04/09/2019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32FA2-50AF-4AC0-92C0-59C63BF351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851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32FA2-50AF-4AC0-92C0-59C63BF35106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8878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32FA2-50AF-4AC0-92C0-59C63BF35106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77381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32FA2-50AF-4AC0-92C0-59C63BF35106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8994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3595" y="2239349"/>
            <a:ext cx="10944809" cy="136667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(Verdana Bold)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3595" y="3606026"/>
            <a:ext cx="10944809" cy="10741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Subheading (Verdana Regular)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49226"/>
            <a:ext cx="496078" cy="365125"/>
          </a:xfrm>
        </p:spPr>
        <p:txBody>
          <a:bodyPr/>
          <a:lstStyle>
            <a:lvl1pPr algn="l">
              <a:defRPr/>
            </a:lvl1pPr>
          </a:lstStyle>
          <a:p>
            <a:fld id="{0F729AA6-EAD8-4719-8EDF-C88C66BAB77A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00" y="464278"/>
            <a:ext cx="3453999" cy="70094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9330612" y="5999584"/>
            <a:ext cx="1408923" cy="531845"/>
          </a:xfrm>
          <a:prstGeom prst="rect">
            <a:avLst/>
          </a:prstGeom>
          <a:solidFill>
            <a:srgbClr val="00467F"/>
          </a:solidFill>
          <a:ln>
            <a:solidFill>
              <a:srgbClr val="0046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57964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306286"/>
            <a:ext cx="10515600" cy="45906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9AA6-EAD8-4719-8EDF-C88C66BAB77A}" type="slidenum">
              <a:rPr lang="en-NZ" smtClean="0"/>
              <a:t>‹#›</a:t>
            </a:fld>
            <a:endParaRPr lang="en-NZ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419878"/>
            <a:ext cx="10515600" cy="759064"/>
          </a:xfrm>
        </p:spPr>
        <p:txBody>
          <a:bodyPr/>
          <a:lstStyle>
            <a:lvl1pPr>
              <a:defRPr>
                <a:solidFill>
                  <a:srgbClr val="009AC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6779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9877"/>
            <a:ext cx="2628900" cy="5449078"/>
          </a:xfrm>
        </p:spPr>
        <p:txBody>
          <a:bodyPr vert="eaVert"/>
          <a:lstStyle>
            <a:lvl1pPr>
              <a:defRPr>
                <a:solidFill>
                  <a:srgbClr val="009AC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9877"/>
            <a:ext cx="7734300" cy="53837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9AA6-EAD8-4719-8EDF-C88C66BAB7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8027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878"/>
            <a:ext cx="10515600" cy="759064"/>
          </a:xfrm>
        </p:spPr>
        <p:txBody>
          <a:bodyPr/>
          <a:lstStyle>
            <a:lvl1pPr>
              <a:defRPr>
                <a:solidFill>
                  <a:srgbClr val="009AC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44320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8200" y="6349226"/>
            <a:ext cx="496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729AA6-EAD8-4719-8EDF-C88C66BAB77A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3081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8017"/>
            <a:ext cx="10515600" cy="2852737"/>
          </a:xfrm>
        </p:spPr>
        <p:txBody>
          <a:bodyPr anchor="ctr"/>
          <a:lstStyle>
            <a:lvl1pPr>
              <a:defRPr sz="6000">
                <a:solidFill>
                  <a:srgbClr val="009AC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63774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9AA6-EAD8-4719-8EDF-C88C66BAB7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283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06285"/>
            <a:ext cx="5181600" cy="45906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06285"/>
            <a:ext cx="5181600" cy="45906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9AA6-EAD8-4719-8EDF-C88C66BAB77A}" type="slidenum">
              <a:rPr lang="en-NZ" smtClean="0"/>
              <a:t>‹#›</a:t>
            </a:fld>
            <a:endParaRPr lang="en-NZ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419878"/>
            <a:ext cx="10515600" cy="759064"/>
          </a:xfrm>
        </p:spPr>
        <p:txBody>
          <a:bodyPr/>
          <a:lstStyle>
            <a:lvl1pPr>
              <a:defRPr>
                <a:solidFill>
                  <a:srgbClr val="009AC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5157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30628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57544"/>
            <a:ext cx="5157787" cy="35834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306287"/>
            <a:ext cx="5183188" cy="793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257544"/>
            <a:ext cx="5183188" cy="35834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9AA6-EAD8-4719-8EDF-C88C66BAB77A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419878"/>
            <a:ext cx="10515600" cy="759064"/>
          </a:xfrm>
        </p:spPr>
        <p:txBody>
          <a:bodyPr/>
          <a:lstStyle>
            <a:lvl1pPr>
              <a:defRPr>
                <a:solidFill>
                  <a:srgbClr val="009AC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6264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9AA6-EAD8-4719-8EDF-C88C66BAB77A}" type="slidenum">
              <a:rPr lang="en-NZ" smtClean="0"/>
              <a:t>‹#›</a:t>
            </a:fld>
            <a:endParaRPr lang="en-NZ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419878"/>
            <a:ext cx="10515600" cy="759064"/>
          </a:xfrm>
        </p:spPr>
        <p:txBody>
          <a:bodyPr/>
          <a:lstStyle>
            <a:lvl1pPr>
              <a:defRPr>
                <a:solidFill>
                  <a:srgbClr val="009AC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9009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9AA6-EAD8-4719-8EDF-C88C66BAB7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569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19878"/>
            <a:ext cx="3932237" cy="1637522"/>
          </a:xfrm>
        </p:spPr>
        <p:txBody>
          <a:bodyPr anchor="b"/>
          <a:lstStyle>
            <a:lvl1pPr>
              <a:defRPr sz="3200">
                <a:solidFill>
                  <a:srgbClr val="009AC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19879"/>
            <a:ext cx="6172200" cy="54411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9AA6-EAD8-4719-8EDF-C88C66BAB7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274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19878"/>
            <a:ext cx="3932237" cy="1637522"/>
          </a:xfrm>
        </p:spPr>
        <p:txBody>
          <a:bodyPr anchor="b"/>
          <a:lstStyle>
            <a:lvl1pPr>
              <a:defRPr sz="3200">
                <a:solidFill>
                  <a:srgbClr val="009AC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19879"/>
            <a:ext cx="6172200" cy="5441174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9AA6-EAD8-4719-8EDF-C88C66BAB7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035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University of Auckland PowerPoint template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2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9AA6-EAD8-4719-8EDF-C88C66BAB77A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150" y="6018245"/>
            <a:ext cx="2370049" cy="48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3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45" y="211160"/>
            <a:ext cx="10515600" cy="759064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en-US" sz="4900" dirty="0">
                <a:solidFill>
                  <a:srgbClr val="002060"/>
                </a:solidFill>
                <a:latin typeface="+mn-lt"/>
              </a:rPr>
              <a:t>The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Preterm Birth Clinic Wellbeing Study</a:t>
            </a:r>
            <a:r>
              <a:rPr lang="en-US" dirty="0"/>
              <a:t> </a:t>
            </a:r>
            <a:endParaRPr lang="en-NZ" sz="2200" b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45" y="2529444"/>
            <a:ext cx="11346872" cy="35789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+mn-lt"/>
              </a:rPr>
              <a:t>Background:</a:t>
            </a:r>
            <a:r>
              <a:rPr lang="en-US" sz="2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+mn-lt"/>
              </a:rPr>
              <a:t>Women with high risk pregnancies are more likely to suffer anxiety and depression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sz="2400" dirty="0">
                <a:latin typeface="+mn-lt"/>
              </a:rPr>
              <a:t>Care in a preterm birth clinic likely reduces anxiety, but has the potential to increase it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sz="2400" dirty="0">
                <a:latin typeface="+mn-lt"/>
              </a:rPr>
              <a:t>Minimal research exists </a:t>
            </a:r>
            <a:r>
              <a:rPr lang="en-US" sz="2400" dirty="0">
                <a:latin typeface="+mn-lt"/>
              </a:rPr>
              <a:t>  </a:t>
            </a:r>
            <a:endParaRPr lang="en-NZ" sz="24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+mn-lt"/>
              </a:rPr>
              <a:t>Aims: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+mn-lt"/>
              </a:rPr>
              <a:t>To report the prevalence of symptoms of anxiety and depression in pregnant women at high risk of spontaneous preterm birth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+mn-lt"/>
              </a:rPr>
              <a:t>To assess the impact of care </a:t>
            </a:r>
            <a:r>
              <a:rPr lang="en-US" sz="2400" dirty="0" smtClean="0">
                <a:latin typeface="+mn-lt"/>
              </a:rPr>
              <a:t>in </a:t>
            </a:r>
            <a:r>
              <a:rPr lang="en-US" sz="2400" dirty="0">
                <a:latin typeface="+mn-lt"/>
              </a:rPr>
              <a:t>a preterm birth clinic on psychological wellbeing</a:t>
            </a:r>
            <a:endParaRPr lang="en-NZ" sz="24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NZ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NZ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7982" r="8284" b="10561"/>
          <a:stretch/>
        </p:blipFill>
        <p:spPr>
          <a:xfrm>
            <a:off x="7567703" y="5865671"/>
            <a:ext cx="1524540" cy="890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145" y="1052331"/>
            <a:ext cx="904647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The psychological wellbeing of women at high risk of spontaneous preterm birth who are cared for in a specialised preterm birth clinic</a:t>
            </a:r>
          </a:p>
          <a:p>
            <a:pPr>
              <a:spcBef>
                <a:spcPts val="600"/>
              </a:spcBef>
            </a:pPr>
            <a:r>
              <a:rPr lang="en-US" sz="2400" u="sng" dirty="0">
                <a:solidFill>
                  <a:srgbClr val="002060"/>
                </a:solidFill>
              </a:rPr>
              <a:t>Dawes L,</a:t>
            </a:r>
            <a:r>
              <a:rPr lang="en-US" sz="2400" dirty="0">
                <a:solidFill>
                  <a:srgbClr val="002060"/>
                </a:solidFill>
              </a:rPr>
              <a:t> Waugh J, McCowan L, Groom 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E763DAA-6A74-DB4D-9B89-1E577B81D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1637" y="326601"/>
            <a:ext cx="2293470" cy="171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299" y="241132"/>
            <a:ext cx="10515600" cy="75906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+mn-lt"/>
              </a:rPr>
              <a:t>Study Design</a:t>
            </a:r>
            <a:endParaRPr lang="en-NZ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299" y="1153240"/>
            <a:ext cx="11395364" cy="156997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600" dirty="0">
                <a:latin typeface="+mn-lt"/>
              </a:rPr>
              <a:t>Longitudinal cohort survey over 12 months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NZ" sz="2600" dirty="0">
                <a:latin typeface="+mn-lt"/>
              </a:rPr>
              <a:t>Participants complete 3 sets of questionnaires at 3 time points</a:t>
            </a:r>
            <a:endParaRPr lang="en-US" sz="2600" dirty="0">
              <a:latin typeface="+mn-lt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2600" dirty="0">
              <a:latin typeface="+mn-lt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2600" dirty="0">
              <a:latin typeface="+mn-lt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2600" dirty="0">
              <a:latin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600" dirty="0">
              <a:latin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NZ" sz="26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7982" r="8284" b="10561"/>
          <a:stretch/>
        </p:blipFill>
        <p:spPr>
          <a:xfrm>
            <a:off x="7567703" y="5865671"/>
            <a:ext cx="1524540" cy="890573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6115D84D-A2A9-204C-8D00-B082406081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3959899"/>
              </p:ext>
            </p:extLst>
          </p:nvPr>
        </p:nvGraphicFramePr>
        <p:xfrm>
          <a:off x="934636" y="2762361"/>
          <a:ext cx="10168127" cy="974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448" y="289915"/>
            <a:ext cx="2513215" cy="16787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7299" y="4079692"/>
            <a:ext cx="10370191" cy="238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600" dirty="0"/>
              <a:t>Each set of questionnaires contains: </a:t>
            </a:r>
          </a:p>
          <a:p>
            <a:pPr>
              <a:lnSpc>
                <a:spcPct val="120000"/>
              </a:lnSpc>
            </a:pPr>
            <a:r>
              <a:rPr lang="en-US" sz="2600" b="1" dirty="0"/>
              <a:t>	</a:t>
            </a:r>
            <a:r>
              <a:rPr lang="en-US" sz="2400" b="1" dirty="0"/>
              <a:t>STAI </a:t>
            </a:r>
            <a:r>
              <a:rPr lang="en-US" sz="2400" dirty="0"/>
              <a:t>for anxiety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	</a:t>
            </a:r>
            <a:r>
              <a:rPr lang="en-US" sz="2400" b="1" dirty="0"/>
              <a:t>EPDS</a:t>
            </a:r>
            <a:r>
              <a:rPr lang="en-US" sz="2400" dirty="0"/>
              <a:t> for depression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	</a:t>
            </a:r>
            <a:r>
              <a:rPr lang="en-US" sz="2400" b="1" dirty="0"/>
              <a:t>Rand SF-36 </a:t>
            </a:r>
            <a:r>
              <a:rPr lang="en-US" sz="2400" dirty="0"/>
              <a:t>for quality of life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	</a:t>
            </a:r>
            <a:r>
              <a:rPr lang="en-US" sz="2400" b="1" dirty="0"/>
              <a:t>Study specific </a:t>
            </a:r>
            <a:r>
              <a:rPr lang="en-US" sz="2400" dirty="0"/>
              <a:t>questionnaires in Set 1 and 3</a:t>
            </a:r>
          </a:p>
        </p:txBody>
      </p:sp>
    </p:spTree>
    <p:extLst>
      <p:ext uri="{BB962C8B-B14F-4D97-AF65-F5344CB8AC3E}">
        <p14:creationId xmlns:p14="http://schemas.microsoft.com/office/powerpoint/2010/main" val="176344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73" y="219858"/>
            <a:ext cx="10515600" cy="75906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+mn-lt"/>
              </a:rPr>
              <a:t>Progress</a:t>
            </a:r>
            <a:endParaRPr lang="en-NZ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1306286"/>
            <a:ext cx="11222182" cy="180619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600" dirty="0">
                <a:latin typeface="+mn-lt"/>
              </a:rPr>
              <a:t>Recruitment complete August 2019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600" b="1" dirty="0">
                <a:latin typeface="+mn-lt"/>
              </a:rPr>
              <a:t>n=74 women </a:t>
            </a:r>
            <a:r>
              <a:rPr lang="en-US" sz="2600" dirty="0">
                <a:latin typeface="+mn-lt"/>
              </a:rPr>
              <a:t>(75% of eligible)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600" dirty="0">
                <a:latin typeface="+mn-lt"/>
              </a:rPr>
              <a:t>208 questionnaires complete, 11 to go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7982" r="8284" b="10561"/>
          <a:stretch/>
        </p:blipFill>
        <p:spPr>
          <a:xfrm>
            <a:off x="7567703" y="5865671"/>
            <a:ext cx="1524540" cy="890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84" y="1451634"/>
            <a:ext cx="3718759" cy="3321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073" y="3439841"/>
            <a:ext cx="71936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Expected completion</a:t>
            </a:r>
          </a:p>
          <a:p>
            <a:endParaRPr lang="en-US" sz="2000" b="1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600" dirty="0"/>
              <a:t>All questionnaires by November 2019</a:t>
            </a:r>
          </a:p>
          <a:p>
            <a:pPr>
              <a:spcBef>
                <a:spcPts val="1200"/>
              </a:spcBef>
            </a:pPr>
            <a:r>
              <a:rPr lang="en-US" sz="2600" dirty="0"/>
              <a:t>Pregnancy outcomes by March 2020</a:t>
            </a:r>
          </a:p>
          <a:p>
            <a:pPr>
              <a:spcBef>
                <a:spcPts val="1200"/>
              </a:spcBef>
            </a:pPr>
            <a:r>
              <a:rPr lang="en-US" sz="2600" dirty="0"/>
              <a:t>Publication by mid-2020</a:t>
            </a:r>
            <a:endParaRPr lang="en-NZ" sz="2600" dirty="0"/>
          </a:p>
          <a:p>
            <a:pPr>
              <a:spcBef>
                <a:spcPts val="1200"/>
              </a:spcBef>
            </a:pPr>
            <a:endParaRPr lang="en-NZ" dirty="0"/>
          </a:p>
        </p:txBody>
      </p:sp>
      <p:sp>
        <p:nvSpPr>
          <p:cNvPr id="7" name="Right Arrow 6"/>
          <p:cNvSpPr/>
          <p:nvPr/>
        </p:nvSpPr>
        <p:spPr>
          <a:xfrm>
            <a:off x="11913326" y="6548384"/>
            <a:ext cx="169817" cy="207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6364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</TotalTime>
  <Words>152</Words>
  <Application>Microsoft Office PowerPoint</Application>
  <PresentationFormat>Custom</PresentationFormat>
  <Paragraphs>39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The Preterm Birth Clinic Wellbeing Study </vt:lpstr>
      <vt:lpstr>Study Design</vt:lpstr>
      <vt:lpstr>Progress</vt:lpstr>
    </vt:vector>
  </TitlesOfParts>
  <Company>The University of Auckland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Kieran Liew</dc:creator>
  <cp:lastModifiedBy>Emily Clark (ADHB)</cp:lastModifiedBy>
  <cp:revision>103</cp:revision>
  <dcterms:created xsi:type="dcterms:W3CDTF">2017-03-30T03:17:48Z</dcterms:created>
  <dcterms:modified xsi:type="dcterms:W3CDTF">2019-09-03T22:24:19Z</dcterms:modified>
</cp:coreProperties>
</file>