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7" r:id="rId3"/>
    <p:sldId id="268" r:id="rId4"/>
    <p:sldId id="269" r:id="rId5"/>
    <p:sldId id="270" r:id="rId6"/>
    <p:sldId id="277" r:id="rId7"/>
    <p:sldId id="278" r:id="rId8"/>
    <p:sldId id="272" r:id="rId9"/>
    <p:sldId id="273" r:id="rId10"/>
    <p:sldId id="274" r:id="rId11"/>
    <p:sldId id="275" r:id="rId12"/>
    <p:sldId id="276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91" r:id="rId21"/>
    <p:sldId id="286" r:id="rId22"/>
    <p:sldId id="290" r:id="rId23"/>
    <p:sldId id="287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">
          <p15:clr>
            <a:srgbClr val="A4A3A4"/>
          </p15:clr>
        </p15:guide>
        <p15:guide id="2" pos="55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887"/>
    <a:srgbClr val="0F7674"/>
    <a:srgbClr val="094F7C"/>
    <a:srgbClr val="351263"/>
    <a:srgbClr val="469816"/>
    <a:srgbClr val="DBA51C"/>
    <a:srgbClr val="DB520D"/>
    <a:srgbClr val="760053"/>
    <a:srgbClr val="B1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9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204" y="-90"/>
      </p:cViewPr>
      <p:guideLst>
        <p:guide orient="horz" pos="225"/>
        <p:guide pos="55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7" y="914978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NZ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Term baby with symptomatic</a:t>
            </a:r>
            <a:r>
              <a:rPr lang="en-GB" baseline="0" dirty="0" smtClean="0">
                <a:latin typeface="Arial" charset="0"/>
                <a:ea typeface="msgothic" charset="0"/>
                <a:cs typeface="msgothic" charset="0"/>
              </a:rPr>
              <a:t> hypoglycaemia</a:t>
            </a:r>
            <a:endParaRPr lang="en-GB" dirty="0" smtClean="0">
              <a:latin typeface="Arial" charset="0"/>
              <a:ea typeface="msgothic" charset="0"/>
              <a:cs typeface="msgothic" charset="0"/>
            </a:endParaRPr>
          </a:p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Posterior 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WM abnormality (T2-weighted MRI scan in the transverse plane obtained 14 days after birth; GA: 39.71 weeks). There is severely abnormally high SI with loss of gray matter/WM differentiation bilaterally in the posterior parietal and occipital lobes (arrows). Appearances within the BGT and PLIC are normal. This child developed cognitive delay, epilepsy, and impaired vision.</a:t>
            </a:r>
          </a:p>
        </p:txBody>
      </p:sp>
    </p:spTree>
    <p:extLst>
      <p:ext uri="{BB962C8B-B14F-4D97-AF65-F5344CB8AC3E}">
        <p14:creationId xmlns:p14="http://schemas.microsoft.com/office/powerpoint/2010/main" val="257202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0455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3749" indent="-193749">
              <a:lnSpc>
                <a:spcPct val="97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Gothic" charset="0"/>
                <a:cs typeface="Gothic" charset="0"/>
              </a:rPr>
              <a:t>Figure 3 Results of Interstitial Glucose Monitoring in Children with and Those without Neurosensory Disability at 2 Years. Data are means and 95% confidence intervals and represent the per-child 0.5-hour average of continuous interstitial glucose concentrations. ∆IG denotes the mean difference in the first 12 hours or first 48 hours, as determined from repeated-measures analysis, and IG*t the group–time interaction. Panel A shows data for all 302 children who underwent interstitial monitoring in the first 48 hours after birth, Panel B shows data for the 162 children with neonatal </a:t>
            </a:r>
            <a:r>
              <a:rPr lang="en-GB" dirty="0" err="1" smtClean="0">
                <a:latin typeface="Arial" charset="0"/>
                <a:ea typeface="Gothic" charset="0"/>
                <a:cs typeface="Gothic" charset="0"/>
              </a:rPr>
              <a:t>hypoglycemia</a:t>
            </a:r>
            <a:r>
              <a:rPr lang="en-GB" dirty="0" smtClean="0">
                <a:latin typeface="Arial" charset="0"/>
                <a:ea typeface="Gothic" charset="0"/>
                <a:cs typeface="Gothic" charset="0"/>
              </a:rPr>
              <a:t>, Panel C shows data for the 104 children with neonatal </a:t>
            </a:r>
            <a:r>
              <a:rPr lang="en-GB" dirty="0" err="1" smtClean="0">
                <a:latin typeface="Arial" charset="0"/>
                <a:ea typeface="Gothic" charset="0"/>
                <a:cs typeface="Gothic" charset="0"/>
              </a:rPr>
              <a:t>hypoglycemia</a:t>
            </a:r>
            <a:r>
              <a:rPr lang="en-GB" dirty="0" smtClean="0">
                <a:latin typeface="Arial" charset="0"/>
                <a:ea typeface="Gothic" charset="0"/>
                <a:cs typeface="Gothic" charset="0"/>
              </a:rPr>
              <a:t> who were treated with dextrose (buccal dextrose gel, intravenous dextrose, or both), Panel D shows data for the 58 children with neonatal </a:t>
            </a:r>
            <a:r>
              <a:rPr lang="en-GB" dirty="0" err="1" smtClean="0">
                <a:latin typeface="Arial" charset="0"/>
                <a:ea typeface="Gothic" charset="0"/>
                <a:cs typeface="Gothic" charset="0"/>
              </a:rPr>
              <a:t>hypoglycemia</a:t>
            </a:r>
            <a:r>
              <a:rPr lang="en-GB" dirty="0" smtClean="0">
                <a:latin typeface="Arial" charset="0"/>
                <a:ea typeface="Gothic" charset="0"/>
                <a:cs typeface="Gothic" charset="0"/>
              </a:rPr>
              <a:t> who were not treated with dextrose, Panel E shows interstitial glucose values after the first </a:t>
            </a:r>
            <a:r>
              <a:rPr lang="en-GB" dirty="0" err="1" smtClean="0">
                <a:latin typeface="Arial" charset="0"/>
                <a:ea typeface="Gothic" charset="0"/>
                <a:cs typeface="Gothic" charset="0"/>
              </a:rPr>
              <a:t>hypoglycemic</a:t>
            </a:r>
            <a:r>
              <a:rPr lang="en-GB" dirty="0" smtClean="0">
                <a:latin typeface="Arial" charset="0"/>
                <a:ea typeface="Gothic" charset="0"/>
                <a:cs typeface="Gothic" charset="0"/>
              </a:rPr>
              <a:t> episode in the 104 children treated with dextrose, and Panel F shows data for the 140 children without neonatal </a:t>
            </a:r>
            <a:r>
              <a:rPr lang="en-GB" dirty="0" err="1" smtClean="0">
                <a:latin typeface="Arial" charset="0"/>
                <a:ea typeface="Gothic" charset="0"/>
                <a:cs typeface="Gothic" charset="0"/>
              </a:rPr>
              <a:t>hypoglycemia</a:t>
            </a:r>
            <a:r>
              <a:rPr lang="en-GB" dirty="0" smtClean="0">
                <a:latin typeface="Arial" charset="0"/>
                <a:ea typeface="Gothic" charset="0"/>
                <a:cs typeface="Gothic" charset="0"/>
              </a:rPr>
              <a:t>.</a:t>
            </a:r>
            <a:endParaRPr lang="en-GB" dirty="0">
              <a:latin typeface="Arial" charset="0"/>
              <a:ea typeface="Gothic" charset="0"/>
              <a:cs typeface="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As a reminder, the NWH guidelines</a:t>
            </a:r>
            <a:r>
              <a:rPr lang="en-NZ" baseline="0" dirty="0" smtClean="0"/>
              <a:t> state………..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F4F4-99A2-4A94-95CC-FC174871C853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723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As a reminder, the </a:t>
            </a:r>
            <a:r>
              <a:rPr lang="en-NZ" smtClean="0"/>
              <a:t>NWH guidelines</a:t>
            </a:r>
            <a:r>
              <a:rPr lang="en-NZ" baseline="0" smtClean="0"/>
              <a:t> state………..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F4F4-99A2-4A94-95CC-FC174871C853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537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Define screening</a:t>
            </a:r>
            <a:r>
              <a:rPr lang="en-NZ" baseline="0" dirty="0" smtClean="0"/>
              <a:t> adherence, define </a:t>
            </a:r>
            <a:r>
              <a:rPr lang="en-NZ" baseline="0" smtClean="0"/>
              <a:t>treatment adherence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F4F4-99A2-4A94-95CC-FC174871C853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175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F4F4-99A2-4A94-95CC-FC174871C853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914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If more than one risk factor…..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F4F4-99A2-4A94-95CC-FC174871C853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275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2018</a:t>
            </a:r>
          </a:p>
          <a:p>
            <a:r>
              <a:rPr lang="en-NZ" dirty="0" smtClean="0"/>
              <a:t>Total </a:t>
            </a:r>
            <a:r>
              <a:rPr lang="en-NZ" smtClean="0"/>
              <a:t>6597 – stillbirth</a:t>
            </a:r>
            <a:r>
              <a:rPr lang="en-NZ" baseline="0" smtClean="0"/>
              <a:t> 57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F4F4-99A2-4A94-95CC-FC174871C853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506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“Rechecked” – 10 = 5%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F4F4-99A2-4A94-95CC-FC174871C853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942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008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82629" y="1441450"/>
            <a:ext cx="8027984" cy="83656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 smtClean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82629" y="2296643"/>
            <a:ext cx="8027987" cy="10566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 smtClean="0"/>
              <a:t>Subheading (Verdana Regular)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5670067"/>
            <a:ext cx="4872532" cy="7132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5287551" y="360497"/>
            <a:ext cx="3423062" cy="441802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Wednesday, 04 September 2019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58361" y="173194"/>
            <a:ext cx="184666" cy="6463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0088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2281237"/>
            <a:ext cx="8027987" cy="3179763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 smtClean="0"/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31" y="371543"/>
            <a:ext cx="4872532" cy="7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1E1D-A716-44A1-BD44-46028C2FBDA2}" type="datetimeFigureOut">
              <a:rPr lang="en-NZ" smtClean="0"/>
              <a:t>04/09/2019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12A4-E794-4720-BCCD-F3574D27B7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38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1E1D-A716-44A1-BD44-46028C2FBDA2}" type="datetimeFigureOut">
              <a:rPr lang="en-NZ" smtClean="0"/>
              <a:t>04/09/2019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12A4-E794-4720-BCCD-F3574D27B77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319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7865" y="1777050"/>
            <a:ext cx="8027985" cy="717593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2958265"/>
            <a:ext cx="3096000" cy="3899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4463" y="1245261"/>
            <a:ext cx="1439998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40465" y="1245261"/>
            <a:ext cx="1439998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446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4046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8446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68446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4046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120063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120063" cy="421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03563" y="357188"/>
            <a:ext cx="4176900" cy="612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919969" y="1758348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 err="1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400" y="6383338"/>
            <a:ext cx="642730" cy="4746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56B5-A700-544C-8720-C289028A981D}" type="datetime2">
              <a:rPr lang="en-NZ" smtClean="0"/>
              <a:pPr/>
              <a:t>Wednesday, 04 September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5" r:id="rId7"/>
    <p:sldLayoutId id="2147483658" r:id="rId8"/>
    <p:sldLayoutId id="2147483659" r:id="rId9"/>
    <p:sldLayoutId id="2147483660" r:id="rId10"/>
    <p:sldLayoutId id="2147483662" r:id="rId11"/>
    <p:sldLayoutId id="2147483663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Audit of Hypoglycaemia Screening on the Postnatal Wards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2626" y="3353246"/>
            <a:ext cx="8027987" cy="1056603"/>
          </a:xfrm>
        </p:spPr>
        <p:txBody>
          <a:bodyPr/>
          <a:lstStyle/>
          <a:p>
            <a:pPr algn="ctr"/>
            <a:r>
              <a:rPr lang="en-NZ" dirty="0"/>
              <a:t>Pascell M, </a:t>
            </a:r>
            <a:r>
              <a:rPr lang="en-NZ" u="sng" dirty="0" err="1"/>
              <a:t>Alsweiler</a:t>
            </a:r>
            <a:r>
              <a:rPr lang="en-NZ" u="sng" dirty="0"/>
              <a:t> JM</a:t>
            </a:r>
          </a:p>
          <a:p>
            <a:pPr algn="ctr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023BB6-81CC-F74B-AD54-9BB6FC1ECAFD}" type="datetime2">
              <a:rPr lang="en-NZ" smtClean="0"/>
              <a:pPr/>
              <a:t>Wednesday, 04 September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36689" y="309433"/>
            <a:ext cx="8229600" cy="1143000"/>
          </a:xfrm>
        </p:spPr>
        <p:txBody>
          <a:bodyPr/>
          <a:lstStyle/>
          <a:p>
            <a:r>
              <a:rPr lang="en-NZ" b="1" dirty="0" smtClean="0">
                <a:solidFill>
                  <a:schemeClr val="accent1"/>
                </a:solidFill>
              </a:rPr>
              <a:t>Methods</a:t>
            </a:r>
            <a:endParaRPr lang="en-NZ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Inclusion criteria:</a:t>
            </a:r>
          </a:p>
          <a:p>
            <a:pPr lvl="1"/>
            <a:r>
              <a:rPr lang="en-NZ" dirty="0" smtClean="0"/>
              <a:t>At least one risk factor for hypoglycaemia</a:t>
            </a:r>
          </a:p>
          <a:p>
            <a:pPr lvl="1"/>
            <a:endParaRPr lang="en-NZ" dirty="0"/>
          </a:p>
          <a:p>
            <a:r>
              <a:rPr lang="en-NZ" dirty="0" smtClean="0"/>
              <a:t>Exclusion criteria:</a:t>
            </a:r>
          </a:p>
          <a:p>
            <a:pPr lvl="1"/>
            <a:r>
              <a:rPr lang="en-NZ" dirty="0" smtClean="0"/>
              <a:t>Non-viable neonates</a:t>
            </a:r>
          </a:p>
          <a:p>
            <a:pPr lvl="1"/>
            <a:r>
              <a:rPr lang="en-NZ" dirty="0" smtClean="0"/>
              <a:t>NICU admission prior to screening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962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6551" y="299135"/>
            <a:ext cx="8229600" cy="1143000"/>
          </a:xfrm>
        </p:spPr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Methods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Random selection and chart review of 50 patients from each at-risk group.</a:t>
            </a:r>
          </a:p>
          <a:p>
            <a:pPr lvl="1"/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1"/>
            <a:ext cx="2573345" cy="289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6492" y="309433"/>
            <a:ext cx="8229600" cy="1143000"/>
          </a:xfrm>
        </p:spPr>
        <p:txBody>
          <a:bodyPr/>
          <a:lstStyle/>
          <a:p>
            <a:r>
              <a:rPr lang="en-NZ" b="1" dirty="0" smtClean="0">
                <a:solidFill>
                  <a:schemeClr val="accent1"/>
                </a:solidFill>
              </a:rPr>
              <a:t>Definitions</a:t>
            </a:r>
            <a:endParaRPr lang="en-NZ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Screened – any BGC 48 hours after birth</a:t>
            </a:r>
          </a:p>
          <a:p>
            <a:r>
              <a:rPr lang="en-NZ" dirty="0" smtClean="0"/>
              <a:t>Adherence to Screening</a:t>
            </a:r>
          </a:p>
          <a:p>
            <a:pPr lvl="1"/>
            <a:r>
              <a:rPr lang="en-NZ" dirty="0" smtClean="0"/>
              <a:t>Screened AND</a:t>
            </a:r>
          </a:p>
          <a:p>
            <a:pPr lvl="1"/>
            <a:r>
              <a:rPr lang="en-NZ" dirty="0" smtClean="0"/>
              <a:t>First BGC 1-2 hours after birth AND</a:t>
            </a:r>
          </a:p>
          <a:p>
            <a:pPr lvl="1"/>
            <a:r>
              <a:rPr lang="en-NZ" dirty="0" smtClean="0"/>
              <a:t>3 consecutive BGC &gt;2.5 </a:t>
            </a:r>
            <a:r>
              <a:rPr lang="en-NZ" dirty="0" err="1" smtClean="0"/>
              <a:t>mM</a:t>
            </a:r>
            <a:r>
              <a:rPr lang="en-NZ" dirty="0" smtClean="0"/>
              <a:t> </a:t>
            </a:r>
            <a:endParaRPr lang="en-NZ" dirty="0"/>
          </a:p>
          <a:p>
            <a:pPr lvl="0"/>
            <a:r>
              <a:rPr lang="en-NZ" dirty="0">
                <a:solidFill>
                  <a:prstClr val="black"/>
                </a:solidFill>
              </a:rPr>
              <a:t>Adherence to Treatment</a:t>
            </a:r>
          </a:p>
          <a:p>
            <a:pPr marL="457200" lvl="1" indent="0">
              <a:buNone/>
            </a:pPr>
            <a:r>
              <a:rPr lang="en-NZ" dirty="0"/>
              <a:t> </a:t>
            </a:r>
            <a:r>
              <a:rPr lang="en-NZ" dirty="0" smtClean="0"/>
              <a:t>- Dextrose gel prescribed and given</a:t>
            </a:r>
          </a:p>
          <a:p>
            <a:pPr marL="457200" lvl="1" indent="0">
              <a:buNone/>
            </a:pPr>
            <a:r>
              <a:rPr lang="en-NZ" dirty="0"/>
              <a:t> </a:t>
            </a:r>
            <a:r>
              <a:rPr lang="en-NZ" dirty="0" smtClean="0"/>
              <a:t>- BGC 30 min after gel</a:t>
            </a:r>
          </a:p>
        </p:txBody>
      </p:sp>
    </p:spTree>
    <p:extLst>
      <p:ext uri="{BB962C8B-B14F-4D97-AF65-F5344CB8AC3E}">
        <p14:creationId xmlns:p14="http://schemas.microsoft.com/office/powerpoint/2010/main" val="6931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718" y="1062034"/>
            <a:ext cx="174625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5" name="Rectangle 4"/>
          <p:cNvSpPr/>
          <p:nvPr/>
        </p:nvSpPr>
        <p:spPr>
          <a:xfrm>
            <a:off x="3077395" y="1086655"/>
            <a:ext cx="174625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6" name="TextBox 5"/>
          <p:cNvSpPr txBox="1"/>
          <p:nvPr/>
        </p:nvSpPr>
        <p:spPr>
          <a:xfrm>
            <a:off x="255725" y="1210712"/>
            <a:ext cx="1746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350" dirty="0" err="1"/>
              <a:t>Liveborn</a:t>
            </a:r>
            <a:r>
              <a:rPr lang="en-NZ" sz="1350" dirty="0"/>
              <a:t> viable babies </a:t>
            </a:r>
            <a:r>
              <a:rPr lang="en-NZ" sz="1350" dirty="0" smtClean="0"/>
              <a:t>N</a:t>
            </a:r>
            <a:r>
              <a:rPr lang="en-NZ" sz="1350" dirty="0"/>
              <a:t>= 7570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2245" y="1212277"/>
            <a:ext cx="1746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350" dirty="0" err="1"/>
              <a:t>Liveborn</a:t>
            </a:r>
            <a:r>
              <a:rPr lang="en-NZ" sz="1350" dirty="0"/>
              <a:t> viable babies </a:t>
            </a:r>
            <a:r>
              <a:rPr lang="en-NZ" sz="1350" dirty="0" smtClean="0"/>
              <a:t>N</a:t>
            </a:r>
            <a:r>
              <a:rPr lang="en-NZ" sz="1350" dirty="0"/>
              <a:t>= 7004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830" y="3109283"/>
            <a:ext cx="174625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9" name="Rectangle 8"/>
          <p:cNvSpPr/>
          <p:nvPr/>
        </p:nvSpPr>
        <p:spPr>
          <a:xfrm>
            <a:off x="1797891" y="2071846"/>
            <a:ext cx="1278091" cy="755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0" name="TextBox 9"/>
          <p:cNvSpPr txBox="1"/>
          <p:nvPr/>
        </p:nvSpPr>
        <p:spPr>
          <a:xfrm>
            <a:off x="1847586" y="2147262"/>
            <a:ext cx="124465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00" dirty="0"/>
              <a:t>&lt;</a:t>
            </a:r>
            <a:r>
              <a:rPr lang="en-NZ" sz="1300" dirty="0" smtClean="0"/>
              <a:t>36/40 N</a:t>
            </a:r>
            <a:r>
              <a:rPr lang="en-NZ" sz="1300" dirty="0"/>
              <a:t>= </a:t>
            </a:r>
            <a:r>
              <a:rPr lang="en-NZ" sz="1300" dirty="0" smtClean="0"/>
              <a:t>458</a:t>
            </a:r>
            <a:endParaRPr lang="en-NZ" sz="1300" dirty="0"/>
          </a:p>
          <a:p>
            <a:r>
              <a:rPr lang="en-NZ" sz="1300" dirty="0"/>
              <a:t>&lt;2200g </a:t>
            </a:r>
            <a:r>
              <a:rPr lang="en-NZ" sz="1300" dirty="0" smtClean="0"/>
              <a:t>N</a:t>
            </a:r>
            <a:r>
              <a:rPr lang="en-NZ" sz="1300" dirty="0"/>
              <a:t>= </a:t>
            </a:r>
            <a:r>
              <a:rPr lang="en-NZ" sz="1300" dirty="0" smtClean="0"/>
              <a:t>324</a:t>
            </a:r>
            <a:endParaRPr lang="en-NZ" sz="1300" dirty="0"/>
          </a:p>
          <a:p>
            <a:r>
              <a:rPr lang="en-NZ" sz="1300" dirty="0" smtClean="0"/>
              <a:t>NICU N=832</a:t>
            </a:r>
            <a:endParaRPr lang="en-NZ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336453" y="3225109"/>
            <a:ext cx="1746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350" dirty="0"/>
              <a:t>Eligible babies </a:t>
            </a:r>
          </a:p>
          <a:p>
            <a:pPr algn="ctr"/>
            <a:r>
              <a:rPr lang="en-NZ" sz="1350" dirty="0"/>
              <a:t>N=6637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0908" y="2087602"/>
            <a:ext cx="133248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4" name="Rectangle 13"/>
          <p:cNvSpPr/>
          <p:nvPr/>
        </p:nvSpPr>
        <p:spPr>
          <a:xfrm>
            <a:off x="3077395" y="3158928"/>
            <a:ext cx="174625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5" name="TextBox 14"/>
          <p:cNvSpPr txBox="1"/>
          <p:nvPr/>
        </p:nvSpPr>
        <p:spPr>
          <a:xfrm>
            <a:off x="3196360" y="3299627"/>
            <a:ext cx="1746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350" dirty="0"/>
              <a:t>Eligible babies </a:t>
            </a:r>
          </a:p>
          <a:p>
            <a:pPr algn="ctr"/>
            <a:r>
              <a:rPr lang="en-NZ" sz="1350" dirty="0"/>
              <a:t>N=6090</a:t>
            </a:r>
          </a:p>
        </p:txBody>
      </p:sp>
      <p:cxnSp>
        <p:nvCxnSpPr>
          <p:cNvPr id="33" name="Straight Arrow Connector 32"/>
          <p:cNvCxnSpPr>
            <a:endCxn id="8" idx="0"/>
          </p:cNvCxnSpPr>
          <p:nvPr/>
        </p:nvCxnSpPr>
        <p:spPr>
          <a:xfrm>
            <a:off x="1136647" y="1877158"/>
            <a:ext cx="17308" cy="12321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4" idx="0"/>
          </p:cNvCxnSpPr>
          <p:nvPr/>
        </p:nvCxnSpPr>
        <p:spPr>
          <a:xfrm flipH="1">
            <a:off x="3950520" y="1871059"/>
            <a:ext cx="12984" cy="12878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158108" y="3927882"/>
            <a:ext cx="0" cy="5936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661005" y="2175321"/>
            <a:ext cx="13080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00" dirty="0"/>
              <a:t>&lt;</a:t>
            </a:r>
            <a:r>
              <a:rPr lang="en-NZ" sz="1300" dirty="0" smtClean="0"/>
              <a:t>36/40  </a:t>
            </a:r>
            <a:r>
              <a:rPr lang="en-NZ" sz="1300" dirty="0"/>
              <a:t>N= </a:t>
            </a:r>
            <a:r>
              <a:rPr lang="en-NZ" sz="1300" dirty="0" smtClean="0"/>
              <a:t>413</a:t>
            </a:r>
            <a:endParaRPr lang="en-NZ" sz="1300" dirty="0"/>
          </a:p>
          <a:p>
            <a:r>
              <a:rPr lang="en-NZ" sz="1300" dirty="0"/>
              <a:t>&lt;2200g  </a:t>
            </a:r>
            <a:r>
              <a:rPr lang="en-NZ" sz="1300" dirty="0" smtClean="0"/>
              <a:t>N</a:t>
            </a:r>
            <a:r>
              <a:rPr lang="en-NZ" sz="1300" dirty="0"/>
              <a:t>= </a:t>
            </a:r>
            <a:r>
              <a:rPr lang="en-NZ" sz="1300" dirty="0" smtClean="0"/>
              <a:t>324</a:t>
            </a:r>
            <a:endParaRPr lang="en-NZ" sz="1300" dirty="0"/>
          </a:p>
          <a:p>
            <a:r>
              <a:rPr lang="en-NZ" sz="1300" dirty="0" smtClean="0"/>
              <a:t>NICU </a:t>
            </a:r>
            <a:r>
              <a:rPr lang="en-NZ" sz="1300" dirty="0"/>
              <a:t>N= </a:t>
            </a:r>
            <a:r>
              <a:rPr lang="en-NZ" sz="1300" dirty="0" smtClean="0"/>
              <a:t>832</a:t>
            </a:r>
            <a:endParaRPr lang="en-NZ" sz="1050" dirty="0"/>
          </a:p>
        </p:txBody>
      </p:sp>
      <p:cxnSp>
        <p:nvCxnSpPr>
          <p:cNvPr id="78" name="Straight Arrow Connector 77"/>
          <p:cNvCxnSpPr>
            <a:endCxn id="9" idx="1"/>
          </p:cNvCxnSpPr>
          <p:nvPr/>
        </p:nvCxnSpPr>
        <p:spPr>
          <a:xfrm flipV="1">
            <a:off x="1140829" y="2449846"/>
            <a:ext cx="657062" cy="168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6633" y="58447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/>
              <a:t>2011</a:t>
            </a:r>
            <a:endParaRPr lang="en-NZ" b="1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3912954" y="3927882"/>
            <a:ext cx="0" cy="5936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63522" y="4521579"/>
            <a:ext cx="1746250" cy="1203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81" name="TextBox 80"/>
          <p:cNvSpPr txBox="1"/>
          <p:nvPr/>
        </p:nvSpPr>
        <p:spPr>
          <a:xfrm>
            <a:off x="3632146" y="58250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/>
              <a:t>2015</a:t>
            </a:r>
            <a:endParaRPr lang="en-NZ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6806352" y="58447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/>
              <a:t>2018</a:t>
            </a:r>
            <a:endParaRPr lang="en-NZ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55725" y="4646511"/>
            <a:ext cx="1628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IDM N= 789</a:t>
            </a:r>
          </a:p>
          <a:p>
            <a:r>
              <a:rPr lang="en-NZ" sz="1400" dirty="0" smtClean="0"/>
              <a:t>Preterm N= 151</a:t>
            </a:r>
          </a:p>
          <a:p>
            <a:r>
              <a:rPr lang="en-NZ" sz="1400" dirty="0" smtClean="0"/>
              <a:t>SGA N= 683</a:t>
            </a:r>
          </a:p>
          <a:p>
            <a:r>
              <a:rPr lang="en-NZ" sz="1400" dirty="0" smtClean="0"/>
              <a:t>LGA N= 439</a:t>
            </a:r>
            <a:endParaRPr lang="en-NZ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3255167" y="4628082"/>
            <a:ext cx="1628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IDM N= 633</a:t>
            </a:r>
          </a:p>
          <a:p>
            <a:r>
              <a:rPr lang="en-NZ" sz="1400" dirty="0" smtClean="0"/>
              <a:t>Preterm N= 139</a:t>
            </a:r>
          </a:p>
          <a:p>
            <a:r>
              <a:rPr lang="en-NZ" sz="1400" dirty="0" smtClean="0"/>
              <a:t>SGA N= 810</a:t>
            </a:r>
          </a:p>
          <a:p>
            <a:r>
              <a:rPr lang="en-NZ" sz="1400" dirty="0" smtClean="0"/>
              <a:t>LGA N= 393</a:t>
            </a:r>
            <a:endParaRPr lang="en-NZ" sz="1400" dirty="0"/>
          </a:p>
        </p:txBody>
      </p:sp>
      <p:sp>
        <p:nvSpPr>
          <p:cNvPr id="85" name="Rectangle 84"/>
          <p:cNvSpPr/>
          <p:nvPr/>
        </p:nvSpPr>
        <p:spPr>
          <a:xfrm>
            <a:off x="3085392" y="4503148"/>
            <a:ext cx="1746250" cy="1203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86" name="Rectangle 85"/>
          <p:cNvSpPr/>
          <p:nvPr/>
        </p:nvSpPr>
        <p:spPr>
          <a:xfrm>
            <a:off x="6179795" y="4521579"/>
            <a:ext cx="1746250" cy="1203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87" name="TextBox 86"/>
          <p:cNvSpPr txBox="1"/>
          <p:nvPr/>
        </p:nvSpPr>
        <p:spPr>
          <a:xfrm>
            <a:off x="6318406" y="4646511"/>
            <a:ext cx="1628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IDM N= 666</a:t>
            </a:r>
          </a:p>
          <a:p>
            <a:r>
              <a:rPr lang="en-NZ" sz="1400" dirty="0" smtClean="0"/>
              <a:t>Preterm N= 134</a:t>
            </a:r>
          </a:p>
          <a:p>
            <a:r>
              <a:rPr lang="en-NZ" sz="1400" dirty="0" smtClean="0"/>
              <a:t>SGA N= 693</a:t>
            </a:r>
          </a:p>
          <a:p>
            <a:r>
              <a:rPr lang="en-NZ" sz="1400" dirty="0" smtClean="0"/>
              <a:t>LGA N= 254</a:t>
            </a:r>
            <a:endParaRPr lang="en-NZ" sz="1400" dirty="0"/>
          </a:p>
        </p:txBody>
      </p:sp>
      <p:sp>
        <p:nvSpPr>
          <p:cNvPr id="88" name="Rectangle 87"/>
          <p:cNvSpPr/>
          <p:nvPr/>
        </p:nvSpPr>
        <p:spPr>
          <a:xfrm>
            <a:off x="6179795" y="1086655"/>
            <a:ext cx="174625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89" name="TextBox 88"/>
          <p:cNvSpPr txBox="1"/>
          <p:nvPr/>
        </p:nvSpPr>
        <p:spPr>
          <a:xfrm>
            <a:off x="6205194" y="1210712"/>
            <a:ext cx="1746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350" dirty="0" err="1"/>
              <a:t>Liveborn</a:t>
            </a:r>
            <a:r>
              <a:rPr lang="en-NZ" sz="1350" dirty="0"/>
              <a:t> viable babies </a:t>
            </a:r>
            <a:r>
              <a:rPr lang="en-NZ" sz="1350" dirty="0" smtClean="0"/>
              <a:t>N= 6532</a:t>
            </a:r>
            <a:endParaRPr lang="en-NZ" sz="1350" dirty="0"/>
          </a:p>
        </p:txBody>
      </p:sp>
      <p:sp>
        <p:nvSpPr>
          <p:cNvPr id="90" name="Rectangle 89"/>
          <p:cNvSpPr/>
          <p:nvPr/>
        </p:nvSpPr>
        <p:spPr>
          <a:xfrm>
            <a:off x="4607582" y="2131287"/>
            <a:ext cx="133248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91" name="TextBox 90"/>
          <p:cNvSpPr txBox="1"/>
          <p:nvPr/>
        </p:nvSpPr>
        <p:spPr>
          <a:xfrm>
            <a:off x="7728691" y="2157105"/>
            <a:ext cx="13080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00" dirty="0"/>
              <a:t>&lt;</a:t>
            </a:r>
            <a:r>
              <a:rPr lang="en-NZ" sz="1300" dirty="0" smtClean="0"/>
              <a:t>36/40  </a:t>
            </a:r>
            <a:r>
              <a:rPr lang="en-NZ" sz="1300" dirty="0"/>
              <a:t>N= </a:t>
            </a:r>
            <a:r>
              <a:rPr lang="en-NZ" sz="1300" dirty="0" smtClean="0"/>
              <a:t> 374</a:t>
            </a:r>
            <a:endParaRPr lang="en-NZ" sz="1300" dirty="0"/>
          </a:p>
          <a:p>
            <a:r>
              <a:rPr lang="en-NZ" sz="1300" dirty="0"/>
              <a:t>&lt;2200g  </a:t>
            </a:r>
            <a:r>
              <a:rPr lang="en-NZ" sz="1300" dirty="0" smtClean="0"/>
              <a:t>N</a:t>
            </a:r>
            <a:r>
              <a:rPr lang="en-NZ" sz="1300" dirty="0"/>
              <a:t>= </a:t>
            </a:r>
            <a:r>
              <a:rPr lang="en-NZ" sz="1300" dirty="0" smtClean="0"/>
              <a:t>307</a:t>
            </a:r>
            <a:endParaRPr lang="en-NZ" sz="1300" dirty="0"/>
          </a:p>
          <a:p>
            <a:r>
              <a:rPr lang="en-NZ" sz="1300" dirty="0" smtClean="0"/>
              <a:t>NICU </a:t>
            </a:r>
            <a:r>
              <a:rPr lang="en-NZ" sz="1300" dirty="0"/>
              <a:t>N= </a:t>
            </a:r>
            <a:r>
              <a:rPr lang="en-NZ" sz="1300" dirty="0" smtClean="0"/>
              <a:t>742</a:t>
            </a:r>
            <a:endParaRPr lang="en-NZ" sz="1050" dirty="0"/>
          </a:p>
        </p:txBody>
      </p:sp>
      <p:sp>
        <p:nvSpPr>
          <p:cNvPr id="104" name="TextBox 103"/>
          <p:cNvSpPr txBox="1"/>
          <p:nvPr/>
        </p:nvSpPr>
        <p:spPr>
          <a:xfrm>
            <a:off x="6217360" y="3350414"/>
            <a:ext cx="1746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350" dirty="0"/>
              <a:t>Eligible babies </a:t>
            </a:r>
          </a:p>
          <a:p>
            <a:pPr algn="ctr"/>
            <a:r>
              <a:rPr lang="en-NZ" sz="1350" dirty="0" smtClean="0"/>
              <a:t>N=5697</a:t>
            </a:r>
            <a:endParaRPr lang="en-NZ" sz="1350" dirty="0"/>
          </a:p>
        </p:txBody>
      </p:sp>
      <p:sp>
        <p:nvSpPr>
          <p:cNvPr id="106" name="Rectangle 105"/>
          <p:cNvSpPr/>
          <p:nvPr/>
        </p:nvSpPr>
        <p:spPr>
          <a:xfrm>
            <a:off x="6179795" y="3223330"/>
            <a:ext cx="174625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7046428" y="1902489"/>
            <a:ext cx="12984" cy="12878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059412" y="3949988"/>
            <a:ext cx="0" cy="59369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3943827" y="2446657"/>
            <a:ext cx="657062" cy="168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071629" y="2446657"/>
            <a:ext cx="657062" cy="168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9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3296" y="191019"/>
            <a:ext cx="8229600" cy="1143000"/>
          </a:xfrm>
        </p:spPr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Baseline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244136"/>
              </p:ext>
            </p:extLst>
          </p:nvPr>
        </p:nvGraphicFramePr>
        <p:xfrm>
          <a:off x="457200" y="1040142"/>
          <a:ext cx="8360874" cy="5631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139"/>
                <a:gridCol w="1904245"/>
                <a:gridCol w="1904245"/>
                <a:gridCol w="1904245"/>
              </a:tblGrid>
              <a:tr h="528638">
                <a:tc>
                  <a:txBody>
                    <a:bodyPr/>
                    <a:lstStyle/>
                    <a:p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2011</a:t>
                      </a:r>
                    </a:p>
                    <a:p>
                      <a:pPr algn="ctr"/>
                      <a:r>
                        <a:rPr lang="en-NZ" sz="2000" dirty="0" smtClean="0"/>
                        <a:t>N=200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2015</a:t>
                      </a:r>
                    </a:p>
                    <a:p>
                      <a:pPr algn="ctr"/>
                      <a:r>
                        <a:rPr lang="en-NZ" sz="2000" dirty="0" smtClean="0"/>
                        <a:t>N=200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2018</a:t>
                      </a:r>
                    </a:p>
                    <a:p>
                      <a:pPr algn="ctr"/>
                      <a:r>
                        <a:rPr lang="en-NZ" sz="2000" dirty="0" smtClean="0"/>
                        <a:t>N=200</a:t>
                      </a:r>
                      <a:endParaRPr lang="en-NZ" sz="2000" dirty="0"/>
                    </a:p>
                  </a:txBody>
                  <a:tcPr/>
                </a:tc>
              </a:tr>
              <a:tr h="332061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Maternal</a:t>
                      </a:r>
                      <a:r>
                        <a:rPr lang="en-NZ" sz="2000" baseline="0" dirty="0" smtClean="0"/>
                        <a:t> Age (years)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31.8 (5.4)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33 (5.2)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32 (4.9)</a:t>
                      </a:r>
                      <a:endParaRPr lang="en-NZ" sz="2000" dirty="0"/>
                    </a:p>
                  </a:txBody>
                  <a:tcPr/>
                </a:tc>
              </a:tr>
              <a:tr h="307013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Maternal BMI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24 (21-30)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25 (19-29)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25 (22-31)</a:t>
                      </a:r>
                      <a:endParaRPr lang="en-NZ" sz="2000" dirty="0"/>
                    </a:p>
                  </a:txBody>
                  <a:tcPr/>
                </a:tc>
              </a:tr>
              <a:tr h="356505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Birth</a:t>
                      </a:r>
                      <a:r>
                        <a:rPr lang="en-NZ" sz="2000" baseline="0" dirty="0" smtClean="0"/>
                        <a:t> Weight (g)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3330 (727)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3319 (733)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3332 (772)</a:t>
                      </a:r>
                      <a:endParaRPr lang="en-NZ" sz="2000" dirty="0"/>
                    </a:p>
                  </a:txBody>
                  <a:tcPr/>
                </a:tc>
              </a:tr>
              <a:tr h="437987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GA (weeks)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38</a:t>
                      </a:r>
                      <a:r>
                        <a:rPr lang="en-NZ" sz="2000" baseline="0" dirty="0" smtClean="0"/>
                        <a:t> </a:t>
                      </a:r>
                      <a:r>
                        <a:rPr lang="en-NZ" sz="2000" dirty="0" smtClean="0"/>
                        <a:t>(36-39)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38 </a:t>
                      </a:r>
                      <a:r>
                        <a:rPr lang="en-NZ" sz="2000" baseline="0" dirty="0" smtClean="0"/>
                        <a:t> </a:t>
                      </a:r>
                      <a:r>
                        <a:rPr lang="en-NZ" sz="2000" dirty="0" smtClean="0"/>
                        <a:t>(36-39)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38</a:t>
                      </a:r>
                      <a:r>
                        <a:rPr lang="en-NZ" sz="2000" baseline="0" dirty="0" smtClean="0"/>
                        <a:t> </a:t>
                      </a:r>
                      <a:r>
                        <a:rPr lang="en-NZ" sz="2000" dirty="0" smtClean="0"/>
                        <a:t>(36-39)</a:t>
                      </a:r>
                      <a:endParaRPr lang="en-NZ" sz="2000" dirty="0"/>
                    </a:p>
                  </a:txBody>
                  <a:tcPr/>
                </a:tc>
              </a:tr>
              <a:tr h="387186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Male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55%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48%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52%</a:t>
                      </a:r>
                      <a:endParaRPr lang="en-NZ" sz="2000" dirty="0"/>
                    </a:p>
                  </a:txBody>
                  <a:tcPr/>
                </a:tc>
              </a:tr>
              <a:tr h="391411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Ethnicity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NZ" sz="2000" dirty="0"/>
                    </a:p>
                  </a:txBody>
                  <a:tcPr/>
                </a:tc>
              </a:tr>
              <a:tr h="528638">
                <a:tc>
                  <a:txBody>
                    <a:bodyPr/>
                    <a:lstStyle/>
                    <a:p>
                      <a:pPr marL="901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Māori</a:t>
                      </a:r>
                      <a:endParaRPr lang="en-NZ" sz="2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r"/>
                          <a:tab pos="737870" algn="r"/>
                        </a:tabLst>
                      </a:pPr>
                      <a:r>
                        <a:rPr lang="en-NZ" sz="200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	19	(10)</a:t>
                      </a:r>
                      <a:endParaRPr lang="en-NZ" sz="2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r"/>
                          <a:tab pos="737870" algn="r"/>
                        </a:tabLst>
                      </a:pPr>
                      <a:r>
                        <a:rPr lang="en-NZ" sz="20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	21	(11)</a:t>
                      </a:r>
                      <a:endParaRPr lang="en-N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20 (10)</a:t>
                      </a:r>
                    </a:p>
                  </a:txBody>
                  <a:tcPr anchor="ctr"/>
                </a:tc>
              </a:tr>
              <a:tr h="528638">
                <a:tc>
                  <a:txBody>
                    <a:bodyPr/>
                    <a:lstStyle/>
                    <a:p>
                      <a:pPr marL="901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Pacific</a:t>
                      </a:r>
                      <a:endParaRPr lang="en-NZ" sz="2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r"/>
                          <a:tab pos="737870" algn="r"/>
                        </a:tabLst>
                      </a:pPr>
                      <a:r>
                        <a:rPr lang="en-NZ" sz="200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	32	(16)</a:t>
                      </a:r>
                      <a:endParaRPr lang="en-NZ" sz="2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r"/>
                          <a:tab pos="737870" algn="r"/>
                        </a:tabLst>
                      </a:pPr>
                      <a:r>
                        <a:rPr lang="en-NZ" sz="20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	27	(14)</a:t>
                      </a:r>
                      <a:endParaRPr lang="en-N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27 (13)</a:t>
                      </a:r>
                      <a:endParaRPr lang="en-NZ" sz="2000" dirty="0"/>
                    </a:p>
                  </a:txBody>
                  <a:tcPr anchor="ctr"/>
                </a:tc>
              </a:tr>
              <a:tr h="528638">
                <a:tc>
                  <a:txBody>
                    <a:bodyPr/>
                    <a:lstStyle/>
                    <a:p>
                      <a:pPr marL="901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00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endParaRPr lang="en-NZ" sz="2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r"/>
                          <a:tab pos="737870" algn="r"/>
                        </a:tabLst>
                      </a:pPr>
                      <a:r>
                        <a:rPr lang="en-NZ" sz="200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	59	(30)</a:t>
                      </a:r>
                      <a:endParaRPr lang="en-NZ" sz="2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r"/>
                          <a:tab pos="737870" algn="r"/>
                        </a:tabLst>
                      </a:pPr>
                      <a:r>
                        <a:rPr lang="en-NZ" sz="20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	63	(32)</a:t>
                      </a:r>
                      <a:endParaRPr lang="en-N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82 (41)</a:t>
                      </a:r>
                      <a:endParaRPr lang="en-NZ" sz="2000" dirty="0"/>
                    </a:p>
                  </a:txBody>
                  <a:tcPr anchor="ctr"/>
                </a:tc>
              </a:tr>
              <a:tr h="528638">
                <a:tc>
                  <a:txBody>
                    <a:bodyPr/>
                    <a:lstStyle/>
                    <a:p>
                      <a:pPr marL="901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NZ European</a:t>
                      </a:r>
                      <a:endParaRPr lang="en-N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r"/>
                          <a:tab pos="737870" algn="r"/>
                        </a:tabLst>
                      </a:pPr>
                      <a:r>
                        <a:rPr lang="en-NZ" sz="200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	86	(43)</a:t>
                      </a:r>
                      <a:endParaRPr lang="en-NZ" sz="2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r"/>
                          <a:tab pos="737870" algn="r"/>
                        </a:tabLst>
                      </a:pPr>
                      <a:r>
                        <a:rPr lang="en-NZ" sz="20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	79	(40)</a:t>
                      </a:r>
                      <a:endParaRPr lang="en-N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63 (31)</a:t>
                      </a:r>
                      <a:endParaRPr lang="en-NZ" sz="2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9017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2000" dirty="0" smtClean="0"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NZ" sz="20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r"/>
                          <a:tab pos="737870" algn="r"/>
                        </a:tabLst>
                      </a:pPr>
                      <a:r>
                        <a:rPr lang="en-NZ" sz="200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	4	(2)</a:t>
                      </a:r>
                      <a:endParaRPr lang="en-NZ" sz="2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8290" algn="r"/>
                          <a:tab pos="737870" algn="r"/>
                        </a:tabLst>
                      </a:pPr>
                      <a:r>
                        <a:rPr lang="en-NZ" sz="2000" dirty="0"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	10	(5)</a:t>
                      </a:r>
                      <a:endParaRPr lang="en-N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8</a:t>
                      </a:r>
                      <a:r>
                        <a:rPr lang="en-NZ" sz="2000" baseline="0" dirty="0" smtClean="0"/>
                        <a:t> (4)</a:t>
                      </a:r>
                      <a:endParaRPr lang="en-N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2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3345A-1E4B-4E20-A629-5303A4CBC20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438307"/>
              </p:ext>
            </p:extLst>
          </p:nvPr>
        </p:nvGraphicFramePr>
        <p:xfrm>
          <a:off x="798418" y="1214337"/>
          <a:ext cx="7454623" cy="535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rism 7" r:id="rId3" imgW="4473246" imgH="3210773" progId="Prism7.Document">
                  <p:embed/>
                </p:oleObj>
              </mc:Choice>
              <mc:Fallback>
                <p:oleObj name="Prism 7" r:id="rId3" imgW="4473246" imgH="321077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8418" y="1214337"/>
                        <a:ext cx="7454623" cy="535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2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74293"/>
              </p:ext>
            </p:extLst>
          </p:nvPr>
        </p:nvGraphicFramePr>
        <p:xfrm>
          <a:off x="761488" y="1263064"/>
          <a:ext cx="7322319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rism 7" r:id="rId3" imgW="4473246" imgH="3210773" progId="Prism7.Document">
                  <p:embed/>
                </p:oleObj>
              </mc:Choice>
              <mc:Fallback>
                <p:oleObj name="Prism 7" r:id="rId3" imgW="4473246" imgH="321077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488" y="1263064"/>
                        <a:ext cx="7322319" cy="525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5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201745"/>
              </p:ext>
            </p:extLst>
          </p:nvPr>
        </p:nvGraphicFramePr>
        <p:xfrm>
          <a:off x="761488" y="1163476"/>
          <a:ext cx="7770951" cy="557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rism 7" r:id="rId3" imgW="4473246" imgH="3210773" progId="Prism7.Document">
                  <p:embed/>
                </p:oleObj>
              </mc:Choice>
              <mc:Fallback>
                <p:oleObj name="Prism 7" r:id="rId3" imgW="4473246" imgH="321077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488" y="1163476"/>
                        <a:ext cx="7770951" cy="557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7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3345A-1E4B-4E20-A629-5303A4CBC20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545066"/>
              </p:ext>
            </p:extLst>
          </p:nvPr>
        </p:nvGraphicFramePr>
        <p:xfrm>
          <a:off x="862013" y="1317625"/>
          <a:ext cx="7310437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Prism 7" r:id="rId3" imgW="4473246" imgH="3210773" progId="Prism7.Document">
                  <p:embed/>
                </p:oleObj>
              </mc:Choice>
              <mc:Fallback>
                <p:oleObj name="Prism 7" r:id="rId3" imgW="4473246" imgH="321077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2013" y="1317625"/>
                        <a:ext cx="7310437" cy="524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53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42552"/>
              </p:ext>
            </p:extLst>
          </p:nvPr>
        </p:nvGraphicFramePr>
        <p:xfrm>
          <a:off x="1131684" y="1595944"/>
          <a:ext cx="6685337" cy="504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Prism 7" r:id="rId3" imgW="4399778" imgH="3320620" progId="Prism7.Document">
                  <p:embed/>
                </p:oleObj>
              </mc:Choice>
              <mc:Fallback>
                <p:oleObj name="Prism 7" r:id="rId3" imgW="4399778" imgH="3320620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684" y="1595944"/>
                        <a:ext cx="6685337" cy="5045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4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39552" y="934413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4000" b="1" dirty="0" smtClean="0">
                <a:solidFill>
                  <a:srgbClr val="0070C0"/>
                </a:solidFill>
                <a:latin typeface="+mj-lt"/>
                <a:ea typeface="msgothic" charset="0"/>
                <a:cs typeface="msgothic" charset="0"/>
              </a:rPr>
              <a:t>Hypoglycaemia</a:t>
            </a:r>
            <a:r>
              <a:rPr lang="en-GB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msgothic" charset="0"/>
                <a:cs typeface="msgothic" charset="0"/>
              </a:rPr>
              <a:t> </a:t>
            </a:r>
            <a:r>
              <a:rPr lang="en-GB" sz="4000" b="1" dirty="0" smtClean="0">
                <a:solidFill>
                  <a:srgbClr val="0070C0"/>
                </a:solidFill>
                <a:latin typeface="+mj-lt"/>
                <a:ea typeface="msgothic" charset="0"/>
                <a:cs typeface="msgothic" charset="0"/>
              </a:rPr>
              <a:t>causes brain damage</a:t>
            </a:r>
            <a:endParaRPr lang="en-GB" sz="4000" b="1" dirty="0">
              <a:solidFill>
                <a:srgbClr val="0070C0"/>
              </a:solidFill>
              <a:latin typeface="+mj-lt"/>
              <a:ea typeface="msgothic" charset="0"/>
              <a:cs typeface="ms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201" y="6107682"/>
            <a:ext cx="3591360" cy="65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652378"/>
            <a:ext cx="3430240" cy="422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25949" y="6381311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Burns C M et al. Pediatrics 2008;122:65-74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2480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©2008 by American Academy of Pediatrics</a:t>
            </a:r>
          </a:p>
        </p:txBody>
      </p:sp>
    </p:spTree>
    <p:extLst>
      <p:ext uri="{BB962C8B-B14F-4D97-AF65-F5344CB8AC3E}">
        <p14:creationId xmlns:p14="http://schemas.microsoft.com/office/powerpoint/2010/main" val="1026780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3345A-1E4B-4E20-A629-5303A4CBC20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25503"/>
              </p:ext>
            </p:extLst>
          </p:nvPr>
        </p:nvGraphicFramePr>
        <p:xfrm>
          <a:off x="965200" y="1068388"/>
          <a:ext cx="7240588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Prism 7" r:id="rId3" imgW="9170496" imgH="6966099" progId="Prism7.Document">
                  <p:embed/>
                </p:oleObj>
              </mc:Choice>
              <mc:Fallback>
                <p:oleObj name="Prism 7" r:id="rId3" imgW="9170496" imgH="6966099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200" y="1068388"/>
                        <a:ext cx="7240588" cy="549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9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06579" y="365173"/>
            <a:ext cx="8229600" cy="1143000"/>
          </a:xfrm>
        </p:spPr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Treatment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62/200 (31%) Hypoglycaemic</a:t>
            </a:r>
          </a:p>
          <a:p>
            <a:pPr lvl="1"/>
            <a:r>
              <a:rPr lang="en-NZ" dirty="0" smtClean="0"/>
              <a:t>66% prescribed and given dextrose gel</a:t>
            </a:r>
          </a:p>
          <a:p>
            <a:pPr lvl="1"/>
            <a:r>
              <a:rPr lang="en-NZ" dirty="0" smtClean="0"/>
              <a:t>76% BGC re-checked within time frame</a:t>
            </a:r>
          </a:p>
          <a:p>
            <a:pPr marL="457200" lvl="1" indent="0">
              <a:buNone/>
            </a:pPr>
            <a:endParaRPr lang="en-NZ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Overall 50% of treatment adherent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NZ" sz="32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Re-testing on </a:t>
            </a:r>
            <a:r>
              <a:rPr lang="en-NZ" sz="3200" dirty="0" err="1" smtClean="0"/>
              <a:t>Accu-chek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6721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1F6F-5672-4792-AEAD-8A35BFE95CAF}" type="datetime1">
              <a:rPr lang="en-NZ" smtClean="0"/>
              <a:t>04/09/2019</a:t>
            </a:fld>
            <a:endParaRPr lang="en-NZ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12A4-E794-4720-BCCD-F3574D27B77B}" type="slidenum">
              <a:rPr lang="en-NZ" smtClean="0"/>
              <a:t>22</a:t>
            </a:fld>
            <a:endParaRPr lang="en-N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833273"/>
              </p:ext>
            </p:extLst>
          </p:nvPr>
        </p:nvGraphicFramePr>
        <p:xfrm>
          <a:off x="1505929" y="1500107"/>
          <a:ext cx="6117089" cy="439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Prism 7" r:id="rId3" imgW="4102666" imgH="2945700" progId="Prism7.Document">
                  <p:embed/>
                </p:oleObj>
              </mc:Choice>
              <mc:Fallback>
                <p:oleObj name="Prism 7" r:id="rId3" imgW="4102666" imgH="2945700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5929" y="1500107"/>
                        <a:ext cx="6117089" cy="4393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7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3081" y="304832"/>
            <a:ext cx="8229600" cy="1143000"/>
          </a:xfrm>
        </p:spPr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Discussion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Screening adherence improving</a:t>
            </a:r>
          </a:p>
          <a:p>
            <a:r>
              <a:rPr lang="en-NZ" dirty="0" smtClean="0"/>
              <a:t>Treatment adherence needs improvement</a:t>
            </a:r>
          </a:p>
          <a:p>
            <a:r>
              <a:rPr lang="en-NZ" dirty="0" smtClean="0"/>
              <a:t>BMS volume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47" y="3438343"/>
            <a:ext cx="8292975" cy="2140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451" y="5849164"/>
            <a:ext cx="8478571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NZ" sz="1200" dirty="0"/>
              <a:t>Harris </a:t>
            </a:r>
            <a:r>
              <a:rPr lang="en-NZ" sz="1200" dirty="0" smtClean="0"/>
              <a:t>DL et al. </a:t>
            </a:r>
            <a:r>
              <a:rPr lang="en-NZ" sz="1200" i="1" dirty="0" smtClean="0"/>
              <a:t>J </a:t>
            </a:r>
            <a:r>
              <a:rPr lang="en-NZ" sz="1200" i="1" dirty="0" err="1"/>
              <a:t>Pediatr</a:t>
            </a:r>
            <a:r>
              <a:rPr lang="en-NZ" sz="1200" dirty="0"/>
              <a:t>. 2017;</a:t>
            </a:r>
            <a:r>
              <a:rPr lang="en-NZ" sz="1200" b="1" dirty="0"/>
              <a:t>11</a:t>
            </a:r>
            <a:r>
              <a:rPr lang="en-NZ" sz="1200" dirty="0"/>
              <a:t>:11.</a:t>
            </a:r>
            <a:endParaRPr lang="en-NZ" sz="1200" dirty="0" smtClean="0"/>
          </a:p>
        </p:txBody>
      </p:sp>
    </p:spTree>
    <p:extLst>
      <p:ext uri="{BB962C8B-B14F-4D97-AF65-F5344CB8AC3E}">
        <p14:creationId xmlns:p14="http://schemas.microsoft.com/office/powerpoint/2010/main" val="18059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3345A-1E4B-4E20-A629-5303A4CBC20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82" y="1803213"/>
            <a:ext cx="6098751" cy="409551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861425" y="6617616"/>
            <a:ext cx="169453" cy="1308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7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73819" cy="48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53336"/>
            <a:ext cx="47307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9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521" y="6270418"/>
            <a:ext cx="2566080" cy="432045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26718" y="5972308"/>
            <a:ext cx="3870404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FFFFFF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>
                <a:solidFill>
                  <a:srgbClr val="FFFFFF"/>
                </a:solidFill>
                <a:latin typeface="Arial" charset="0"/>
              </a:rPr>
              <a:t>McKinlay CJD et al. N Engl J Med 2015;373:1507-1518</a:t>
            </a:r>
            <a:endParaRPr lang="en-GB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Imag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908" y="191209"/>
            <a:ext cx="4805214" cy="61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42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3345A-1E4B-4E20-A629-5303A4CBC20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5275"/>
            <a:ext cx="71628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21951" r="16219" b="19350"/>
          <a:stretch/>
        </p:blipFill>
        <p:spPr bwMode="auto">
          <a:xfrm>
            <a:off x="-63532" y="1340768"/>
            <a:ext cx="8523964" cy="483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81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3" t="17074" r="17774" b="15935"/>
          <a:stretch/>
        </p:blipFill>
        <p:spPr bwMode="auto">
          <a:xfrm>
            <a:off x="1403648" y="1196751"/>
            <a:ext cx="6797723" cy="551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074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5589457" cy="1143000"/>
          </a:xfrm>
        </p:spPr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Aims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Primary aim:</a:t>
            </a:r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 smtClean="0"/>
              <a:t>To determine adherence to the guideline for hypoglycaemia </a:t>
            </a:r>
            <a:r>
              <a:rPr lang="en-NZ" i="1" dirty="0" smtClean="0"/>
              <a:t>screening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 smtClean="0"/>
              <a:t>Secondary aim:</a:t>
            </a:r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 smtClean="0"/>
              <a:t>To determine adherence to the guideline for </a:t>
            </a:r>
            <a:r>
              <a:rPr lang="en-NZ" i="1" dirty="0" smtClean="0"/>
              <a:t>treatment</a:t>
            </a:r>
            <a:r>
              <a:rPr lang="en-NZ" dirty="0" smtClean="0"/>
              <a:t> of hypoglycaemia.</a:t>
            </a:r>
          </a:p>
        </p:txBody>
      </p:sp>
    </p:spTree>
    <p:extLst>
      <p:ext uri="{BB962C8B-B14F-4D97-AF65-F5344CB8AC3E}">
        <p14:creationId xmlns:p14="http://schemas.microsoft.com/office/powerpoint/2010/main" val="40951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5862" y="277935"/>
            <a:ext cx="8229600" cy="1143000"/>
          </a:xfrm>
        </p:spPr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Methods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Following AHREC approval, a list of all births at ACH in 2018 was generated from the maternity database.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84836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57" y="6484694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</a:t>
            </a:r>
            <a:r>
              <a:rPr lang="en-NZ" dirty="0" smtClean="0"/>
              <a:t>hrp.org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345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727</Words>
  <Application>Microsoft Office PowerPoint</Application>
  <PresentationFormat>On-screen Show (4:3)</PresentationFormat>
  <Paragraphs>152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Custom Design</vt:lpstr>
      <vt:lpstr>Prism 7</vt:lpstr>
      <vt:lpstr>Audit of Hypoglycaemia Screening on the Postnatal 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Aims</vt:lpstr>
      <vt:lpstr>Methods</vt:lpstr>
      <vt:lpstr>Methods</vt:lpstr>
      <vt:lpstr>Methods</vt:lpstr>
      <vt:lpstr>Definitions</vt:lpstr>
      <vt:lpstr>PowerPoint Presentation</vt:lpstr>
      <vt:lpstr>Baseline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Tenreiro</dc:creator>
  <cp:lastModifiedBy>Emily Clark (ADHB)</cp:lastModifiedBy>
  <cp:revision>46</cp:revision>
  <dcterms:created xsi:type="dcterms:W3CDTF">2015-05-10T23:22:16Z</dcterms:created>
  <dcterms:modified xsi:type="dcterms:W3CDTF">2019-09-04T03:28:14Z</dcterms:modified>
</cp:coreProperties>
</file>