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sldIdLst>
    <p:sldId id="294" r:id="rId2"/>
    <p:sldId id="320" r:id="rId3"/>
    <p:sldId id="301" r:id="rId4"/>
    <p:sldId id="261" r:id="rId5"/>
    <p:sldId id="257" r:id="rId6"/>
    <p:sldId id="300" r:id="rId7"/>
    <p:sldId id="263" r:id="rId8"/>
    <p:sldId id="280" r:id="rId9"/>
    <p:sldId id="277" r:id="rId10"/>
    <p:sldId id="305" r:id="rId11"/>
    <p:sldId id="306" r:id="rId12"/>
    <p:sldId id="319" r:id="rId13"/>
    <p:sldId id="323" r:id="rId14"/>
    <p:sldId id="328" r:id="rId15"/>
    <p:sldId id="307" r:id="rId16"/>
    <p:sldId id="310" r:id="rId17"/>
    <p:sldId id="311" r:id="rId18"/>
    <p:sldId id="314" r:id="rId19"/>
    <p:sldId id="315" r:id="rId20"/>
    <p:sldId id="316" r:id="rId21"/>
    <p:sldId id="317" r:id="rId22"/>
    <p:sldId id="321" r:id="rId23"/>
    <p:sldId id="325" r:id="rId24"/>
    <p:sldId id="326" r:id="rId25"/>
    <p:sldId id="318" r:id="rId26"/>
    <p:sldId id="327" r:id="rId27"/>
    <p:sldId id="322" r:id="rId28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E411"/>
    <a:srgbClr val="FC14E0"/>
    <a:srgbClr val="AC0298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86" autoAdjust="0"/>
    <p:restoredTop sz="94660"/>
  </p:normalViewPr>
  <p:slideViewPr>
    <p:cSldViewPr>
      <p:cViewPr>
        <p:scale>
          <a:sx n="110" d="100"/>
          <a:sy n="110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Knight" userId="9701934628fd181f" providerId="Windows Live" clId="Web-{E1126F75-4747-4DC6-AB34-E536868EEA70}"/>
    <pc:docChg chg="modSld">
      <pc:chgData name="David Knight" userId="9701934628fd181f" providerId="Windows Live" clId="Web-{E1126F75-4747-4DC6-AB34-E536868EEA70}" dt="2019-08-25T21:40:01.746" v="88" actId="20577"/>
      <pc:docMkLst>
        <pc:docMk/>
      </pc:docMkLst>
      <pc:sldChg chg="modSp">
        <pc:chgData name="David Knight" userId="9701934628fd181f" providerId="Windows Live" clId="Web-{E1126F75-4747-4DC6-AB34-E536868EEA70}" dt="2019-08-25T21:30:36.578" v="0" actId="20577"/>
        <pc:sldMkLst>
          <pc:docMk/>
          <pc:sldMk cId="0" sldId="294"/>
        </pc:sldMkLst>
        <pc:spChg chg="mod">
          <ac:chgData name="David Knight" userId="9701934628fd181f" providerId="Windows Live" clId="Web-{E1126F75-4747-4DC6-AB34-E536868EEA70}" dt="2019-08-25T21:30:36.578" v="0" actId="20577"/>
          <ac:spMkLst>
            <pc:docMk/>
            <pc:sldMk cId="0" sldId="294"/>
            <ac:spMk id="2050" creationId="{19681348-EAD6-47C1-ABF0-80E31BF7F0CB}"/>
          </ac:spMkLst>
        </pc:spChg>
      </pc:sldChg>
      <pc:sldChg chg="modSp">
        <pc:chgData name="David Knight" userId="9701934628fd181f" providerId="Windows Live" clId="Web-{E1126F75-4747-4DC6-AB34-E536868EEA70}" dt="2019-08-25T21:40:01.746" v="88" actId="20577"/>
        <pc:sldMkLst>
          <pc:docMk/>
          <pc:sldMk cId="0" sldId="317"/>
        </pc:sldMkLst>
        <pc:spChg chg="mod">
          <ac:chgData name="David Knight" userId="9701934628fd181f" providerId="Windows Live" clId="Web-{E1126F75-4747-4DC6-AB34-E536868EEA70}" dt="2019-08-25T21:40:01.746" v="88" actId="20577"/>
          <ac:spMkLst>
            <pc:docMk/>
            <pc:sldMk cId="0" sldId="317"/>
            <ac:spMk id="18434" creationId="{3BAF768C-F030-45BC-854A-2515A67987E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KH-HDRIVES11\USERS11$\DavidK\CDU%20data\BW%20and%20Apgar%20graph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KH-HDRIVES11\USERS11$\DavidK\CDU%20data\BW%20and%20Apgar%20graph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k\Desktop\Study%20Not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k\Desktop\International%20comparison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82358697733355E-2"/>
          <c:y val="0.11140011707286511"/>
          <c:w val="0.89019733622978059"/>
          <c:h val="0.7864044730448538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ACH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Sheet1!$J$1:$M$1</c:f>
              <c:numCache>
                <c:formatCode>General</c:formatCode>
                <c:ptCount val="4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</c:numCache>
            </c:numRef>
          </c:cat>
          <c:val>
            <c:numRef>
              <c:f>Sheet1!$J$2:$M$2</c:f>
              <c:numCache>
                <c:formatCode>0.00%</c:formatCode>
                <c:ptCount val="4"/>
                <c:pt idx="0">
                  <c:v>0.29411764705882354</c:v>
                </c:pt>
                <c:pt idx="1">
                  <c:v>0.69565217391304346</c:v>
                </c:pt>
                <c:pt idx="2">
                  <c:v>0.87931034482758619</c:v>
                </c:pt>
                <c:pt idx="3">
                  <c:v>0.9296875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46-497D-AF43-8DCAB90F9F9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MMH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Sheet1!$J$1:$M$1</c:f>
              <c:numCache>
                <c:formatCode>General</c:formatCode>
                <c:ptCount val="4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</c:numCache>
            </c:numRef>
          </c:cat>
          <c:val>
            <c:numRef>
              <c:f>Sheet1!$J$3:$M$3</c:f>
              <c:numCache>
                <c:formatCode>0.00%</c:formatCode>
                <c:ptCount val="4"/>
                <c:pt idx="0">
                  <c:v>0.14285714285714285</c:v>
                </c:pt>
                <c:pt idx="1">
                  <c:v>0.67164179104477617</c:v>
                </c:pt>
                <c:pt idx="2">
                  <c:v>0.8666666666666667</c:v>
                </c:pt>
                <c:pt idx="3">
                  <c:v>0.93333333333333335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46-497D-AF43-8DCAB90F9F9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Waikato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Sheet1!$J$1:$M$1</c:f>
              <c:numCache>
                <c:formatCode>General</c:formatCode>
                <c:ptCount val="4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</c:numCache>
            </c:numRef>
          </c:cat>
          <c:val>
            <c:numRef>
              <c:f>Sheet1!$J$4:$M$4</c:f>
              <c:numCache>
                <c:formatCode>0.00%</c:formatCode>
                <c:ptCount val="4"/>
                <c:pt idx="0">
                  <c:v>0.31578947368421051</c:v>
                </c:pt>
                <c:pt idx="1">
                  <c:v>0.66</c:v>
                </c:pt>
                <c:pt idx="2">
                  <c:v>0.8</c:v>
                </c:pt>
                <c:pt idx="3">
                  <c:v>0.82894736842105265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346-497D-AF43-8DCAB90F9F9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Wellington</c:v>
                </c:pt>
              </c:strCache>
            </c:strRef>
          </c:tx>
          <c:spPr>
            <a:ln w="76200" cap="rnd">
              <a:solidFill>
                <a:srgbClr val="0CE411"/>
              </a:solidFill>
              <a:round/>
            </a:ln>
            <a:effectLst/>
          </c:spPr>
          <c:marker>
            <c:symbol val="none"/>
          </c:marker>
          <c:cat>
            <c:numRef>
              <c:f>Sheet1!$J$1:$M$1</c:f>
              <c:numCache>
                <c:formatCode>General</c:formatCode>
                <c:ptCount val="4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</c:numCache>
            </c:numRef>
          </c:cat>
          <c:val>
            <c:numRef>
              <c:f>Sheet1!$J$5:$M$5</c:f>
              <c:numCache>
                <c:formatCode>0.00%</c:formatCode>
                <c:ptCount val="4"/>
                <c:pt idx="0">
                  <c:v>0.60784313725490191</c:v>
                </c:pt>
                <c:pt idx="1">
                  <c:v>0.82758620689655171</c:v>
                </c:pt>
                <c:pt idx="2">
                  <c:v>0.93670886075949367</c:v>
                </c:pt>
                <c:pt idx="3">
                  <c:v>0.90909090909090906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346-497D-AF43-8DCAB90F9F9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Christchurch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Sheet1!$J$6:$M$6</c:f>
              <c:numCache>
                <c:formatCode>0.00%</c:formatCode>
                <c:ptCount val="4"/>
                <c:pt idx="0">
                  <c:v>0.21739130434782608</c:v>
                </c:pt>
                <c:pt idx="1">
                  <c:v>0.41379310344827586</c:v>
                </c:pt>
                <c:pt idx="2">
                  <c:v>0.80851063829787229</c:v>
                </c:pt>
                <c:pt idx="3">
                  <c:v>0.94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346-497D-AF43-8DCAB90F9F9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Dunedin</c:v>
                </c:pt>
              </c:strCache>
            </c:strRef>
          </c:tx>
          <c:spPr>
            <a:ln w="762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Sheet1!$J$7:$M$7</c:f>
              <c:numCache>
                <c:formatCode>0.00%</c:formatCode>
                <c:ptCount val="4"/>
                <c:pt idx="0">
                  <c:v>0.35714285714285715</c:v>
                </c:pt>
                <c:pt idx="1">
                  <c:v>0.9285714285714286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346-497D-AF43-8DCAB90F9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94336"/>
        <c:axId val="133083520"/>
      </c:lineChart>
      <c:catAx>
        <c:axId val="4009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NZ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3083520"/>
        <c:crosses val="autoZero"/>
        <c:auto val="1"/>
        <c:lblAlgn val="ctr"/>
        <c:lblOffset val="100"/>
        <c:noMultiLvlLbl val="0"/>
      </c:catAx>
      <c:valAx>
        <c:axId val="1330835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NZ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094336"/>
        <c:crosses val="autoZero"/>
        <c:crossBetween val="between"/>
        <c:majorUnit val="0.2"/>
      </c:valAx>
      <c:spPr>
        <a:noFill/>
        <a:ln>
          <a:solidFill>
            <a:schemeClr val="tx1">
              <a:lumMod val="9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7.2517356227558644E-2"/>
          <c:y val="4.2888410765221922E-2"/>
          <c:w val="0.77240944859554617"/>
          <c:h val="3.9655790114586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NZ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Survived normal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Sheet1!$H$10:$H$21</c:f>
              <c:numCache>
                <c:formatCode>General</c:formatCode>
                <c:ptCount val="12"/>
                <c:pt idx="0">
                  <c:v>5.15</c:v>
                </c:pt>
                <c:pt idx="1">
                  <c:v>5.15</c:v>
                </c:pt>
                <c:pt idx="2">
                  <c:v>5.25</c:v>
                </c:pt>
                <c:pt idx="3">
                  <c:v>5.15</c:v>
                </c:pt>
                <c:pt idx="4">
                  <c:v>5.25</c:v>
                </c:pt>
                <c:pt idx="5">
                  <c:v>5.15</c:v>
                </c:pt>
                <c:pt idx="6">
                  <c:v>5.35</c:v>
                </c:pt>
                <c:pt idx="7">
                  <c:v>5.25</c:v>
                </c:pt>
                <c:pt idx="8">
                  <c:v>5.15</c:v>
                </c:pt>
                <c:pt idx="9">
                  <c:v>5.2</c:v>
                </c:pt>
                <c:pt idx="10">
                  <c:v>5.15</c:v>
                </c:pt>
                <c:pt idx="11">
                  <c:v>5.15</c:v>
                </c:pt>
              </c:numCache>
            </c:numRef>
          </c:xVal>
          <c:yVal>
            <c:numRef>
              <c:f>Sheet1!$G$10:$G$21</c:f>
              <c:numCache>
                <c:formatCode>General</c:formatCode>
                <c:ptCount val="12"/>
                <c:pt idx="0">
                  <c:v>690</c:v>
                </c:pt>
                <c:pt idx="1">
                  <c:v>545</c:v>
                </c:pt>
                <c:pt idx="2">
                  <c:v>550</c:v>
                </c:pt>
                <c:pt idx="3">
                  <c:v>600</c:v>
                </c:pt>
                <c:pt idx="4">
                  <c:v>610</c:v>
                </c:pt>
                <c:pt idx="5">
                  <c:v>640</c:v>
                </c:pt>
                <c:pt idx="6">
                  <c:v>650</c:v>
                </c:pt>
                <c:pt idx="7">
                  <c:v>650</c:v>
                </c:pt>
                <c:pt idx="8">
                  <c:v>650</c:v>
                </c:pt>
                <c:pt idx="9">
                  <c:v>670</c:v>
                </c:pt>
                <c:pt idx="10">
                  <c:v>725</c:v>
                </c:pt>
                <c:pt idx="11">
                  <c:v>790</c:v>
                </c:pt>
              </c:numCache>
            </c:numRef>
          </c:yVal>
          <c:smooth val="0"/>
        </c:ser>
        <c:ser>
          <c:idx val="5"/>
          <c:order val="1"/>
          <c:tx>
            <c:v>Survived disability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C14E0"/>
              </a:solidFill>
              <a:ln>
                <a:solidFill>
                  <a:srgbClr val="FC14E0"/>
                </a:solidFill>
              </a:ln>
            </c:spPr>
          </c:marker>
          <c:xVal>
            <c:numRef>
              <c:f>Sheet1!$H$2:$H$9</c:f>
              <c:numCache>
                <c:formatCode>General</c:formatCode>
                <c:ptCount val="8"/>
                <c:pt idx="0">
                  <c:v>4.7</c:v>
                </c:pt>
                <c:pt idx="1">
                  <c:v>4.8</c:v>
                </c:pt>
                <c:pt idx="2">
                  <c:v>4.9000000000000004</c:v>
                </c:pt>
                <c:pt idx="3">
                  <c:v>4.9000000000000004</c:v>
                </c:pt>
                <c:pt idx="4">
                  <c:v>4.9000000000000004</c:v>
                </c:pt>
                <c:pt idx="5">
                  <c:v>4.9000000000000004</c:v>
                </c:pt>
                <c:pt idx="6">
                  <c:v>4.9000000000000004</c:v>
                </c:pt>
                <c:pt idx="7">
                  <c:v>4.9000000000000004</c:v>
                </c:pt>
              </c:numCache>
            </c:numRef>
          </c:xVal>
          <c:yVal>
            <c:numRef>
              <c:f>Sheet1!$G$2:$G$9</c:f>
              <c:numCache>
                <c:formatCode>General</c:formatCode>
                <c:ptCount val="8"/>
                <c:pt idx="0">
                  <c:v>620</c:v>
                </c:pt>
                <c:pt idx="1">
                  <c:v>625</c:v>
                </c:pt>
                <c:pt idx="2">
                  <c:v>625</c:v>
                </c:pt>
                <c:pt idx="3">
                  <c:v>680</c:v>
                </c:pt>
                <c:pt idx="4">
                  <c:v>640</c:v>
                </c:pt>
                <c:pt idx="5">
                  <c:v>735</c:v>
                </c:pt>
                <c:pt idx="6">
                  <c:v>765</c:v>
                </c:pt>
                <c:pt idx="7">
                  <c:v>805</c:v>
                </c:pt>
              </c:numCache>
            </c:numRef>
          </c:yVal>
          <c:smooth val="0"/>
        </c:ser>
        <c:ser>
          <c:idx val="6"/>
          <c:order val="2"/>
          <c:tx>
            <c:v>Survive (too young)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Sheet1!$H$22:$H$24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xVal>
          <c:yVal>
            <c:numRef>
              <c:f>Sheet1!$G$22:$G$24</c:f>
              <c:numCache>
                <c:formatCode>General</c:formatCode>
                <c:ptCount val="3"/>
                <c:pt idx="0">
                  <c:v>570</c:v>
                </c:pt>
                <c:pt idx="1">
                  <c:v>615</c:v>
                </c:pt>
                <c:pt idx="2">
                  <c:v>635</c:v>
                </c:pt>
              </c:numCache>
            </c:numRef>
          </c:yVal>
          <c:smooth val="0"/>
        </c:ser>
        <c:ser>
          <c:idx val="1"/>
          <c:order val="3"/>
          <c:tx>
            <c:v>NICU death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Sheet1!$H$25:$H$52</c:f>
              <c:numCache>
                <c:formatCode>General</c:formatCode>
                <c:ptCount val="28"/>
                <c:pt idx="0">
                  <c:v>3.9</c:v>
                </c:pt>
                <c:pt idx="1">
                  <c:v>4</c:v>
                </c:pt>
                <c:pt idx="2">
                  <c:v>3.8</c:v>
                </c:pt>
                <c:pt idx="3">
                  <c:v>4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4.0999999999999996</c:v>
                </c:pt>
                <c:pt idx="7">
                  <c:v>3.9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4.0999999999999996</c:v>
                </c:pt>
                <c:pt idx="12">
                  <c:v>4</c:v>
                </c:pt>
                <c:pt idx="13">
                  <c:v>4</c:v>
                </c:pt>
                <c:pt idx="14">
                  <c:v>3.9</c:v>
                </c:pt>
                <c:pt idx="15">
                  <c:v>3.8</c:v>
                </c:pt>
                <c:pt idx="16">
                  <c:v>4</c:v>
                </c:pt>
                <c:pt idx="17">
                  <c:v>4</c:v>
                </c:pt>
                <c:pt idx="18">
                  <c:v>4.0999999999999996</c:v>
                </c:pt>
                <c:pt idx="19">
                  <c:v>4.2</c:v>
                </c:pt>
                <c:pt idx="20">
                  <c:v>4.0999999999999996</c:v>
                </c:pt>
                <c:pt idx="21">
                  <c:v>3.9</c:v>
                </c:pt>
                <c:pt idx="22">
                  <c:v>3.9</c:v>
                </c:pt>
                <c:pt idx="23">
                  <c:v>3.8</c:v>
                </c:pt>
                <c:pt idx="24">
                  <c:v>4</c:v>
                </c:pt>
                <c:pt idx="25">
                  <c:v>3.9</c:v>
                </c:pt>
                <c:pt idx="26">
                  <c:v>4</c:v>
                </c:pt>
                <c:pt idx="27">
                  <c:v>4.2</c:v>
                </c:pt>
              </c:numCache>
            </c:numRef>
          </c:xVal>
          <c:yVal>
            <c:numRef>
              <c:f>Sheet1!$G$25:$G$52</c:f>
              <c:numCache>
                <c:formatCode>General</c:formatCode>
                <c:ptCount val="28"/>
                <c:pt idx="0">
                  <c:v>660</c:v>
                </c:pt>
                <c:pt idx="1">
                  <c:v>390</c:v>
                </c:pt>
                <c:pt idx="2">
                  <c:v>598</c:v>
                </c:pt>
                <c:pt idx="3">
                  <c:v>600</c:v>
                </c:pt>
                <c:pt idx="4">
                  <c:v>540</c:v>
                </c:pt>
                <c:pt idx="5">
                  <c:v>605</c:v>
                </c:pt>
                <c:pt idx="6">
                  <c:v>625</c:v>
                </c:pt>
                <c:pt idx="7">
                  <c:v>640</c:v>
                </c:pt>
                <c:pt idx="8">
                  <c:v>805</c:v>
                </c:pt>
                <c:pt idx="9">
                  <c:v>620</c:v>
                </c:pt>
                <c:pt idx="10">
                  <c:v>575</c:v>
                </c:pt>
                <c:pt idx="11">
                  <c:v>670</c:v>
                </c:pt>
                <c:pt idx="12">
                  <c:v>675</c:v>
                </c:pt>
                <c:pt idx="13">
                  <c:v>525</c:v>
                </c:pt>
                <c:pt idx="14">
                  <c:v>605</c:v>
                </c:pt>
                <c:pt idx="15">
                  <c:v>630</c:v>
                </c:pt>
                <c:pt idx="16">
                  <c:v>655</c:v>
                </c:pt>
                <c:pt idx="17">
                  <c:v>500</c:v>
                </c:pt>
                <c:pt idx="18">
                  <c:v>580</c:v>
                </c:pt>
                <c:pt idx="19">
                  <c:v>635</c:v>
                </c:pt>
                <c:pt idx="20">
                  <c:v>640</c:v>
                </c:pt>
                <c:pt idx="21">
                  <c:v>535</c:v>
                </c:pt>
                <c:pt idx="22">
                  <c:v>575</c:v>
                </c:pt>
                <c:pt idx="23">
                  <c:v>580</c:v>
                </c:pt>
                <c:pt idx="24">
                  <c:v>720</c:v>
                </c:pt>
                <c:pt idx="25">
                  <c:v>625</c:v>
                </c:pt>
                <c:pt idx="26">
                  <c:v>770</c:v>
                </c:pt>
                <c:pt idx="27">
                  <c:v>590</c:v>
                </c:pt>
              </c:numCache>
            </c:numRef>
          </c:yVal>
          <c:smooth val="0"/>
        </c:ser>
        <c:ser>
          <c:idx val="2"/>
          <c:order val="4"/>
          <c:tx>
            <c:v>Failed resus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Sheet1!$H$53:$H$60</c:f>
              <c:numCache>
                <c:formatCode>General</c:formatCode>
                <c:ptCount val="8"/>
                <c:pt idx="0">
                  <c:v>2.9</c:v>
                </c:pt>
                <c:pt idx="1">
                  <c:v>2.95</c:v>
                </c:pt>
                <c:pt idx="2">
                  <c:v>2.9</c:v>
                </c:pt>
                <c:pt idx="3">
                  <c:v>3</c:v>
                </c:pt>
                <c:pt idx="4">
                  <c:v>3.1</c:v>
                </c:pt>
                <c:pt idx="5">
                  <c:v>3</c:v>
                </c:pt>
                <c:pt idx="6">
                  <c:v>3</c:v>
                </c:pt>
                <c:pt idx="7">
                  <c:v>3.1</c:v>
                </c:pt>
              </c:numCache>
            </c:numRef>
          </c:xVal>
          <c:yVal>
            <c:numRef>
              <c:f>Sheet1!$G$53:$G$60</c:f>
              <c:numCache>
                <c:formatCode>General</c:formatCode>
                <c:ptCount val="8"/>
                <c:pt idx="0">
                  <c:v>520</c:v>
                </c:pt>
                <c:pt idx="1">
                  <c:v>620</c:v>
                </c:pt>
                <c:pt idx="2">
                  <c:v>635</c:v>
                </c:pt>
                <c:pt idx="3">
                  <c:v>730</c:v>
                </c:pt>
                <c:pt idx="4">
                  <c:v>520</c:v>
                </c:pt>
                <c:pt idx="5">
                  <c:v>520</c:v>
                </c:pt>
                <c:pt idx="6">
                  <c:v>555</c:v>
                </c:pt>
                <c:pt idx="7">
                  <c:v>640</c:v>
                </c:pt>
              </c:numCache>
            </c:numRef>
          </c:yVal>
          <c:smooth val="0"/>
        </c:ser>
        <c:ser>
          <c:idx val="4"/>
          <c:order val="5"/>
          <c:tx>
            <c:v>Not resus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Sheet1!$H$123:$H$175</c:f>
              <c:numCache>
                <c:formatCode>General</c:formatCode>
                <c:ptCount val="53"/>
                <c:pt idx="0">
                  <c:v>2.0499999999999998</c:v>
                </c:pt>
                <c:pt idx="1">
                  <c:v>2</c:v>
                </c:pt>
                <c:pt idx="2">
                  <c:v>2.1</c:v>
                </c:pt>
                <c:pt idx="3">
                  <c:v>2</c:v>
                </c:pt>
                <c:pt idx="4">
                  <c:v>1.9</c:v>
                </c:pt>
                <c:pt idx="5">
                  <c:v>2.0499999999999998</c:v>
                </c:pt>
                <c:pt idx="6">
                  <c:v>2</c:v>
                </c:pt>
                <c:pt idx="7">
                  <c:v>1.8</c:v>
                </c:pt>
                <c:pt idx="8">
                  <c:v>1.9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1.8</c:v>
                </c:pt>
                <c:pt idx="13">
                  <c:v>1.9</c:v>
                </c:pt>
                <c:pt idx="14">
                  <c:v>2.1</c:v>
                </c:pt>
                <c:pt idx="15">
                  <c:v>2.2999999999999998</c:v>
                </c:pt>
                <c:pt idx="16">
                  <c:v>1.95</c:v>
                </c:pt>
                <c:pt idx="17">
                  <c:v>2</c:v>
                </c:pt>
                <c:pt idx="18">
                  <c:v>1.95</c:v>
                </c:pt>
                <c:pt idx="19">
                  <c:v>1.95</c:v>
                </c:pt>
                <c:pt idx="20">
                  <c:v>2</c:v>
                </c:pt>
                <c:pt idx="21">
                  <c:v>2.0499999999999998</c:v>
                </c:pt>
                <c:pt idx="22">
                  <c:v>2.2000000000000002</c:v>
                </c:pt>
                <c:pt idx="23">
                  <c:v>1.8</c:v>
                </c:pt>
                <c:pt idx="24">
                  <c:v>2.1</c:v>
                </c:pt>
                <c:pt idx="25">
                  <c:v>1.7</c:v>
                </c:pt>
                <c:pt idx="26">
                  <c:v>2.4</c:v>
                </c:pt>
                <c:pt idx="27">
                  <c:v>2</c:v>
                </c:pt>
                <c:pt idx="28">
                  <c:v>2.2000000000000002</c:v>
                </c:pt>
                <c:pt idx="29">
                  <c:v>2.4</c:v>
                </c:pt>
                <c:pt idx="30">
                  <c:v>1.7</c:v>
                </c:pt>
                <c:pt idx="31">
                  <c:v>1.9</c:v>
                </c:pt>
                <c:pt idx="32">
                  <c:v>2.1</c:v>
                </c:pt>
                <c:pt idx="33">
                  <c:v>2.1</c:v>
                </c:pt>
                <c:pt idx="34">
                  <c:v>2</c:v>
                </c:pt>
                <c:pt idx="35">
                  <c:v>2.15</c:v>
                </c:pt>
                <c:pt idx="36">
                  <c:v>1.9</c:v>
                </c:pt>
                <c:pt idx="37">
                  <c:v>1.9</c:v>
                </c:pt>
                <c:pt idx="38">
                  <c:v>1.6</c:v>
                </c:pt>
                <c:pt idx="39">
                  <c:v>1.7</c:v>
                </c:pt>
                <c:pt idx="40">
                  <c:v>1.95</c:v>
                </c:pt>
                <c:pt idx="41">
                  <c:v>2.2000000000000002</c:v>
                </c:pt>
                <c:pt idx="42">
                  <c:v>1.85</c:v>
                </c:pt>
                <c:pt idx="43">
                  <c:v>2.2000000000000002</c:v>
                </c:pt>
                <c:pt idx="44">
                  <c:v>1.95</c:v>
                </c:pt>
                <c:pt idx="45">
                  <c:v>2</c:v>
                </c:pt>
                <c:pt idx="46">
                  <c:v>2.0499999999999998</c:v>
                </c:pt>
                <c:pt idx="47">
                  <c:v>1.9</c:v>
                </c:pt>
                <c:pt idx="48">
                  <c:v>2.25</c:v>
                </c:pt>
                <c:pt idx="49">
                  <c:v>1.85</c:v>
                </c:pt>
                <c:pt idx="50">
                  <c:v>2.1</c:v>
                </c:pt>
                <c:pt idx="51">
                  <c:v>2.1</c:v>
                </c:pt>
                <c:pt idx="52">
                  <c:v>2.15</c:v>
                </c:pt>
              </c:numCache>
            </c:numRef>
          </c:xVal>
          <c:yVal>
            <c:numRef>
              <c:f>Sheet1!$G$124:$G$175</c:f>
              <c:numCache>
                <c:formatCode>General</c:formatCode>
                <c:ptCount val="52"/>
                <c:pt idx="0">
                  <c:v>585</c:v>
                </c:pt>
                <c:pt idx="1">
                  <c:v>630</c:v>
                </c:pt>
                <c:pt idx="2">
                  <c:v>340</c:v>
                </c:pt>
                <c:pt idx="3">
                  <c:v>415</c:v>
                </c:pt>
                <c:pt idx="4">
                  <c:v>450</c:v>
                </c:pt>
                <c:pt idx="5">
                  <c:v>450</c:v>
                </c:pt>
                <c:pt idx="6">
                  <c:v>520</c:v>
                </c:pt>
                <c:pt idx="7">
                  <c:v>520</c:v>
                </c:pt>
                <c:pt idx="8">
                  <c:v>535</c:v>
                </c:pt>
                <c:pt idx="9">
                  <c:v>545</c:v>
                </c:pt>
                <c:pt idx="10">
                  <c:v>580</c:v>
                </c:pt>
                <c:pt idx="11">
                  <c:v>600</c:v>
                </c:pt>
                <c:pt idx="12">
                  <c:v>600</c:v>
                </c:pt>
                <c:pt idx="13">
                  <c:v>605</c:v>
                </c:pt>
                <c:pt idx="14">
                  <c:v>610</c:v>
                </c:pt>
                <c:pt idx="15">
                  <c:v>670</c:v>
                </c:pt>
                <c:pt idx="16">
                  <c:v>790</c:v>
                </c:pt>
                <c:pt idx="17">
                  <c:v>375</c:v>
                </c:pt>
                <c:pt idx="18">
                  <c:v>440</c:v>
                </c:pt>
                <c:pt idx="19">
                  <c:v>500</c:v>
                </c:pt>
                <c:pt idx="20" formatCode="0">
                  <c:v>525</c:v>
                </c:pt>
                <c:pt idx="21">
                  <c:v>530</c:v>
                </c:pt>
                <c:pt idx="22">
                  <c:v>565</c:v>
                </c:pt>
                <c:pt idx="23">
                  <c:v>575</c:v>
                </c:pt>
                <c:pt idx="24">
                  <c:v>580</c:v>
                </c:pt>
                <c:pt idx="25">
                  <c:v>585</c:v>
                </c:pt>
                <c:pt idx="26">
                  <c:v>590</c:v>
                </c:pt>
                <c:pt idx="27">
                  <c:v>600</c:v>
                </c:pt>
                <c:pt idx="28">
                  <c:v>605</c:v>
                </c:pt>
                <c:pt idx="29">
                  <c:v>610</c:v>
                </c:pt>
                <c:pt idx="30">
                  <c:v>625</c:v>
                </c:pt>
                <c:pt idx="31">
                  <c:v>705</c:v>
                </c:pt>
                <c:pt idx="32">
                  <c:v>430</c:v>
                </c:pt>
                <c:pt idx="33">
                  <c:v>475</c:v>
                </c:pt>
                <c:pt idx="34">
                  <c:v>525</c:v>
                </c:pt>
                <c:pt idx="35">
                  <c:v>540</c:v>
                </c:pt>
                <c:pt idx="36">
                  <c:v>565</c:v>
                </c:pt>
                <c:pt idx="37">
                  <c:v>585</c:v>
                </c:pt>
                <c:pt idx="38">
                  <c:v>600</c:v>
                </c:pt>
                <c:pt idx="39">
                  <c:v>615</c:v>
                </c:pt>
                <c:pt idx="40">
                  <c:v>625</c:v>
                </c:pt>
                <c:pt idx="41">
                  <c:v>635</c:v>
                </c:pt>
                <c:pt idx="42">
                  <c:v>555</c:v>
                </c:pt>
                <c:pt idx="43">
                  <c:v>610</c:v>
                </c:pt>
                <c:pt idx="44">
                  <c:v>630</c:v>
                </c:pt>
                <c:pt idx="45">
                  <c:v>675</c:v>
                </c:pt>
                <c:pt idx="46">
                  <c:v>705</c:v>
                </c:pt>
                <c:pt idx="47">
                  <c:v>585</c:v>
                </c:pt>
                <c:pt idx="48">
                  <c:v>610</c:v>
                </c:pt>
                <c:pt idx="49">
                  <c:v>680</c:v>
                </c:pt>
                <c:pt idx="50">
                  <c:v>550</c:v>
                </c:pt>
                <c:pt idx="51">
                  <c:v>640</c:v>
                </c:pt>
              </c:numCache>
            </c:numRef>
          </c:yVal>
          <c:smooth val="0"/>
        </c:ser>
        <c:ser>
          <c:idx val="3"/>
          <c:order val="6"/>
          <c:tx>
            <c:v>Fetal in labour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CE411"/>
              </a:solidFill>
              <a:ln>
                <a:solidFill>
                  <a:srgbClr val="0CE411"/>
                </a:solidFill>
              </a:ln>
            </c:spPr>
          </c:marker>
          <c:xVal>
            <c:numRef>
              <c:f>Sheet1!$H$61:$H$122</c:f>
              <c:numCache>
                <c:formatCode>General</c:formatCode>
                <c:ptCount val="62"/>
                <c:pt idx="0">
                  <c:v>1</c:v>
                </c:pt>
                <c:pt idx="1">
                  <c:v>1</c:v>
                </c:pt>
                <c:pt idx="2">
                  <c:v>0.9</c:v>
                </c:pt>
                <c:pt idx="3">
                  <c:v>1.1000000000000001</c:v>
                </c:pt>
                <c:pt idx="4">
                  <c:v>0.9</c:v>
                </c:pt>
                <c:pt idx="5">
                  <c:v>1.1000000000000001</c:v>
                </c:pt>
                <c:pt idx="6">
                  <c:v>1</c:v>
                </c:pt>
                <c:pt idx="7">
                  <c:v>1</c:v>
                </c:pt>
                <c:pt idx="8">
                  <c:v>0.9</c:v>
                </c:pt>
                <c:pt idx="9">
                  <c:v>1.1000000000000001</c:v>
                </c:pt>
                <c:pt idx="10">
                  <c:v>0.8</c:v>
                </c:pt>
                <c:pt idx="11">
                  <c:v>1.2</c:v>
                </c:pt>
                <c:pt idx="12">
                  <c:v>0.95</c:v>
                </c:pt>
                <c:pt idx="13">
                  <c:v>1.05</c:v>
                </c:pt>
                <c:pt idx="14">
                  <c:v>0.8</c:v>
                </c:pt>
                <c:pt idx="15">
                  <c:v>0.9</c:v>
                </c:pt>
                <c:pt idx="16">
                  <c:v>1</c:v>
                </c:pt>
                <c:pt idx="17">
                  <c:v>1.1000000000000001</c:v>
                </c:pt>
                <c:pt idx="18">
                  <c:v>1.2</c:v>
                </c:pt>
                <c:pt idx="19">
                  <c:v>1</c:v>
                </c:pt>
                <c:pt idx="20">
                  <c:v>0.9</c:v>
                </c:pt>
                <c:pt idx="21">
                  <c:v>1</c:v>
                </c:pt>
                <c:pt idx="22">
                  <c:v>1.1000000000000001</c:v>
                </c:pt>
                <c:pt idx="23">
                  <c:v>0.9</c:v>
                </c:pt>
                <c:pt idx="24">
                  <c:v>1.1000000000000001</c:v>
                </c:pt>
                <c:pt idx="25">
                  <c:v>0.8</c:v>
                </c:pt>
                <c:pt idx="26">
                  <c:v>0.9</c:v>
                </c:pt>
                <c:pt idx="27">
                  <c:v>1</c:v>
                </c:pt>
                <c:pt idx="28">
                  <c:v>1.1000000000000001</c:v>
                </c:pt>
                <c:pt idx="29">
                  <c:v>1.2</c:v>
                </c:pt>
                <c:pt idx="30">
                  <c:v>0.8</c:v>
                </c:pt>
                <c:pt idx="31">
                  <c:v>1.05</c:v>
                </c:pt>
                <c:pt idx="32">
                  <c:v>0.8</c:v>
                </c:pt>
                <c:pt idx="33">
                  <c:v>0.9</c:v>
                </c:pt>
                <c:pt idx="34">
                  <c:v>1</c:v>
                </c:pt>
                <c:pt idx="35">
                  <c:v>1.1000000000000001</c:v>
                </c:pt>
                <c:pt idx="36">
                  <c:v>1.2</c:v>
                </c:pt>
                <c:pt idx="37">
                  <c:v>0.95</c:v>
                </c:pt>
                <c:pt idx="38">
                  <c:v>0.85</c:v>
                </c:pt>
                <c:pt idx="39">
                  <c:v>1.05</c:v>
                </c:pt>
                <c:pt idx="40">
                  <c:v>1.05</c:v>
                </c:pt>
                <c:pt idx="41">
                  <c:v>1.1000000000000001</c:v>
                </c:pt>
                <c:pt idx="42">
                  <c:v>1.25</c:v>
                </c:pt>
                <c:pt idx="43">
                  <c:v>0.8</c:v>
                </c:pt>
                <c:pt idx="44">
                  <c:v>0.9</c:v>
                </c:pt>
                <c:pt idx="45">
                  <c:v>1</c:v>
                </c:pt>
                <c:pt idx="46">
                  <c:v>1.1000000000000001</c:v>
                </c:pt>
                <c:pt idx="47">
                  <c:v>1.2</c:v>
                </c:pt>
                <c:pt idx="48">
                  <c:v>0.7</c:v>
                </c:pt>
                <c:pt idx="49">
                  <c:v>1.3</c:v>
                </c:pt>
                <c:pt idx="50">
                  <c:v>0.9</c:v>
                </c:pt>
                <c:pt idx="51">
                  <c:v>1.1000000000000001</c:v>
                </c:pt>
                <c:pt idx="52">
                  <c:v>0.7</c:v>
                </c:pt>
                <c:pt idx="53">
                  <c:v>1.3</c:v>
                </c:pt>
                <c:pt idx="54">
                  <c:v>0.9</c:v>
                </c:pt>
                <c:pt idx="55">
                  <c:v>1.1000000000000001</c:v>
                </c:pt>
                <c:pt idx="56">
                  <c:v>1</c:v>
                </c:pt>
                <c:pt idx="57">
                  <c:v>0.85</c:v>
                </c:pt>
                <c:pt idx="58">
                  <c:v>1.1499999999999999</c:v>
                </c:pt>
                <c:pt idx="59">
                  <c:v>1</c:v>
                </c:pt>
                <c:pt idx="60">
                  <c:v>0.9</c:v>
                </c:pt>
                <c:pt idx="61">
                  <c:v>1.1000000000000001</c:v>
                </c:pt>
              </c:numCache>
            </c:numRef>
          </c:xVal>
          <c:yVal>
            <c:numRef>
              <c:f>Sheet1!$G$61:$G$122</c:f>
              <c:numCache>
                <c:formatCode>General</c:formatCode>
                <c:ptCount val="62"/>
                <c:pt idx="0">
                  <c:v>185</c:v>
                </c:pt>
                <c:pt idx="1">
                  <c:v>200</c:v>
                </c:pt>
                <c:pt idx="2">
                  <c:v>270</c:v>
                </c:pt>
                <c:pt idx="3">
                  <c:v>275</c:v>
                </c:pt>
                <c:pt idx="4">
                  <c:v>320</c:v>
                </c:pt>
                <c:pt idx="5">
                  <c:v>325</c:v>
                </c:pt>
                <c:pt idx="6">
                  <c:v>380</c:v>
                </c:pt>
                <c:pt idx="7">
                  <c:v>415</c:v>
                </c:pt>
                <c:pt idx="8">
                  <c:v>420</c:v>
                </c:pt>
                <c:pt idx="9">
                  <c:v>420</c:v>
                </c:pt>
                <c:pt idx="10">
                  <c:v>420</c:v>
                </c:pt>
                <c:pt idx="11">
                  <c:v>425</c:v>
                </c:pt>
                <c:pt idx="12">
                  <c:v>430</c:v>
                </c:pt>
                <c:pt idx="13">
                  <c:v>435</c:v>
                </c:pt>
                <c:pt idx="14">
                  <c:v>470</c:v>
                </c:pt>
                <c:pt idx="15">
                  <c:v>470</c:v>
                </c:pt>
                <c:pt idx="16">
                  <c:v>470</c:v>
                </c:pt>
                <c:pt idx="17">
                  <c:v>470</c:v>
                </c:pt>
                <c:pt idx="18">
                  <c:v>475</c:v>
                </c:pt>
                <c:pt idx="19">
                  <c:v>480</c:v>
                </c:pt>
                <c:pt idx="20">
                  <c:v>495</c:v>
                </c:pt>
                <c:pt idx="21">
                  <c:v>500</c:v>
                </c:pt>
                <c:pt idx="22">
                  <c:v>510</c:v>
                </c:pt>
                <c:pt idx="23">
                  <c:v>520</c:v>
                </c:pt>
                <c:pt idx="24">
                  <c:v>525</c:v>
                </c:pt>
                <c:pt idx="25">
                  <c:v>540</c:v>
                </c:pt>
                <c:pt idx="26">
                  <c:v>545</c:v>
                </c:pt>
                <c:pt idx="27">
                  <c:v>545</c:v>
                </c:pt>
                <c:pt idx="28">
                  <c:v>545</c:v>
                </c:pt>
                <c:pt idx="29">
                  <c:v>550</c:v>
                </c:pt>
                <c:pt idx="30">
                  <c:v>550</c:v>
                </c:pt>
                <c:pt idx="31">
                  <c:v>555</c:v>
                </c:pt>
                <c:pt idx="32">
                  <c:v>575</c:v>
                </c:pt>
                <c:pt idx="33">
                  <c:v>580</c:v>
                </c:pt>
                <c:pt idx="34">
                  <c:v>585</c:v>
                </c:pt>
                <c:pt idx="35">
                  <c:v>590</c:v>
                </c:pt>
                <c:pt idx="36">
                  <c:v>595</c:v>
                </c:pt>
                <c:pt idx="37">
                  <c:v>595</c:v>
                </c:pt>
                <c:pt idx="38">
                  <c:v>600</c:v>
                </c:pt>
                <c:pt idx="39">
                  <c:v>600</c:v>
                </c:pt>
                <c:pt idx="40">
                  <c:v>620</c:v>
                </c:pt>
                <c:pt idx="41">
                  <c:v>620</c:v>
                </c:pt>
                <c:pt idx="42">
                  <c:v>625</c:v>
                </c:pt>
                <c:pt idx="43">
                  <c:v>630</c:v>
                </c:pt>
                <c:pt idx="44">
                  <c:v>630</c:v>
                </c:pt>
                <c:pt idx="45">
                  <c:v>635</c:v>
                </c:pt>
                <c:pt idx="46">
                  <c:v>635</c:v>
                </c:pt>
                <c:pt idx="47">
                  <c:v>635</c:v>
                </c:pt>
                <c:pt idx="48">
                  <c:v>635</c:v>
                </c:pt>
                <c:pt idx="49">
                  <c:v>640</c:v>
                </c:pt>
                <c:pt idx="50">
                  <c:v>645</c:v>
                </c:pt>
                <c:pt idx="51">
                  <c:v>650</c:v>
                </c:pt>
                <c:pt idx="52">
                  <c:v>650</c:v>
                </c:pt>
                <c:pt idx="53">
                  <c:v>660</c:v>
                </c:pt>
                <c:pt idx="54">
                  <c:v>675</c:v>
                </c:pt>
                <c:pt idx="55">
                  <c:v>680</c:v>
                </c:pt>
                <c:pt idx="56">
                  <c:v>680</c:v>
                </c:pt>
                <c:pt idx="57">
                  <c:v>695</c:v>
                </c:pt>
                <c:pt idx="58">
                  <c:v>695</c:v>
                </c:pt>
                <c:pt idx="59">
                  <c:v>700</c:v>
                </c:pt>
                <c:pt idx="60">
                  <c:v>715</c:v>
                </c:pt>
                <c:pt idx="61">
                  <c:v>720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46752"/>
        <c:axId val="33148928"/>
      </c:scatterChart>
      <c:valAx>
        <c:axId val="33146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48928"/>
        <c:crosses val="autoZero"/>
        <c:crossBetween val="midCat"/>
      </c:valAx>
      <c:valAx>
        <c:axId val="33148928"/>
        <c:scaling>
          <c:orientation val="minMax"/>
          <c:min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b="0">
                    <a:latin typeface="Arial" panose="020B0604020202020204" pitchFamily="34" charset="0"/>
                    <a:cs typeface="Arial" panose="020B0604020202020204" pitchFamily="34" charset="0"/>
                  </a:rPr>
                  <a:t>Birth Weight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14675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Survived normal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Sheet1!$I$10:$I$21</c:f>
              <c:numCache>
                <c:formatCode>General</c:formatCode>
                <c:ptCount val="12"/>
                <c:pt idx="0">
                  <c:v>5.0999999999999996</c:v>
                </c:pt>
                <c:pt idx="1">
                  <c:v>5.0999999999999996</c:v>
                </c:pt>
                <c:pt idx="2">
                  <c:v>5.0999999999999996</c:v>
                </c:pt>
                <c:pt idx="3">
                  <c:v>5.2</c:v>
                </c:pt>
                <c:pt idx="4">
                  <c:v>5.2</c:v>
                </c:pt>
                <c:pt idx="5">
                  <c:v>5.2</c:v>
                </c:pt>
                <c:pt idx="6">
                  <c:v>5.0999999999999996</c:v>
                </c:pt>
                <c:pt idx="7">
                  <c:v>5.3</c:v>
                </c:pt>
                <c:pt idx="8">
                  <c:v>5.0999999999999996</c:v>
                </c:pt>
                <c:pt idx="9">
                  <c:v>5.2</c:v>
                </c:pt>
                <c:pt idx="10">
                  <c:v>5.3</c:v>
                </c:pt>
                <c:pt idx="11">
                  <c:v>5.4</c:v>
                </c:pt>
              </c:numCache>
            </c:numRef>
          </c:xVal>
          <c:yVal>
            <c:numRef>
              <c:f>Sheet1!$E$10:$E$21</c:f>
              <c:numCache>
                <c:formatCode>General</c:formatCode>
                <c:ptCount val="12"/>
                <c:pt idx="0">
                  <c:v>2</c:v>
                </c:pt>
                <c:pt idx="1">
                  <c:v>7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  <c:pt idx="5">
                  <c:v>5</c:v>
                </c:pt>
                <c:pt idx="6">
                  <c:v>0</c:v>
                </c:pt>
                <c:pt idx="7">
                  <c:v>2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</c:numCache>
            </c:numRef>
          </c:yVal>
          <c:smooth val="0"/>
        </c:ser>
        <c:ser>
          <c:idx val="5"/>
          <c:order val="1"/>
          <c:tx>
            <c:v>Survived (too young)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Sheet1!$I$22:$I$24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xVal>
          <c:yVal>
            <c:numRef>
              <c:f>Sheet1!$E$22:$E$24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4</c:v>
                </c:pt>
              </c:numCache>
            </c:numRef>
          </c:yVal>
          <c:smooth val="0"/>
        </c:ser>
        <c:ser>
          <c:idx val="3"/>
          <c:order val="2"/>
          <c:tx>
            <c:v>Survived disability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C14E0"/>
              </a:solidFill>
              <a:ln>
                <a:solidFill>
                  <a:srgbClr val="FC14E0"/>
                </a:solidFill>
              </a:ln>
            </c:spPr>
          </c:marker>
          <c:dPt>
            <c:idx val="1"/>
            <c:marker>
              <c:symbol val="circle"/>
              <c:size val="8"/>
            </c:marker>
            <c:bubble3D val="0"/>
          </c:dPt>
          <c:xVal>
            <c:numRef>
              <c:f>Sheet1!$I$2:$I$9</c:f>
              <c:numCache>
                <c:formatCode>General</c:formatCode>
                <c:ptCount val="8"/>
                <c:pt idx="0">
                  <c:v>4.9000000000000004</c:v>
                </c:pt>
                <c:pt idx="1">
                  <c:v>4.9000000000000004</c:v>
                </c:pt>
                <c:pt idx="2">
                  <c:v>4.8</c:v>
                </c:pt>
                <c:pt idx="3">
                  <c:v>4.9000000000000004</c:v>
                </c:pt>
                <c:pt idx="4">
                  <c:v>4.9000000000000004</c:v>
                </c:pt>
                <c:pt idx="5">
                  <c:v>4.9000000000000004</c:v>
                </c:pt>
                <c:pt idx="6">
                  <c:v>4.7</c:v>
                </c:pt>
                <c:pt idx="7">
                  <c:v>4.8</c:v>
                </c:pt>
              </c:numCache>
            </c:numRef>
          </c:xVal>
          <c:yVal>
            <c:numRef>
              <c:f>Sheet1!$E$2:$E$9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2</c:v>
                </c:pt>
                <c:pt idx="4">
                  <c:v>3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</c:numCache>
            </c:numRef>
          </c:yVal>
          <c:smooth val="0"/>
        </c:ser>
        <c:ser>
          <c:idx val="1"/>
          <c:order val="3"/>
          <c:tx>
            <c:v>NICU death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Sheet1!$I$25:$I$52</c:f>
              <c:numCache>
                <c:formatCode>General</c:formatCode>
                <c:ptCount val="28"/>
                <c:pt idx="0">
                  <c:v>4</c:v>
                </c:pt>
                <c:pt idx="1">
                  <c:v>3.9</c:v>
                </c:pt>
                <c:pt idx="2">
                  <c:v>4</c:v>
                </c:pt>
                <c:pt idx="3">
                  <c:v>4.0999999999999996</c:v>
                </c:pt>
                <c:pt idx="4">
                  <c:v>3.8</c:v>
                </c:pt>
                <c:pt idx="5">
                  <c:v>3.9</c:v>
                </c:pt>
                <c:pt idx="6">
                  <c:v>4</c:v>
                </c:pt>
                <c:pt idx="7">
                  <c:v>4.0999999999999996</c:v>
                </c:pt>
                <c:pt idx="8">
                  <c:v>4.2</c:v>
                </c:pt>
                <c:pt idx="9">
                  <c:v>4</c:v>
                </c:pt>
                <c:pt idx="10">
                  <c:v>3.9</c:v>
                </c:pt>
                <c:pt idx="11">
                  <c:v>4</c:v>
                </c:pt>
                <c:pt idx="12">
                  <c:v>4.0999999999999996</c:v>
                </c:pt>
                <c:pt idx="13">
                  <c:v>3.8</c:v>
                </c:pt>
                <c:pt idx="14">
                  <c:v>3.9</c:v>
                </c:pt>
                <c:pt idx="15">
                  <c:v>4</c:v>
                </c:pt>
                <c:pt idx="16">
                  <c:v>4.0999999999999996</c:v>
                </c:pt>
                <c:pt idx="17">
                  <c:v>3.8</c:v>
                </c:pt>
                <c:pt idx="18">
                  <c:v>3.9</c:v>
                </c:pt>
                <c:pt idx="19">
                  <c:v>4</c:v>
                </c:pt>
                <c:pt idx="20">
                  <c:v>4.0999999999999996</c:v>
                </c:pt>
                <c:pt idx="21">
                  <c:v>3.8</c:v>
                </c:pt>
                <c:pt idx="22">
                  <c:v>3.9</c:v>
                </c:pt>
                <c:pt idx="23">
                  <c:v>4</c:v>
                </c:pt>
                <c:pt idx="24">
                  <c:v>4.0999999999999996</c:v>
                </c:pt>
                <c:pt idx="25">
                  <c:v>3.95</c:v>
                </c:pt>
                <c:pt idx="26">
                  <c:v>4.05</c:v>
                </c:pt>
                <c:pt idx="27">
                  <c:v>4.2</c:v>
                </c:pt>
              </c:numCache>
            </c:numRef>
          </c:xVal>
          <c:yVal>
            <c:numRef>
              <c:f>Sheet1!$E$25:$E$52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9</c:v>
                </c:pt>
                <c:pt idx="26">
                  <c:v>9</c:v>
                </c:pt>
              </c:numCache>
            </c:numRef>
          </c:yVal>
          <c:smooth val="0"/>
        </c:ser>
        <c:ser>
          <c:idx val="2"/>
          <c:order val="4"/>
          <c:tx>
            <c:v>Failed resus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Sheet1!$I$53:$I$60</c:f>
              <c:numCache>
                <c:formatCode>General</c:formatCode>
                <c:ptCount val="8"/>
                <c:pt idx="0">
                  <c:v>2.8</c:v>
                </c:pt>
                <c:pt idx="1">
                  <c:v>2.9</c:v>
                </c:pt>
                <c:pt idx="2">
                  <c:v>3</c:v>
                </c:pt>
                <c:pt idx="3">
                  <c:v>3.1</c:v>
                </c:pt>
                <c:pt idx="4">
                  <c:v>2.9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xVal>
          <c:yVal>
            <c:numRef>
              <c:f>Sheet1!$E$53:$E$60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</c:numCache>
            </c:numRef>
          </c:yVal>
          <c:smooth val="0"/>
        </c:ser>
        <c:ser>
          <c:idx val="4"/>
          <c:order val="5"/>
          <c:tx>
            <c:v>Not resus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Sheet1!$I$123:$I$175</c:f>
              <c:numCache>
                <c:formatCode>General</c:formatCode>
                <c:ptCount val="53"/>
                <c:pt idx="0">
                  <c:v>1.9</c:v>
                </c:pt>
                <c:pt idx="1">
                  <c:v>2</c:v>
                </c:pt>
                <c:pt idx="2">
                  <c:v>2.1</c:v>
                </c:pt>
                <c:pt idx="3">
                  <c:v>1.7</c:v>
                </c:pt>
                <c:pt idx="4">
                  <c:v>1.77</c:v>
                </c:pt>
                <c:pt idx="5">
                  <c:v>1.84</c:v>
                </c:pt>
                <c:pt idx="6">
                  <c:v>1.91</c:v>
                </c:pt>
                <c:pt idx="7">
                  <c:v>1.98</c:v>
                </c:pt>
                <c:pt idx="8">
                  <c:v>2.0499999999999998</c:v>
                </c:pt>
                <c:pt idx="9">
                  <c:v>2.12</c:v>
                </c:pt>
                <c:pt idx="10">
                  <c:v>2.19</c:v>
                </c:pt>
                <c:pt idx="11">
                  <c:v>1.7</c:v>
                </c:pt>
                <c:pt idx="12">
                  <c:v>1.77</c:v>
                </c:pt>
                <c:pt idx="13">
                  <c:v>1.84</c:v>
                </c:pt>
                <c:pt idx="14">
                  <c:v>1.91</c:v>
                </c:pt>
                <c:pt idx="15">
                  <c:v>1.98</c:v>
                </c:pt>
                <c:pt idx="16">
                  <c:v>2.0499999999999998</c:v>
                </c:pt>
                <c:pt idx="17">
                  <c:v>2.12</c:v>
                </c:pt>
                <c:pt idx="18">
                  <c:v>1.7</c:v>
                </c:pt>
                <c:pt idx="19">
                  <c:v>1.8</c:v>
                </c:pt>
                <c:pt idx="20">
                  <c:v>1.9</c:v>
                </c:pt>
                <c:pt idx="21">
                  <c:v>2</c:v>
                </c:pt>
                <c:pt idx="22">
                  <c:v>2.1</c:v>
                </c:pt>
                <c:pt idx="23">
                  <c:v>2.2000000000000002</c:v>
                </c:pt>
                <c:pt idx="24">
                  <c:v>2.2999999999999998</c:v>
                </c:pt>
                <c:pt idx="25">
                  <c:v>1.7</c:v>
                </c:pt>
                <c:pt idx="26">
                  <c:v>1.8</c:v>
                </c:pt>
                <c:pt idx="27">
                  <c:v>1.9</c:v>
                </c:pt>
                <c:pt idx="28">
                  <c:v>2</c:v>
                </c:pt>
                <c:pt idx="29">
                  <c:v>2.1</c:v>
                </c:pt>
                <c:pt idx="30">
                  <c:v>2.2000000000000002</c:v>
                </c:pt>
                <c:pt idx="31">
                  <c:v>2.2999999999999998</c:v>
                </c:pt>
                <c:pt idx="32">
                  <c:v>1.6</c:v>
                </c:pt>
                <c:pt idx="33">
                  <c:v>1.8</c:v>
                </c:pt>
                <c:pt idx="34">
                  <c:v>1.9</c:v>
                </c:pt>
                <c:pt idx="35">
                  <c:v>2</c:v>
                </c:pt>
                <c:pt idx="36">
                  <c:v>2.1</c:v>
                </c:pt>
                <c:pt idx="37">
                  <c:v>2.2000000000000002</c:v>
                </c:pt>
                <c:pt idx="38">
                  <c:v>1.8</c:v>
                </c:pt>
                <c:pt idx="39">
                  <c:v>1.9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1.8</c:v>
                </c:pt>
                <c:pt idx="44">
                  <c:v>1.9</c:v>
                </c:pt>
                <c:pt idx="45">
                  <c:v>2</c:v>
                </c:pt>
                <c:pt idx="46">
                  <c:v>2.1</c:v>
                </c:pt>
                <c:pt idx="47">
                  <c:v>2.2000000000000002</c:v>
                </c:pt>
                <c:pt idx="48">
                  <c:v>1.9</c:v>
                </c:pt>
                <c:pt idx="49">
                  <c:v>2</c:v>
                </c:pt>
                <c:pt idx="50">
                  <c:v>2.1</c:v>
                </c:pt>
                <c:pt idx="51">
                  <c:v>2</c:v>
                </c:pt>
                <c:pt idx="52">
                  <c:v>2</c:v>
                </c:pt>
              </c:numCache>
            </c:numRef>
          </c:xVal>
          <c:yVal>
            <c:numRef>
              <c:f>Sheet1!$E$123:$E$175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1.1000000000000001</c:v>
                </c:pt>
                <c:pt idx="14">
                  <c:v>1.1000000000000001</c:v>
                </c:pt>
                <c:pt idx="15">
                  <c:v>1.1000000000000001</c:v>
                </c:pt>
                <c:pt idx="16">
                  <c:v>1.1000000000000001</c:v>
                </c:pt>
                <c:pt idx="17">
                  <c:v>1.1000000000000001</c:v>
                </c:pt>
                <c:pt idx="18">
                  <c:v>1.9</c:v>
                </c:pt>
                <c:pt idx="19">
                  <c:v>1.9</c:v>
                </c:pt>
                <c:pt idx="20">
                  <c:v>1.9</c:v>
                </c:pt>
                <c:pt idx="21">
                  <c:v>1.9</c:v>
                </c:pt>
                <c:pt idx="22">
                  <c:v>1.9</c:v>
                </c:pt>
                <c:pt idx="23">
                  <c:v>1.9</c:v>
                </c:pt>
                <c:pt idx="24">
                  <c:v>1.9</c:v>
                </c:pt>
                <c:pt idx="25">
                  <c:v>2.1</c:v>
                </c:pt>
                <c:pt idx="26">
                  <c:v>2.1</c:v>
                </c:pt>
                <c:pt idx="27">
                  <c:v>2.1</c:v>
                </c:pt>
                <c:pt idx="28">
                  <c:v>2.1</c:v>
                </c:pt>
                <c:pt idx="29">
                  <c:v>2.1</c:v>
                </c:pt>
                <c:pt idx="30">
                  <c:v>2.1</c:v>
                </c:pt>
                <c:pt idx="31">
                  <c:v>2.1</c:v>
                </c:pt>
                <c:pt idx="32">
                  <c:v>2.1</c:v>
                </c:pt>
                <c:pt idx="33">
                  <c:v>2.9</c:v>
                </c:pt>
                <c:pt idx="34">
                  <c:v>2.9</c:v>
                </c:pt>
                <c:pt idx="35">
                  <c:v>2.9</c:v>
                </c:pt>
                <c:pt idx="36">
                  <c:v>2.9</c:v>
                </c:pt>
                <c:pt idx="37">
                  <c:v>2.9</c:v>
                </c:pt>
                <c:pt idx="38">
                  <c:v>3.1</c:v>
                </c:pt>
                <c:pt idx="39">
                  <c:v>3.1</c:v>
                </c:pt>
                <c:pt idx="40">
                  <c:v>3.1</c:v>
                </c:pt>
                <c:pt idx="41">
                  <c:v>3.1</c:v>
                </c:pt>
                <c:pt idx="42">
                  <c:v>3.1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6</c:v>
                </c:pt>
                <c:pt idx="52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55104"/>
        <c:axId val="33057024"/>
      </c:scatterChart>
      <c:valAx>
        <c:axId val="33055104"/>
        <c:scaling>
          <c:orientation val="minMax"/>
          <c:min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33057024"/>
        <c:crosses val="autoZero"/>
        <c:crossBetween val="midCat"/>
      </c:valAx>
      <c:valAx>
        <c:axId val="33057024"/>
        <c:scaling>
          <c:orientation val="minMax"/>
          <c:max val="1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b="0">
                    <a:latin typeface="Arial" panose="020B0604020202020204" pitchFamily="34" charset="0"/>
                    <a:cs typeface="Arial" panose="020B0604020202020204" pitchFamily="34" charset="0"/>
                  </a:rPr>
                  <a:t>1 minute APGAR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05510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22650648050437"/>
          <c:y val="1.6454382304628361E-2"/>
          <c:w val="0.67377830992775389"/>
          <c:h val="0.76500393939593381"/>
        </c:manualLayout>
      </c:layout>
      <c:lineChart>
        <c:grouping val="standard"/>
        <c:varyColors val="0"/>
        <c:ser>
          <c:idx val="1"/>
          <c:order val="0"/>
          <c:tx>
            <c:v>Resuscitated</c:v>
          </c:tx>
          <c:spPr>
            <a:ln w="50800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Sheet3!$A$2:$A$9</c:f>
              <c:strCache>
                <c:ptCount val="8"/>
                <c:pt idx="0">
                  <c:v>1995-1997</c:v>
                </c:pt>
                <c:pt idx="1">
                  <c:v>1998-2000</c:v>
                </c:pt>
                <c:pt idx="2">
                  <c:v>2001-2003</c:v>
                </c:pt>
                <c:pt idx="3">
                  <c:v>2004-2006</c:v>
                </c:pt>
                <c:pt idx="4">
                  <c:v>2007-2009</c:v>
                </c:pt>
                <c:pt idx="5">
                  <c:v>2010-2012</c:v>
                </c:pt>
                <c:pt idx="6">
                  <c:v>2013-2015</c:v>
                </c:pt>
                <c:pt idx="7">
                  <c:v>2016-2018</c:v>
                </c:pt>
              </c:strCache>
            </c:strRef>
          </c:cat>
          <c:val>
            <c:numRef>
              <c:f>Sheet3!$O$2:$O$9</c:f>
              <c:numCache>
                <c:formatCode>0%</c:formatCode>
                <c:ptCount val="8"/>
                <c:pt idx="0">
                  <c:v>0.625</c:v>
                </c:pt>
                <c:pt idx="1">
                  <c:v>0.6</c:v>
                </c:pt>
                <c:pt idx="2">
                  <c:v>0.47826086956521741</c:v>
                </c:pt>
                <c:pt idx="3">
                  <c:v>0.2</c:v>
                </c:pt>
                <c:pt idx="4">
                  <c:v>0.66666666666666663</c:v>
                </c:pt>
                <c:pt idx="5">
                  <c:v>0.2</c:v>
                </c:pt>
                <c:pt idx="6">
                  <c:v>0.25</c:v>
                </c:pt>
                <c:pt idx="7">
                  <c:v>0.93333333333333335</c:v>
                </c:pt>
              </c:numCache>
            </c:numRef>
          </c:val>
          <c:smooth val="0"/>
        </c:ser>
        <c:ser>
          <c:idx val="0"/>
          <c:order val="1"/>
          <c:tx>
            <c:v>Survived</c:v>
          </c:tx>
          <c:spPr>
            <a:ln w="5080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strRef>
              <c:f>Sheet3!$A$2:$A$9</c:f>
              <c:strCache>
                <c:ptCount val="8"/>
                <c:pt idx="0">
                  <c:v>1995-1997</c:v>
                </c:pt>
                <c:pt idx="1">
                  <c:v>1998-2000</c:v>
                </c:pt>
                <c:pt idx="2">
                  <c:v>2001-2003</c:v>
                </c:pt>
                <c:pt idx="3">
                  <c:v>2004-2006</c:v>
                </c:pt>
                <c:pt idx="4">
                  <c:v>2007-2009</c:v>
                </c:pt>
                <c:pt idx="5">
                  <c:v>2010-2012</c:v>
                </c:pt>
                <c:pt idx="6">
                  <c:v>2013-2015</c:v>
                </c:pt>
                <c:pt idx="7">
                  <c:v>2016-2018</c:v>
                </c:pt>
              </c:strCache>
            </c:strRef>
          </c:cat>
          <c:val>
            <c:numRef>
              <c:f>Sheet3!$J$2:$J$9</c:f>
              <c:numCache>
                <c:formatCode>0%</c:formatCode>
                <c:ptCount val="8"/>
                <c:pt idx="0">
                  <c:v>6.25E-2</c:v>
                </c:pt>
                <c:pt idx="1">
                  <c:v>0.25</c:v>
                </c:pt>
                <c:pt idx="2">
                  <c:v>0.21739130434782608</c:v>
                </c:pt>
                <c:pt idx="3">
                  <c:v>0.2</c:v>
                </c:pt>
                <c:pt idx="4">
                  <c:v>0.25</c:v>
                </c:pt>
                <c:pt idx="5">
                  <c:v>0.1</c:v>
                </c:pt>
                <c:pt idx="6">
                  <c:v>0.125</c:v>
                </c:pt>
                <c:pt idx="7">
                  <c:v>0.33333333333333331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75296"/>
        <c:axId val="36890880"/>
      </c:lineChart>
      <c:catAx>
        <c:axId val="35575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6890880"/>
        <c:crosses val="autoZero"/>
        <c:auto val="1"/>
        <c:lblAlgn val="ctr"/>
        <c:lblOffset val="100"/>
        <c:noMultiLvlLbl val="0"/>
      </c:catAx>
      <c:valAx>
        <c:axId val="3689088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575296"/>
        <c:crosses val="autoZero"/>
        <c:crossBetween val="between"/>
        <c:majorUnit val="0.2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weeks              </a:t>
            </a:r>
            <a:r>
              <a:rPr lang="en-N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weeks </a:t>
            </a:r>
          </a:p>
        </c:rich>
      </c:tx>
      <c:layout>
        <c:manualLayout>
          <c:xMode val="edge"/>
          <c:yMode val="edge"/>
          <c:x val="0.15290666613441381"/>
          <c:y val="2.760524499654934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5818987455465401E-2"/>
          <c:y val="0.12296745515506213"/>
          <c:w val="0.77394236366841973"/>
          <c:h val="0.72209365133706116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'[International comparisons.xlsx]Sheet1'!$A$12</c:f>
              <c:strCache>
                <c:ptCount val="1"/>
                <c:pt idx="0">
                  <c:v>Died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'[International comparisons.xlsx]Sheet1'!$B$13:$M$13</c:f>
              <c:strCache>
                <c:ptCount val="11"/>
                <c:pt idx="0">
                  <c:v>Jpn</c:v>
                </c:pt>
                <c:pt idx="1">
                  <c:v>USA </c:v>
                </c:pt>
                <c:pt idx="2">
                  <c:v>Swe</c:v>
                </c:pt>
                <c:pt idx="3">
                  <c:v>W.Aus</c:v>
                </c:pt>
                <c:pt idx="4">
                  <c:v>NWH</c:v>
                </c:pt>
                <c:pt idx="6">
                  <c:v>Jpn</c:v>
                </c:pt>
                <c:pt idx="7">
                  <c:v>USA </c:v>
                </c:pt>
                <c:pt idx="8">
                  <c:v>Swe</c:v>
                </c:pt>
                <c:pt idx="9">
                  <c:v>W.Aus</c:v>
                </c:pt>
                <c:pt idx="10">
                  <c:v>NWH</c:v>
                </c:pt>
              </c:strCache>
            </c:strRef>
          </c:cat>
          <c:val>
            <c:numRef>
              <c:f>'[International comparisons.xlsx]Sheet1'!$B$12:$L$12</c:f>
              <c:numCache>
                <c:formatCode>General</c:formatCode>
                <c:ptCount val="11"/>
                <c:pt idx="0">
                  <c:v>27</c:v>
                </c:pt>
                <c:pt idx="1">
                  <c:v>76</c:v>
                </c:pt>
                <c:pt idx="2">
                  <c:v>47</c:v>
                </c:pt>
                <c:pt idx="3">
                  <c:v>34</c:v>
                </c:pt>
                <c:pt idx="4">
                  <c:v>36</c:v>
                </c:pt>
                <c:pt idx="6">
                  <c:v>15</c:v>
                </c:pt>
                <c:pt idx="7">
                  <c:v>44</c:v>
                </c:pt>
                <c:pt idx="8">
                  <c:v>33</c:v>
                </c:pt>
                <c:pt idx="9">
                  <c:v>38</c:v>
                </c:pt>
                <c:pt idx="10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1F-40EF-910A-74368EEA5633}"/>
            </c:ext>
          </c:extLst>
        </c:ser>
        <c:ser>
          <c:idx val="3"/>
          <c:order val="1"/>
          <c:tx>
            <c:strRef>
              <c:f>'[International comparisons.xlsx]Sheet1'!$A$5</c:f>
              <c:strCache>
                <c:ptCount val="1"/>
                <c:pt idx="0">
                  <c:v>NDI +ve</c:v>
                </c:pt>
              </c:strCache>
            </c:strRef>
          </c:tx>
          <c:spPr>
            <a:solidFill>
              <a:srgbClr val="0CE411"/>
            </a:solidFill>
            <a:ln>
              <a:noFill/>
            </a:ln>
            <a:effectLst/>
          </c:spPr>
          <c:invertIfNegative val="0"/>
          <c:cat>
            <c:strRef>
              <c:f>'[International comparisons.xlsx]Sheet1'!$B$13:$M$13</c:f>
              <c:strCache>
                <c:ptCount val="11"/>
                <c:pt idx="0">
                  <c:v>Jpn</c:v>
                </c:pt>
                <c:pt idx="1">
                  <c:v>USA </c:v>
                </c:pt>
                <c:pt idx="2">
                  <c:v>Swe</c:v>
                </c:pt>
                <c:pt idx="3">
                  <c:v>W.Aus</c:v>
                </c:pt>
                <c:pt idx="4">
                  <c:v>NWH</c:v>
                </c:pt>
                <c:pt idx="6">
                  <c:v>Jpn</c:v>
                </c:pt>
                <c:pt idx="7">
                  <c:v>USA </c:v>
                </c:pt>
                <c:pt idx="8">
                  <c:v>Swe</c:v>
                </c:pt>
                <c:pt idx="9">
                  <c:v>W.Aus</c:v>
                </c:pt>
                <c:pt idx="10">
                  <c:v>NWH</c:v>
                </c:pt>
              </c:strCache>
            </c:strRef>
          </c:cat>
          <c:val>
            <c:numRef>
              <c:f>'[International comparisons.xlsx]Sheet1'!$B$11:$L$11</c:f>
              <c:numCache>
                <c:formatCode>General</c:formatCode>
                <c:ptCount val="11"/>
                <c:pt idx="0">
                  <c:v>29</c:v>
                </c:pt>
                <c:pt idx="1">
                  <c:v>11</c:v>
                </c:pt>
                <c:pt idx="2">
                  <c:v>24</c:v>
                </c:pt>
                <c:pt idx="3">
                  <c:v>14</c:v>
                </c:pt>
                <c:pt idx="4">
                  <c:v>5.25</c:v>
                </c:pt>
                <c:pt idx="6">
                  <c:v>17</c:v>
                </c:pt>
                <c:pt idx="7">
                  <c:v>23</c:v>
                </c:pt>
                <c:pt idx="8">
                  <c:v>20</c:v>
                </c:pt>
                <c:pt idx="9">
                  <c:v>17</c:v>
                </c:pt>
                <c:pt idx="10">
                  <c:v>45.55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1F-40EF-910A-74368EEA5633}"/>
            </c:ext>
          </c:extLst>
        </c:ser>
        <c:ser>
          <c:idx val="0"/>
          <c:order val="2"/>
          <c:tx>
            <c:strRef>
              <c:f>'[International comparisons.xlsx]Sheet1'!$A$3</c:f>
              <c:strCache>
                <c:ptCount val="1"/>
                <c:pt idx="0">
                  <c:v>Lost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'[International comparisons.xlsx]Sheet1'!$B$13:$M$13</c:f>
              <c:strCache>
                <c:ptCount val="11"/>
                <c:pt idx="0">
                  <c:v>Jpn</c:v>
                </c:pt>
                <c:pt idx="1">
                  <c:v>USA </c:v>
                </c:pt>
                <c:pt idx="2">
                  <c:v>Swe</c:v>
                </c:pt>
                <c:pt idx="3">
                  <c:v>W.Aus</c:v>
                </c:pt>
                <c:pt idx="4">
                  <c:v>NWH</c:v>
                </c:pt>
                <c:pt idx="6">
                  <c:v>Jpn</c:v>
                </c:pt>
                <c:pt idx="7">
                  <c:v>USA </c:v>
                </c:pt>
                <c:pt idx="8">
                  <c:v>Swe</c:v>
                </c:pt>
                <c:pt idx="9">
                  <c:v>W.Aus</c:v>
                </c:pt>
                <c:pt idx="10">
                  <c:v>NWH</c:v>
                </c:pt>
              </c:strCache>
            </c:strRef>
          </c:cat>
          <c:val>
            <c:numRef>
              <c:f>'[International comparisons.xlsx]Sheet1'!$B$9:$L$9</c:f>
              <c:numCache>
                <c:formatCode>General</c:formatCode>
                <c:ptCount val="11"/>
                <c:pt idx="0">
                  <c:v>28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6">
                  <c:v>34</c:v>
                </c:pt>
                <c:pt idx="7">
                  <c:v>0</c:v>
                </c:pt>
                <c:pt idx="8">
                  <c:v>7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1F-40EF-910A-74368EEA5633}"/>
            </c:ext>
          </c:extLst>
        </c:ser>
        <c:ser>
          <c:idx val="1"/>
          <c:order val="3"/>
          <c:tx>
            <c:strRef>
              <c:f>'[International comparisons.xlsx]Sheet1'!$A$4</c:f>
              <c:strCache>
                <c:ptCount val="1"/>
                <c:pt idx="0">
                  <c:v>NDI -ve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'[International comparisons.xlsx]Sheet1'!$B$13:$M$13</c:f>
              <c:strCache>
                <c:ptCount val="11"/>
                <c:pt idx="0">
                  <c:v>Jpn</c:v>
                </c:pt>
                <c:pt idx="1">
                  <c:v>USA </c:v>
                </c:pt>
                <c:pt idx="2">
                  <c:v>Swe</c:v>
                </c:pt>
                <c:pt idx="3">
                  <c:v>W.Aus</c:v>
                </c:pt>
                <c:pt idx="4">
                  <c:v>NWH</c:v>
                </c:pt>
                <c:pt idx="6">
                  <c:v>Jpn</c:v>
                </c:pt>
                <c:pt idx="7">
                  <c:v>USA </c:v>
                </c:pt>
                <c:pt idx="8">
                  <c:v>Swe</c:v>
                </c:pt>
                <c:pt idx="9">
                  <c:v>W.Aus</c:v>
                </c:pt>
                <c:pt idx="10">
                  <c:v>NWH</c:v>
                </c:pt>
              </c:strCache>
            </c:strRef>
          </c:cat>
          <c:val>
            <c:numRef>
              <c:f>'[International comparisons.xlsx]Sheet1'!$B$10:$L$10</c:f>
              <c:numCache>
                <c:formatCode>General</c:formatCode>
                <c:ptCount val="11"/>
                <c:pt idx="0">
                  <c:v>26</c:v>
                </c:pt>
                <c:pt idx="1">
                  <c:v>13</c:v>
                </c:pt>
                <c:pt idx="2">
                  <c:v>23</c:v>
                </c:pt>
                <c:pt idx="3">
                  <c:v>30</c:v>
                </c:pt>
                <c:pt idx="4">
                  <c:v>17.25</c:v>
                </c:pt>
                <c:pt idx="6">
                  <c:v>34</c:v>
                </c:pt>
                <c:pt idx="7">
                  <c:v>32</c:v>
                </c:pt>
                <c:pt idx="8">
                  <c:v>40</c:v>
                </c:pt>
                <c:pt idx="9">
                  <c:v>84</c:v>
                </c:pt>
                <c:pt idx="10">
                  <c:v>97.45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1F-40EF-910A-74368EEA5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33242240"/>
        <c:axId val="133256704"/>
      </c:barChart>
      <c:catAx>
        <c:axId val="133242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NZ"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Gestational 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3256704"/>
        <c:crosses val="autoZero"/>
        <c:auto val="1"/>
        <c:lblAlgn val="ctr"/>
        <c:lblOffset val="100"/>
        <c:noMultiLvlLbl val="0"/>
      </c:catAx>
      <c:valAx>
        <c:axId val="13325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3242240"/>
        <c:crosses val="autoZero"/>
        <c:crossBetween val="between"/>
        <c:majorUnit val="0.2"/>
        <c:min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24 wks</c:v>
          </c:tx>
          <c:spPr>
            <a:ln w="50800" cmpd="sng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Sheet1!$B$2:$B$9</c:f>
              <c:strCache>
                <c:ptCount val="8"/>
                <c:pt idx="0">
                  <c:v>1995-97</c:v>
                </c:pt>
                <c:pt idx="1">
                  <c:v>1998-00</c:v>
                </c:pt>
                <c:pt idx="2">
                  <c:v>2001-03</c:v>
                </c:pt>
                <c:pt idx="3">
                  <c:v>2004-06</c:v>
                </c:pt>
                <c:pt idx="4">
                  <c:v>2007-09</c:v>
                </c:pt>
                <c:pt idx="5">
                  <c:v>2010-12</c:v>
                </c:pt>
                <c:pt idx="6">
                  <c:v>2013-15</c:v>
                </c:pt>
                <c:pt idx="7">
                  <c:v>2016-18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0.77777777777777779</c:v>
                </c:pt>
                <c:pt idx="1">
                  <c:v>0.6875</c:v>
                </c:pt>
                <c:pt idx="2">
                  <c:v>0.61538461538461542</c:v>
                </c:pt>
                <c:pt idx="3">
                  <c:v>0.6428571428571429</c:v>
                </c:pt>
                <c:pt idx="4">
                  <c:v>0.5714285714285714</c:v>
                </c:pt>
                <c:pt idx="5">
                  <c:v>0.75</c:v>
                </c:pt>
                <c:pt idx="6">
                  <c:v>0.73076923076923073</c:v>
                </c:pt>
                <c:pt idx="7">
                  <c:v>0.78260869565217395</c:v>
                </c:pt>
              </c:numCache>
            </c:numRef>
          </c:val>
          <c:smooth val="0"/>
        </c:ser>
        <c:ser>
          <c:idx val="1"/>
          <c:order val="1"/>
          <c:tx>
            <c:v>25 wks</c:v>
          </c:tx>
          <c:spPr>
            <a:ln w="50800">
              <a:solidFill>
                <a:srgbClr val="00FF00"/>
              </a:solidFill>
            </a:ln>
          </c:spPr>
          <c:marker>
            <c:symbol val="square"/>
            <c:size val="9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val>
            <c:numRef>
              <c:f>Sheet1!$F$2:$F$9</c:f>
              <c:numCache>
                <c:formatCode>0%</c:formatCode>
                <c:ptCount val="8"/>
                <c:pt idx="0">
                  <c:v>0.77083333333333337</c:v>
                </c:pt>
                <c:pt idx="1">
                  <c:v>0.7</c:v>
                </c:pt>
                <c:pt idx="2">
                  <c:v>0.82352941176470584</c:v>
                </c:pt>
                <c:pt idx="3">
                  <c:v>0.90322580645161288</c:v>
                </c:pt>
                <c:pt idx="4">
                  <c:v>0.80952380952380953</c:v>
                </c:pt>
                <c:pt idx="5">
                  <c:v>0.86111111111111116</c:v>
                </c:pt>
                <c:pt idx="6">
                  <c:v>0.92307692307692313</c:v>
                </c:pt>
                <c:pt idx="7">
                  <c:v>0.7142857142857143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59008"/>
        <c:axId val="34060928"/>
      </c:lineChart>
      <c:catAx>
        <c:axId val="34059008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4060928"/>
        <c:crosses val="autoZero"/>
        <c:auto val="0"/>
        <c:lblAlgn val="ctr"/>
        <c:lblOffset val="100"/>
        <c:tickLblSkip val="1"/>
        <c:noMultiLvlLbl val="0"/>
      </c:catAx>
      <c:valAx>
        <c:axId val="3406092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4059008"/>
        <c:crosses val="autoZero"/>
        <c:crossBetween val="midCat"/>
        <c:majorUnit val="0.2"/>
      </c:valAx>
      <c:spPr>
        <a:noFill/>
        <a:ln>
          <a:solidFill>
            <a:schemeClr val="tx1"/>
          </a:solidFill>
        </a:ln>
      </c:spPr>
    </c:plotArea>
    <c:legend>
      <c:legendPos val="r"/>
      <c:layout/>
      <c:overlay val="0"/>
      <c:spPr>
        <a:ln>
          <a:solidFill>
            <a:schemeClr val="bg1"/>
          </a:solidFill>
        </a:ln>
      </c:spPr>
      <c:txPr>
        <a:bodyPr/>
        <a:lstStyle/>
        <a:p>
          <a:pPr>
            <a:defRPr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9DE5F-F803-4BA6-8800-0EC36F62B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C7594C-462D-4C12-B94B-875F631D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A9B486-D582-43F8-AD4B-36BB8C432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573283-C10E-4295-92B1-89D731EDD3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7A44363-084B-4FD0-8A7A-D973DAF8E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AA00D-5F79-454E-A5CF-DB6ED4878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35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741C4-E184-43BA-9C50-50CC80C8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523E2C-9E33-434F-B361-A4407B950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0E142C0-CEF9-4EDD-BFAE-E3A187308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DCBF8BA-2A60-4BDD-8506-94770BE52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C9ED66B-AB95-4E9F-BC5B-35DB964F1F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9D433-2CFA-4E4A-B2CA-02E9B3080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48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9056AC-1D2D-4D93-A1C1-8B353AA1B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1A74BD-CF84-4870-A645-E26722D39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6EF6CE8-42C6-4577-9C79-DB734F0931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77754BA-5E96-4804-85F7-C1F010DFE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23F297-D908-41EE-A074-1AF407A63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AAC6D-09AB-4BA0-9BCF-7F15984DE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741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95587-9543-4353-BFD3-F1666D4AD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xmlns="" id="{0321445B-EF7F-4B9C-8210-0E27DA848C6A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N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0B6F418-A132-48D7-8A42-CB38D0CA6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D3533B5-044F-4A9F-A68C-8790B84A00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6EB0DE-5FE8-418C-BBEA-1D747B4D08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E00ED-F2EA-4FC0-B3AF-0B5833F17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17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52CDE-0031-457E-9582-E5A90564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xmlns="" id="{6168E6F2-851B-4FDE-8EF3-1138491ED175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N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BCF2BE8-6367-464E-BE4A-8BBC2E219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19CB0A2-284B-4059-A4AB-FAF5E3F1E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52CC755-BFD0-4DC5-BEBC-3B41E3DDB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F809-8240-431D-8A88-4E095A866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92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4A837-0660-4279-8EB1-9238C4D8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xmlns="" id="{50147B5E-735E-4152-8E3D-6C3BAB41A82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N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153D68A-5B24-4920-8BB7-E59B79966B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6DE10D-FA41-4BB1-92AA-2E956B80AF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2E13C05-E316-423B-A223-D3DB011A2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F3E9-D034-4334-ABCE-1A9265EBAC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52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FAC34-D6F6-40DB-8FC6-C96847E6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9AE633-8049-4FE0-ADE9-7DB443AA6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1756FE1-F7DD-4EF0-A613-3D1538A77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732A106-624A-46A7-B10C-C46863D36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88A9031-2C49-4DB4-9738-76C79DCE7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25191-E4E0-401F-8EAD-AB5FC8570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12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AD2F62-D050-4C27-999F-87E56FE9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77E533-A724-474A-858D-44523C79A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244B98B-EDD0-4D78-BC85-8A345CFBE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058E4EC-EAA2-4AB7-895C-61DB9B68F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FA07384-F9BC-4B3C-AD91-E61D3C1B5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F1A9-C12A-44C0-B8C5-A0CEACA51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82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AF2996-1194-48FD-9663-ED4B706B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C921A9-E49C-4A7C-AB5D-B67F5C10D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0B2B22-6EF2-4DE6-8FAE-B7D5C2BE3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E0CE17-FB3E-483A-BB39-312BA122CE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4DD411-EB08-4FCE-8B69-8F10CAEF0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1F5E09-1C62-4DA3-994A-678DA1D48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CF23-2A1A-48A2-A2AD-9A134EF02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6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19B8F-1EE6-40C8-B063-FEA39BA5F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37100D-50F7-4D1E-BB0A-6849E802D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E61F9E-E9BC-4280-B58B-3641B82D9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E1A6F1-060D-4BC8-8E4B-C900A0BDD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ABDC36-00CB-4F0F-88B1-9D012ADB9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9B4D96E-14A1-4781-A2B7-BE5BD6F527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F8EEFF2-34C1-4AC8-93B2-A14990E68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C50452F-E4F5-48BC-96C8-3182765159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65C3-D38E-46A7-855A-6247CB184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73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55D7EC-8862-4D62-911C-CF376010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D73A88B-2BC3-47B0-94BF-5D1DF5CB1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3076CCE-1650-4DAA-80D9-3800D028D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661C871-4A2F-465D-9097-BFAE1E7FE7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805BE-BF59-4CEF-BC88-9C498C1F6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2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7B7719D-527F-4F28-989D-C0DA4EABA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875AF4E-5DC0-4759-B1B8-5463D6333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A7EA23D-845D-4085-BCF1-8D49FC6FF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2A16-A146-43C6-AF70-120B7FC44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62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0554A0-E87D-4C4B-96BA-34CC903E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7807C-A008-43E9-A3A6-733AA8A3B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807609-B37D-4605-9B6F-35BC804B1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41B2ED-157D-465B-9C00-88EDFCA86B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9259A5F-EFEA-431F-812E-534AA2E38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EC4480-671B-4BB9-A979-9BFEC0351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FE1E4-0483-4DEF-9BA6-E6DA8BE18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2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F10EF-0582-4F7A-8BB3-4CA0D00D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DB55F9-D73A-4209-85C7-627DD822C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24F6EB-B950-4EA2-A43D-A23773F48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0A1638-75EC-4D12-A9E7-4AC95759F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1BF580-802A-4975-8EC5-23F3D5CDD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4FDA37-F3F8-4A99-BB35-9752301E11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BC95-CDA0-472E-A73F-7A1B7CEDB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75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E9D1BCA9-09A4-48FA-81A6-53AD0B31D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7216DCA-E014-4CC9-A4D8-992CD33E6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403CD868-3F6E-4025-B0C4-1F2588E403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A68442E4-41B5-48A4-BEEE-0158F6D712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6361029A-DB43-4BF7-A78F-779BA1B744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1A23EC-BCBD-4933-B2A8-945A12C1E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19681348-EAD6-47C1-ABF0-80E31BF7F0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057400"/>
            <a:ext cx="8699500" cy="1143000"/>
          </a:xfrm>
        </p:spPr>
        <p:txBody>
          <a:bodyPr anchor="ctr"/>
          <a:lstStyle/>
          <a:p>
            <a:r>
              <a:rPr lang="en-GB" altLang="en-US" sz="3600" dirty="0">
                <a:latin typeface="Arial"/>
                <a:cs typeface="Arial"/>
              </a:rPr>
              <a:t>Outcome of pregnancies ending </a:t>
            </a: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/>
                <a:cs typeface="Arial"/>
              </a:rPr>
              <a:t>at 20-25 weeks' gestation</a:t>
            </a: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/>
                <a:cs typeface="Arial"/>
              </a:rPr>
              <a:t>from 1995 to 2018</a:t>
            </a: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8C73B754-7829-4FC7-8C7B-B7493D77AB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3429000"/>
            <a:ext cx="8135937" cy="1752600"/>
          </a:xfrm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David Knight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Lynn Sadler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Katie Groom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Janice Taylor</a:t>
            </a: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Newborn Services, Women’s Health &amp; Child Development Unit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454E4600-D2FA-4CF8-AFB6-6441C1AB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752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7BFE06D9-35AA-4C8A-8744-8ED3F10DE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542337" cy="1219200"/>
          </a:xfrm>
        </p:spPr>
        <p:txBody>
          <a:bodyPr/>
          <a:lstStyle/>
          <a:p>
            <a:r>
              <a:rPr lang="en-GB" altLang="en-US" sz="4000">
                <a:latin typeface="Arial" panose="020B0604020202020204" pitchFamily="34" charset="0"/>
                <a:cs typeface="Arial" panose="020B0604020202020204" pitchFamily="34" charset="0"/>
              </a:rPr>
              <a:t>Outcome of babies born at 23 weeks from 1995-2018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43" name="Object 3">
            <a:extLst>
              <a:ext uri="{FF2B5EF4-FFF2-40B4-BE49-F238E27FC236}">
                <a16:creationId xmlns:a16="http://schemas.microsoft.com/office/drawing/2014/main" xmlns="" id="{FD5F4EEF-2ADA-4DD8-966D-ADAD0976834C}"/>
              </a:ext>
            </a:extLst>
          </p:cNvPr>
          <p:cNvGraphicFramePr>
            <a:graphicFrameLocks noGrp="1" noChangeAspect="1"/>
          </p:cNvGraphicFramePr>
          <p:nvPr>
            <p:ph type="dgm" idx="1"/>
          </p:nvPr>
        </p:nvGraphicFramePr>
        <p:xfrm>
          <a:off x="0" y="1916113"/>
          <a:ext cx="9066213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Organization Chart" r:id="rId3" imgW="1862983" imgH="777667" progId="OrgPlusWOPX.4">
                  <p:embed followColorScheme="full"/>
                </p:oleObj>
              </mc:Choice>
              <mc:Fallback>
                <p:oleObj name="Organization Chart" r:id="rId3" imgW="1862983" imgH="777667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113"/>
                        <a:ext cx="9066213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49763F91-4616-4B38-ACD0-58A9EF6EE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542337" cy="1219200"/>
          </a:xfrm>
        </p:spPr>
        <p:txBody>
          <a:bodyPr/>
          <a:lstStyle/>
          <a:p>
            <a:r>
              <a:rPr lang="en-GB" altLang="en-US" sz="4000">
                <a:latin typeface="Arial" panose="020B0604020202020204" pitchFamily="34" charset="0"/>
                <a:cs typeface="Arial" panose="020B0604020202020204" pitchFamily="34" charset="0"/>
              </a:rPr>
              <a:t>Outcome of babies born at 23 weeks from 1995-2018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xmlns="" id="{F7DB8585-714A-4C18-A018-562AEB37AA34}"/>
              </a:ext>
            </a:extLst>
          </p:cNvPr>
          <p:cNvGraphicFramePr>
            <a:graphicFrameLocks noGrp="1" noChangeAspect="1"/>
          </p:cNvGraphicFramePr>
          <p:nvPr>
            <p:ph type="dgm" idx="1"/>
          </p:nvPr>
        </p:nvGraphicFramePr>
        <p:xfrm>
          <a:off x="304800" y="1662113"/>
          <a:ext cx="8542338" cy="435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Organization Chart" r:id="rId3" imgW="1864337" imgH="999143" progId="OrgPlusWOPX.4">
                  <p:embed followColorScheme="full"/>
                </p:oleObj>
              </mc:Choice>
              <mc:Fallback>
                <p:oleObj name="Organization Chart" r:id="rId3" imgW="1864337" imgH="999143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62113"/>
                        <a:ext cx="8542338" cy="435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40960" cy="1143000"/>
          </a:xfrm>
        </p:spPr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Outcome and birth weight of babies at 23 weeks gestation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779546"/>
              </p:ext>
            </p:extLst>
          </p:nvPr>
        </p:nvGraphicFramePr>
        <p:xfrm>
          <a:off x="467543" y="1628800"/>
          <a:ext cx="8338319" cy="45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6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108504" cy="1143000"/>
          </a:xfrm>
        </p:spPr>
        <p:txBody>
          <a:bodyPr/>
          <a:lstStyle/>
          <a:p>
            <a:r>
              <a:rPr lang="en-N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Outcome and 1 minute APGAR score of babies at 23 weeks gestation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212561"/>
              </p:ext>
            </p:extLst>
          </p:nvPr>
        </p:nvGraphicFramePr>
        <p:xfrm>
          <a:off x="539552" y="1628800"/>
          <a:ext cx="8431410" cy="462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13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Resuscitation and survival at 23 weeks gestation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84983"/>
              </p:ext>
            </p:extLst>
          </p:nvPr>
        </p:nvGraphicFramePr>
        <p:xfrm>
          <a:off x="683568" y="1988840"/>
          <a:ext cx="7584132" cy="394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38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>
            <a:extLst>
              <a:ext uri="{FF2B5EF4-FFF2-40B4-BE49-F238E27FC236}">
                <a16:creationId xmlns:a16="http://schemas.microsoft.com/office/drawing/2014/main" xmlns="" id="{AE5059E3-29AE-4EF9-ADF5-EC55D1E8B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28600"/>
            <a:ext cx="8640763" cy="1219200"/>
          </a:xfrm>
        </p:spPr>
        <p:txBody>
          <a:bodyPr/>
          <a:lstStyle/>
          <a:p>
            <a:r>
              <a:rPr lang="en-GB" altLang="en-US" sz="4000">
                <a:latin typeface="Arial" panose="020B0604020202020204" pitchFamily="34" charset="0"/>
                <a:cs typeface="Arial" panose="020B0604020202020204" pitchFamily="34" charset="0"/>
              </a:rPr>
              <a:t>Babies born in NWH at 24 weeks </a:t>
            </a:r>
            <a:br>
              <a:rPr lang="en-GB" alt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000">
                <a:latin typeface="Arial" panose="020B0604020202020204" pitchFamily="34" charset="0"/>
                <a:cs typeface="Arial" panose="020B0604020202020204" pitchFamily="34" charset="0"/>
              </a:rPr>
              <a:t>from 1995-2018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91" name="Object 1027">
            <a:extLst>
              <a:ext uri="{FF2B5EF4-FFF2-40B4-BE49-F238E27FC236}">
                <a16:creationId xmlns:a16="http://schemas.microsoft.com/office/drawing/2014/main" xmlns="" id="{4387AD7F-40FD-4F83-B4BF-1356421EE482}"/>
              </a:ext>
            </a:extLst>
          </p:cNvPr>
          <p:cNvGraphicFramePr>
            <a:graphicFrameLocks noGrp="1" noChangeAspect="1"/>
          </p:cNvGraphicFramePr>
          <p:nvPr>
            <p:ph type="dgm" idx="1"/>
          </p:nvPr>
        </p:nvGraphicFramePr>
        <p:xfrm>
          <a:off x="381000" y="2395538"/>
          <a:ext cx="8153400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Organization Chart" r:id="rId3" imgW="2269671" imgH="598034" progId="OrgPlusWOPX.4">
                  <p:embed followColorScheme="full"/>
                </p:oleObj>
              </mc:Choice>
              <mc:Fallback>
                <p:oleObj name="Organization Chart" r:id="rId3" imgW="2269671" imgH="598034" progId="OrgPlusWOPX.4">
                  <p:embed followColorScheme="full"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95538"/>
                        <a:ext cx="8153400" cy="214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2D449FE0-A06A-454F-8E6B-8289F652B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542337" cy="1219200"/>
          </a:xfrm>
        </p:spPr>
        <p:txBody>
          <a:bodyPr/>
          <a:lstStyle/>
          <a:p>
            <a:r>
              <a:rPr lang="en-GB" altLang="en-US" sz="4000">
                <a:latin typeface="Arial" panose="020B0604020202020204" pitchFamily="34" charset="0"/>
                <a:cs typeface="Arial" panose="020B0604020202020204" pitchFamily="34" charset="0"/>
              </a:rPr>
              <a:t>Outcome of babies born at 24 weeks from 1995-2018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315" name="Object 3">
            <a:extLst>
              <a:ext uri="{FF2B5EF4-FFF2-40B4-BE49-F238E27FC236}">
                <a16:creationId xmlns:a16="http://schemas.microsoft.com/office/drawing/2014/main" xmlns="" id="{76E069DD-40DA-4490-939D-3B82F6154EE3}"/>
              </a:ext>
            </a:extLst>
          </p:cNvPr>
          <p:cNvGraphicFramePr>
            <a:graphicFrameLocks noGrp="1" noChangeAspect="1"/>
          </p:cNvGraphicFramePr>
          <p:nvPr>
            <p:ph type="dgm" idx="1"/>
          </p:nvPr>
        </p:nvGraphicFramePr>
        <p:xfrm>
          <a:off x="0" y="1916113"/>
          <a:ext cx="9066213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Organization Chart" r:id="rId3" imgW="1862983" imgH="777667" progId="OrgPlusWOPX.4">
                  <p:embed followColorScheme="full"/>
                </p:oleObj>
              </mc:Choice>
              <mc:Fallback>
                <p:oleObj name="Organization Chart" r:id="rId3" imgW="1862983" imgH="777667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113"/>
                        <a:ext cx="9066213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95B9C751-1824-4592-B7CE-37D3F6223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542337" cy="1219200"/>
          </a:xfrm>
        </p:spPr>
        <p:txBody>
          <a:bodyPr/>
          <a:lstStyle/>
          <a:p>
            <a:r>
              <a:rPr lang="en-GB" altLang="en-US" sz="4000">
                <a:latin typeface="Arial" panose="020B0604020202020204" pitchFamily="34" charset="0"/>
                <a:cs typeface="Arial" panose="020B0604020202020204" pitchFamily="34" charset="0"/>
              </a:rPr>
              <a:t>Outcome of babies born at 24 weeks from 1995-2018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26004218"/>
              </p:ext>
            </p:extLst>
          </p:nvPr>
        </p:nvGraphicFramePr>
        <p:xfrm>
          <a:off x="493713" y="1662113"/>
          <a:ext cx="8162925" cy="435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Organization Chart" r:id="rId3" imgW="1866600" imgH="996840" progId="OrgPlusWOPX.4">
                  <p:embed followColorScheme="full"/>
                </p:oleObj>
              </mc:Choice>
              <mc:Fallback>
                <p:oleObj name="Organization Chart" r:id="rId3" imgW="1866600" imgH="996840" progId="OrgPlusWOPX.4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1662113"/>
                        <a:ext cx="8162925" cy="435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AD13B7C8-B0F2-468E-A634-41A54D60F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542337" cy="1219200"/>
          </a:xfrm>
        </p:spPr>
        <p:txBody>
          <a:bodyPr/>
          <a:lstStyle/>
          <a:p>
            <a:r>
              <a:rPr lang="en-GB" altLang="en-US" sz="4000">
                <a:latin typeface="Arial" panose="020B0604020202020204" pitchFamily="34" charset="0"/>
                <a:cs typeface="Arial" panose="020B0604020202020204" pitchFamily="34" charset="0"/>
              </a:rPr>
              <a:t>Outcome of babies born at 25 weeks from 1995-2018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76587104"/>
              </p:ext>
            </p:extLst>
          </p:nvPr>
        </p:nvGraphicFramePr>
        <p:xfrm>
          <a:off x="304800" y="1720850"/>
          <a:ext cx="8542338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Organization Chart" r:id="rId3" imgW="1866600" imgH="927000" progId="OrgPlusWOPX.4">
                  <p:embed followColorScheme="full"/>
                </p:oleObj>
              </mc:Choice>
              <mc:Fallback>
                <p:oleObj name="Organization Chart" r:id="rId3" imgW="1866600" imgH="927000" progId="OrgPlusWOPX.4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20850"/>
                        <a:ext cx="8542338" cy="424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3491A03C-6945-43C5-BA60-D28D2EFB1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>
                <a:latin typeface="Arial" panose="020B0604020202020204" pitchFamily="34" charset="0"/>
                <a:cs typeface="Arial" panose="020B0604020202020204" pitchFamily="34" charset="0"/>
              </a:rPr>
              <a:t>Survival to discharge home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xmlns="" id="{9AC88E2C-C9C2-43B8-9133-62BB5B3334C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03083809"/>
              </p:ext>
            </p:extLst>
          </p:nvPr>
        </p:nvGraphicFramePr>
        <p:xfrm>
          <a:off x="685800" y="1981200"/>
          <a:ext cx="7415212" cy="3681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803">
                  <a:extLst>
                    <a:ext uri="{9D8B030D-6E8A-4147-A177-3AD203B41FA5}">
                      <a16:colId xmlns:a16="http://schemas.microsoft.com/office/drawing/2014/main" xmlns="" val="3173802590"/>
                    </a:ext>
                  </a:extLst>
                </a:gridCol>
                <a:gridCol w="1853803">
                  <a:extLst>
                    <a:ext uri="{9D8B030D-6E8A-4147-A177-3AD203B41FA5}">
                      <a16:colId xmlns:a16="http://schemas.microsoft.com/office/drawing/2014/main" xmlns="" val="170940068"/>
                    </a:ext>
                  </a:extLst>
                </a:gridCol>
                <a:gridCol w="1853803">
                  <a:extLst>
                    <a:ext uri="{9D8B030D-6E8A-4147-A177-3AD203B41FA5}">
                      <a16:colId xmlns:a16="http://schemas.microsoft.com/office/drawing/2014/main" xmlns="" val="1521492072"/>
                    </a:ext>
                  </a:extLst>
                </a:gridCol>
                <a:gridCol w="1853803">
                  <a:extLst>
                    <a:ext uri="{9D8B030D-6E8A-4147-A177-3AD203B41FA5}">
                      <a16:colId xmlns:a16="http://schemas.microsoft.com/office/drawing/2014/main" xmlns="" val="355677145"/>
                    </a:ext>
                  </a:extLst>
                </a:gridCol>
              </a:tblGrid>
              <a:tr h="914484">
                <a:tc>
                  <a:txBody>
                    <a:bodyPr/>
                    <a:lstStyle/>
                    <a:p>
                      <a:endParaRPr lang="en-N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Alive at onset of labour</a:t>
                      </a:r>
                    </a:p>
                    <a:p>
                      <a:pPr algn="ctr"/>
                      <a:endParaRPr lang="en-N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Alive at birth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Admitted to NICU</a:t>
                      </a:r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xmlns="" val="2614042935"/>
                  </a:ext>
                </a:extLst>
              </a:tr>
              <a:tr h="553386">
                <a:tc>
                  <a:txBody>
                    <a:bodyPr/>
                    <a:lstStyle/>
                    <a:p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weeks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N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xmlns="" val="2370226422"/>
                  </a:ext>
                </a:extLst>
              </a:tr>
              <a:tr h="553386">
                <a:tc>
                  <a:txBody>
                    <a:bodyPr/>
                    <a:lstStyle/>
                    <a:p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weeks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xmlns="" val="1199392454"/>
                  </a:ext>
                </a:extLst>
              </a:tr>
              <a:tr h="553386">
                <a:tc>
                  <a:txBody>
                    <a:bodyPr/>
                    <a:lstStyle/>
                    <a:p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weeks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xmlns="" val="2810417935"/>
                  </a:ext>
                </a:extLst>
              </a:tr>
              <a:tr h="553386">
                <a:tc>
                  <a:txBody>
                    <a:bodyPr/>
                    <a:lstStyle/>
                    <a:p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weeks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  <a:endParaRPr lang="en-N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xmlns="" val="836615564"/>
                  </a:ext>
                </a:extLst>
              </a:tr>
              <a:tr h="553386">
                <a:tc>
                  <a:txBody>
                    <a:bodyPr/>
                    <a:lstStyle/>
                    <a:p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weeks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91448" marR="9144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91448" marR="91448" marT="45724" marB="45724"/>
                </a:tc>
                <a:extLst>
                  <a:ext uri="{0D108BD9-81ED-4DB2-BD59-A6C34878D82A}">
                    <a16:rowId xmlns:a16="http://schemas.microsoft.com/office/drawing/2014/main" xmlns="" val="1683268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Aim and method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896544"/>
          </a:xfrm>
        </p:spPr>
        <p:txBody>
          <a:bodyPr/>
          <a:lstStyle/>
          <a:p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outcome of all pregnancies presenting to NWH/ACH at &lt;26 weeks gestation when </a:t>
            </a:r>
            <a:r>
              <a:rPr lang="en-N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fetus</a:t>
            </a:r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was alive on maternal admission, from 1995 to 2018</a:t>
            </a:r>
          </a:p>
          <a:p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from maternity </a:t>
            </a:r>
            <a:r>
              <a:rPr lang="en-N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Healthware</a:t>
            </a:r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Neonatal databases</a:t>
            </a:r>
          </a:p>
          <a:p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Follow-up to 2 - 4 years by Newborn Services Child Development Unit</a:t>
            </a:r>
          </a:p>
          <a:p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checked from maternal and paediatric notes</a:t>
            </a:r>
          </a:p>
          <a:p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approved </a:t>
            </a:r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by Auckland Health Research Ethics Committee</a:t>
            </a:r>
          </a:p>
          <a:p>
            <a:endParaRPr lang="en-N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BDF9A51E-E7FE-47EA-B098-519DED5EB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>
                <a:latin typeface="Arial" panose="020B0604020202020204" pitchFamily="34" charset="0"/>
                <a:cs typeface="Arial" panose="020B0604020202020204" pitchFamily="34" charset="0"/>
              </a:rPr>
              <a:t>Long term outcome of survivors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xmlns="" id="{9AC88E2C-C9C2-43B8-9133-62BB5B3334CC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3406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317380259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7094006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52149207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35567714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516749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125722637"/>
                    </a:ext>
                  </a:extLst>
                </a:gridCol>
              </a:tblGrid>
              <a:tr h="640084">
                <a:tc>
                  <a:txBody>
                    <a:bodyPr/>
                    <a:lstStyle/>
                    <a:p>
                      <a:endParaRPr lang="en-N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  <a:p>
                      <a:pPr algn="ctr"/>
                      <a:endParaRPr lang="en-N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4042935"/>
                  </a:ext>
                </a:extLst>
              </a:tr>
              <a:tr h="553338">
                <a:tc>
                  <a:txBody>
                    <a:bodyPr/>
                    <a:lstStyle/>
                    <a:p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0226422"/>
                  </a:ext>
                </a:extLst>
              </a:tr>
              <a:tr h="553338">
                <a:tc>
                  <a:txBody>
                    <a:bodyPr/>
                    <a:lstStyle/>
                    <a:p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392454"/>
                  </a:ext>
                </a:extLst>
              </a:tr>
              <a:tr h="553338">
                <a:tc>
                  <a:txBody>
                    <a:bodyPr/>
                    <a:lstStyle/>
                    <a:p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0417935"/>
                  </a:ext>
                </a:extLst>
              </a:tr>
              <a:tr h="553338">
                <a:tc>
                  <a:txBody>
                    <a:bodyPr/>
                    <a:lstStyle/>
                    <a:p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6615564"/>
                  </a:ext>
                </a:extLst>
              </a:tr>
              <a:tr h="553338">
                <a:tc>
                  <a:txBody>
                    <a:bodyPr/>
                    <a:lstStyle/>
                    <a:p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3268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3BAF768C-F030-45BC-854A-2515A6798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32" y="179388"/>
            <a:ext cx="9075881" cy="1143000"/>
          </a:xfrm>
        </p:spPr>
        <p:txBody>
          <a:bodyPr/>
          <a:lstStyle/>
          <a:p>
            <a:r>
              <a:rPr lang="en-NZ" altLang="en-US" sz="2800" dirty="0">
                <a:latin typeface="Arial"/>
                <a:cs typeface="Arial"/>
              </a:rPr>
              <a:t>Survival and neuro-developmental injury in actively treated babies: international comparisons</a:t>
            </a:r>
            <a:endParaRPr lang="en-N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B10C33C7-F0BE-40B0-9E72-D9533A892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357313"/>
            <a:ext cx="871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NZ" altLang="en-US" sz="1200" dirty="0" err="1">
                <a:solidFill>
                  <a:schemeClr val="tx2"/>
                </a:solidFill>
                <a:latin typeface="Helvetica" panose="020B0604020202020204" pitchFamily="34" charset="0"/>
              </a:rPr>
              <a:t>Isayama</a:t>
            </a:r>
            <a:r>
              <a:rPr lang="en-NZ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 T, Translational </a:t>
            </a:r>
            <a:r>
              <a:rPr lang="en-NZ" altLang="en-US" sz="1200" dirty="0" err="1">
                <a:solidFill>
                  <a:schemeClr val="tx2"/>
                </a:solidFill>
                <a:latin typeface="Helvetica" panose="020B0604020202020204" pitchFamily="34" charset="0"/>
              </a:rPr>
              <a:t>Pediatrics</a:t>
            </a:r>
            <a:r>
              <a:rPr lang="en-NZ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NZ" altLang="en-US" sz="1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2019; 8:199-211</a:t>
            </a:r>
            <a:endParaRPr lang="en-NZ" altLang="en-US" sz="12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NZ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Sharp M, J </a:t>
            </a:r>
            <a:r>
              <a:rPr lang="en-NZ" altLang="en-US" sz="1200" dirty="0" err="1">
                <a:solidFill>
                  <a:schemeClr val="tx2"/>
                </a:solidFill>
                <a:latin typeface="Helvetica" panose="020B0604020202020204" pitchFamily="34" charset="0"/>
              </a:rPr>
              <a:t>Paed</a:t>
            </a:r>
            <a:r>
              <a:rPr lang="en-NZ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 Child Health </a:t>
            </a:r>
            <a:r>
              <a:rPr lang="en-NZ" altLang="en-US" sz="1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2018; 54:188-193</a:t>
            </a:r>
            <a:endParaRPr lang="en-NZ" altLang="en-US" sz="1200" dirty="0">
              <a:solidFill>
                <a:schemeClr val="tx2"/>
              </a:solidFill>
            </a:endParaRPr>
          </a:p>
        </p:txBody>
      </p:sp>
      <p:sp>
        <p:nvSpPr>
          <p:cNvPr id="2" name="AutoShape 1" descr="data:image/png;base64,iVBORw0KGgoAAAANSUhEUgAAAxUAAAHjCAYAAABVSTInAAAgAElEQVR4nO2dTW4sObJmuZO3ih7eXTTwFtGAFlFb0BJqA615DWqmcY5eKqZZwBu0gGrcRiIHUc7oQQWVFEUGPWjhMqPxHIDIvIo/+2QU3U+4e0T49ddf/+vt7e3CYDAYDAaDwWAwGPeOX3/99b/C29vbJQAAAAAAAAzw9vZ2QSoAAAAAAGAYpAIAAAAAAEQgFQAAAAAAIAKpAAAAAAAAEUgFAAAAAACIQCoAAAAAAEAEUgEAAAAAACKQCgAAAAAAEIFUAAAAAACACKQCAAAAAABEIBUAAAAAACACqQAAAAAAABFIBQAAAAAAiEAqAAAAAABABFIBAAAAAAAikAoAAAAAABCBVAAAAAAAgAikAgAAAAAARCAVAAAAAAAgAqkAEPKvf/3rPy+XyyXG+Lt2LQAA8CeszwDfB1IBn9i27SnG+BpjfL9ciTH+FmN8+eOPP/6j9pg//vjjP7Zt+2uM8XTJiDH+sm3b03dn+G62bXtKmbVrAQC/bNv2HGP8Jcb4e7bOnrZte977HP/617/+Mz0+xvj7v/71r/88smZtWJ8Bvg+kAj6IMf7tcoMY42+lWPzxxx//UW7gSrm4Z4M3I2y0AOBoYoy/ddbn153PU67Prt/4YX0G+D6QCvjg+g7YL9u2/SXJw/l8/hFj/CXbcL3kj7m+6/VeisNVNn5L74a1jnJ4gI0WABxNjPE9xviaS8D1yPJvewVh27bn65r8y97HzA7rM8D3gVTALtLpUDHG3/Y+Ztu2v6yw4WKjBQBanM/nH9mbPn9r3S8dVY4x/p4/xvPaHALrM8B3glTALvJD5nsfky/mezZc6TW2bftr4/bfL5fLpXYOcH4aVqWO5/zdvOs7fn+7dfTk+g5gfoTm9xjja+21b220Yoyv6TXzn1+P8PxS1PRSPh4AoEe2jpxa90mnt6Z15l6pSPevrYG9i6HTGlmrz+L6vG3bX4qaftu27S+tegDg3yAVsIu0w39ro1V5zEta8Pec/pRt9Gobnqdsgf/yblx2WP/TkZS00UjPm8tRjPH9fD7/aD1Xer7r4z4ubCw3Lq2NVsp/3XB/nB6WNsDZBvTj+VtCBQDQIltPqm9MZDv97+Vj9kpFdjrrl9co1rovO9/Zzvvfaj+3tD5v2/bX8vnTv71f1A4gBamAXWSL9q6LAa/vPt21o5zvbJcSkm8Aaqdg1TZamdT8lm+crkc1fkkbsqLu9I7a7+XGtiVJtY1WvuErrzfJXvulfH6OVgDAPeTrZutDMbKjwB9r2r1SkXa2G+tvLgNf3vRJp8/mO/yG1+ffy99Lqsn7qWIAUpAK6JIvwLV3jkL49059eqcpE5C7DxlnC/pfip+froe4f2tIx3v+TlJ+OlRtQ/DHH3/8Ry1TdkSmunOfXr94Z+vTRqs47evLRv5WXQAA99A6hSeRX5yd//xeqbj1pk8SgJp0pOs38lOjrK7PecY9vxMA+AxSATfJF//aO1CJmH2vRU6M8Zd7DhlnG8hPR0TSc6VTpHLpqJ3Pmy4Sb21or6+VNkBPKesOefp0XvL1tT42UvlnwPfeNYwxvnr+VCwAOJZiB/nLGzjlxdn5bfdKRQifjjh82Wm/flfRlzd9siMcv2Q/M7s+Z78XTkUFuBOkAm6SnUf75TsqWly/DO85/vmJUbu/YKm2sck3Wtntr9ntfy1/lh8Kz46glOP3fANUXLfRekzKdCrrS69Xk6IiY37/9xjjS2sjCQBQ4/px3zfXm9pOdmJQKv5Wvl5aa6877OlNn+fs9l8qPzO7PsfiVNtt25558wdgH0gFNMmOGnx5l2sPxVGOXRd4196NyjdaIXwctfiQjmyj9eV83T2kjWq+8enReics2+jeFKnrp5eU30DOkQsA6FJ8D1D1Y75rF2fnlOvfHmpv+iQBuN6ernnIpeP3y+Xz0YsJ1uePN8XS/VunXAHAnyAVUCUXCsknXsTsW7rveEyShL9e//2x0Ur/vlz+lI70/LWN1l6ZCWH888zLx91zdOf67t6nT0C557UBYC1KoWitMdkamD5h7tPI1pzfYoynvaf7JEko3uT5OLUpvWYInySj/FS+Kdbn60fL5r8rxALgBkgFfOFRQnF9rpd7NwTlObjlRis95/V0qKfy9utzpIsTq5+bXiP/Qqh7cpcbrT2nJdx6Dj62EABq7BWKEO47GnDPWpW/6ZOfmprdfkrrWL5W588x2/qcn66193UBVgSpgE88Uiiuz1f9RJBb5J8WUttoZYf1f2lttEa/MTY7J3f3O1KNjyzMv028ekFgyUi9ALAG9wjFHkbXm/zTpMpTU6+3/zWtyblg5M8x2/o8epQEYDWQCvggf/dor1DEf3+UbPWbTPN3yvbuWGePTRvP6kbpeo7rx0fM1q75yAWptuG6njf7t/JnWc1fTge4Xgvx2vsc9Ovrfzl/9/ru3XtZz8g7dwCwDtl6JhaKEMalIr/urTw1NYRPb/qkN5Sq13RYXJ+TCJXbk6zWT0fEAeAzSAV8cNlJrHzyR1qcY/HJHeX995Jfi1Hb0U6H4NNGtvYc+Tt7aeNWOZ/4ywavuMahminf6Nx6F6t8ZzF/hy6r56PGe+ULAPxzz0XK33FktFhXv+xoF+t/9aPILa7PubSka03iwKcYAqwKUgEf5IvyLUpJuL6j9Ev8/GkZ71HwDaT5lxDVNlrF4eubFxjmh+Gz5zxt2/bX1jt+1wv0fik2jr/FGP9WvotV+56MRH7+btrYp4uzi+fm21oBoEq+HvbYKxWxuOD6HtIpTq31N39TqPf81tbn9NzZ8/4eY3zlY78B+iAVAAAAAAAgAqkAAAAAAAARSAUAAAAAAIhAKgAAAAAAQARSAQAAAAAAIpAKAAAAAAAQgVQAAAAAAIAIpAIAAAAAAEQgFQAAAAAAIAKpAAAAAAAAEUgFAAAAAACIQCoAAAAAAEAEUgEAAAAAACKQCgAAAAAAEDEkFTHGl8vlcokxvjZuf71kjN4vxvie3fZSPn7btufL5YIQAQAAAAAocpdUnM/nHz1ZiDGe8h39bdueGsJw834xxpcY4ym/7Xw+/yhr2bbt6f7YAAAAAADwKO6Sihjje4zxPYQQaqKQdv7LHf10RCJJwZ77xRhP+dGJ6/2fi1qqR0AAAAAAAOD7GL6monH04bV2OlI6TSlJxJ773ZKKGONrkhsAAAAAANDl0VJxqu3sZ6c2vey931Ucvpz+lMQjPxUKAAAAAAD0+BapSNc/9KSicr+PC7XTUYryNCgAAAAAANDFtFSUXB+XLuQ+3fpkqFH++c9//p+fP39eWiP87/9rftyqf9Vs3vNp17167yTZPA/tvqw+LyX5tOtevXees/Xy/fOf//w/j9qng+/lW6UiuyZi1/2K535Jj8n//9GfAvXz58/bvwsDf4zdMYp23Udm855Pu+7Vewd1tPuy+ryU5NOue/Xeec7WydfdDwOzmL1Qu/j5p4+UzY9YXP/9/qhTopAK40OCdu30zm/voI52X1afl5J82nWv3jvP2Tr5kIp5eahUtKSglIi998tfq/g4WaTiiMVIu24WWno3az6oo92X1eelJJ923av3znO2Tj6kYl4eKhUhfP4uixC+fvLTwP1OlSMiX05/etSnQSEVxocE7drpnd/eQR3tvqw+LyX5tOtevXees3XyIRXzcveX310a5Dv15f1aRxF698vl4dZjH3mhNlJhfEjQrp3e+e0d1NHuy+rzUpJPu+7Ve+c5WycfUjEvw0cqvIJ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bCyVFz+Hi7Wx2g2771Tr/vIbDPkgzrafVl9Xkryade9eu88Z+vkQyrmBakoQCpsj9Fs3nunXveR2WbIB3W0+7L6vJTk06579d55ztbJh1TMC1JRgFTYHqPZvPdOve4js82QD+po92X1eSnJp1336r3znK2TD6mYF6SiAKmwPUazee+det1HZpshH9TR7svq81KST7vu1XvnOVsnH1IxL0hFAVJhe4xm89479bqPzDZDPqij3ZfV56Ukn3bdq/fOc7ZOPqRiXpCKAqTC9hjN5r136nUfmW2GfFBHuy+rz0tJPu26V++d52ydfEjFvCAVBUiF7TGazXvv1Os+MtsM+aCOdl9Wn5eSfNp1r947z9k6+ZCKeUEqCpAK22M0m/feqdd9ZLYZ8kEd7b6sPi8l+bTrXr13nrN18iEV84JUFCAVtsdoNu+9U6/7yGwz5IM62n1ZfV5K8mnXvXrvPGfr5EMq5gWpKEAqbI/RbN57p173kdlmyAd1tPuy+ryU5NOue/Xeec7WyYdUzAtSUYBU2B6j2bz3Tr3uI7PNkA/qaPdl9Xkpyadd9+q985ytkw+pmBekogCpsD1Gs3nvnXrdR2abIR/U0e7L6vNSkk+77tV75zlbJx9SMS9IRQFSYXuMZvPeO/W6j8w2Qz6oo92X1eelJJ923av3znO2Tj6kYl6QigKkwvYYzea9d+p1H5lthnxQR7svq89LST7tulfvnedsnXxIxbwgFQVIhe0xms1779TrPjLbDPmgjnZfVp+Xknzada/eO8/ZOvmQinlBKgqQCttjNJv33qnXfWS2GfJBHe2+rD4vJfm06169d56zdfIhFfOCVBQgFbbHaDbvvVOv+8hsM+SDOtp9WX1eSvJp17167zxn6+RDKuYFqShAKmyP0Wzee6de95HZZsgHdbT7svq8lOTTrnv13nnO1smHVMzLIVKxbdvzpWDbtqf8Pufz+Ud5n/P5/OPW89ReK8b4HmN8eVTtSIXtMZrNe+/U6z4y2wz5oI52X1afl5J82nWv3jvP2Tr5kIp5ebhUxBhfSomIMb7m0rBt29PlcrnkMhBjPJVikT9PjPEUY3wtXus1xnh6VO0hIBXWx2g2771Tr/vIbDPkgzrafVl9Xkryade9eu88Z+vkQyrm5QipOJU7+umoxLZtz737JHFI4pE970uM8T39Ox3FKI9uSEEqbI/RbN57p173kdlmyAd1tPuy+ryU5NOue/Xeec7WyYdUzMtRUvGe/ywJwrZtz5k8fDll6Xoq0yl/THbbh1SUkvJIkArbYzSb996p131kthnyQR3tvqw+LyX5tOtevXees3XyIRXz8nCpyE5t+iQApSzUhCCdApU/rnb601U+XsvHPwKkwvYYzea9d+p1H5lthnxQR7svq89LST7tulfvnedsnXxIxbwcdaH2U36BdX5UoiMVr/nRifxC7SQp5WlQjwapsD1Gs3nvnXrdR2abIR/U0e7L6vNSkk+77tV75zlbJx9SMS+HSEWSgxjjeykW90hFSXrs+Xz+UYrLo2r/+fPn5e3trTnU/xB3jFv13xrawrBnjGbz3jvtuo/MNkM+STbPQ7svq89LST7tulfvnedsvXxIxby8vR1wTUV5AXUmGS89qbh1FCJ/XHHh98M+BYojFbbHaDbvvVOv+8hsM+SDOtp9WX1eSvJp17167zxn6+RDKubloVKx4yLs970Xaldu+7imIj9icf3386NOiUIqbI/RbN57p173kdlmyAd1tPuy+ryU5NOue/Xeec7WyYdUzMtDpaJ3EXZ2XcQXeejIRvlxskjFAYuRtjAgFYINiXbdR2abIR/U0e7L6vNSkk+77tV75zlbJx9SMS9HnP70Xl7jkC64TrJR/vv6uFPt2ohSIBKV058e8mlQSIXtMZrNe+/U6z4y2wz5oI52X1afl5J82nWv3jvP2Tr5kIp5ebhUhPCnIOTk37AdwudPdso/3amkdeSjfPyjakcqbI/RbN57p173kdlmyAd1tPuy+ryU5NOue/Xeec7WyYdUzMshUjEzSIXtMZrNe+/U6z4y2wz5oI52X1afl5J82nWv3jvP2Tr5kIp5QSoKkArbYzSb996p131kthnyQR3tvqw+LyX5tOtevXees3XyIRXzglQUIBW2x2g2771Tr/vIbDPkgzrafVl9Xkryade9eu88Z+vkQyrmBakoQCpsj9Fs3nunXveR2WbIB3W0+7L6vJTk06579d55ztbJh1TMC1JRgFTYHqPZvPdOve4js82QD+po92X1eSnJp1336r3znK2TD6mYF6SiAKmwPUazhRDC//zL/7hYH8PhtOfc6htJqKPdl9XnpSSfdt2r985ztk4+pGJekIoCpML2GM0WAlKhPiRo135kNs9o92X1eSnJp1336r3znK2TD6mYF6SioDeZtXc6j9wx1RYGpAKpmDYf1NHuy+rzUpJPu+7Ve+c5WycfUjEvSEUBUmF7jGbz3jv1DcTqG0moo92X1eelJJ923av3znO2Tj6kYl6QioKlpSKEi/Uxms1779Q3EKtvJKGOdl9Wn5eSfNp1r947z9k6+ZCKeUEqCpAK22M0m/feqW8gVt9IQh3tvqw+LyX5tOtevXees3XyIRXzglQUIBW2x2g2771T30CsvpGEOtp9WX1eSvJp17167zxn6+RDKuYFqShAKmyP0Wzee6e+gVh9Iwl1tPuy+ryU5NOue/Xeec7WyYdUzAtSUYBU2B6j2bz3Tn0DsfpGEupo92X1eSnJp1336r3znK2TD6mYF6SiAKmwPUazee+d+gZi9Y0k1NHuy+rzUpJPu+7Ve+c5WycfUjEvSEUBUmF7jGbz3jv1DcTqG0moo92X1eelJJ923av3znO2Tj6kYl6QigKkwvYYzea9d+obiNU3klBHuy+rz0tJPu26V++d52ydfEjFvCAVBUiF7TGazXvv1DcQq28koY52X1afl5J82nWv3jvP2Tr5kIp5QSoKkArbYzSb996pbyBW30hCHe2+rD4vJfm06169d56zdfIhFfOCVBQgFbbHaDbvvVPfQKy+kYQ62n1ZfV5K8mnXvXrvPGfr5EMq5gWpKEAqbI/RbN57p76BWH0jCXW0+7L6vJTk06579d55ztbJh1TMC1JRgFTYHqPZvPdOfQOx+kYS6mj3ZfV5KcmnXffqvfOcrZMPqZgXpKIAqbA9RrN57536BmL1jSTU0e7L6vNSkk+77tV75zlbJx9SMS9IRQFSYXuMZvPeO/UNxOobSaij3ZfV56Ukn3bdq/fOc7ZOPqRiXpCKAqTC9hjN5r136huI1TeSUEe7L6vPS0k+7bpX753nbJ18SMW8IBUFSIXtMZrNe+/UNxCrbyShjnZfVp+Xknzada/eO8/ZOvmQinlBKgqQCttjNFsIIVz+Hi7Wx3A47Q3E6htJqKPdl9XnpSSfdt2r985ztk4+pGJekIoCpML2GM0WAlKhPiRo135kNs9o92X1eSnJp1336r3znK2TD6mYF6SiAKmwPUazhYBUqA/HvZNkc432nGPnjTVl1nyes3XyIRXzglQUIBW2x2i2EOzvmCIV8/ZOks012nOOnTfWlFnzec7WyYdUzAtSUYBU2B6j2UKwv2OKVMzbO0k212jPOXbeWFNmzec5WycfUjEvSEUBUmF7jGYLwf6OKVIxb+8k2VyjPefYeWNNmTWf52ydfEjFvCAVBUiF7TGaLQT7O6ZIxby9k2RzjfacY+eNNWXWfJ6zdfIhFfOCVBQgFbbHaLYQ7O+YIhXz9k6SzTXac46dN9aUWfN5ztbJh1TMC1JRgFTYHqPZQrC/Y4pUzNs7STbXaM85dt5YU2bN5zlbJx9SMS9IRQFSYXuMZgvB/o4pUjFv7yTZXKM959h5Y02ZNZ/nbJ18SMW8IBUFSIXtMZotBPs7pkjFvL2TZHON9pxj5401ZdZ8nrN18iEV84JUFCAVtsdothDs75giFfP2TpLNNdpzjp031pRZ83nO1smHVMwLUlGAVNgeo9lCsL9jilTM2ztJNtdoz7nF5yVrysT5PGfr5EMq5gWpKEAqbI/RbCGwA6A+HPdOks012nNu8XnJmjJxPs/ZOvmQinlBKgqQCttjNFsI7ACoD8e9k2RzjfacW3xesqZMnM9ztk4+pGJekIoCpML2GM0WAjsA6sNx7yTZXKM95xafl6wpE+fznK2TD6mYF6SiAKmwPUazhcAOgPpw3DtJNtdoz7nF5yVrysT5PGfr5EMq5gWpKEAqbI/RbCGwA6A+HPdOks0z2mvhketlCPbnJWvKxPk8Z+vkQyrmBakoQCpsj9FsIbADoD4c906SzTPaayFSwZoybT7P2Tr5kIp5QSoKkArbYzRbCOwAqA/HvZNk84z2WohUsKZMm89ztk4+pGJekIoCpML2GM0WAjsA6sNx7yTZPKO9FiIVrCnT5vOcrZMPqZgXpKIAqbA9RrOFwA6A+nDcO0k2z2ivhUgFa8q0+Txn6+RDKuYFqShAKmyP0WwhsAOgPhz3TpLNM9prIVLBmjJtPs/ZOvmQinlBKgqQCttjNFsI7ACoD8e9k2TzjPZaiFSwpkybz3O2Tj6kYl6QigKkwvYYzRYCOwDqw3HvJNk8o70WIhWsKdPm85ytkw+pmBekogCpsD1Gs4XADoD6cNw7STbPaK+FSAVryrT5PGfr5EMq5gWpKEAqbI/RbCGwA6A+HPdOks0z2mshUsGaMm0+z9k6+ZCKeUEqCpAK22M0WwjsAKgPx72TZPOM9lqIVLCmTJvPc7ZOPqRiXpCKAqTC9hjNFgI7AOrDce8k2TyjvRYiFawp0+bznK2TD6mYF6SiAKmwPUazhcAOgPpw3DtJNs9or4VIBWvKtPk8Z+vkQyrmBakoQCpsj9FsIbADoD4c906SzTPaayFSwZoybT7P2Tr5kIp5QSoKkArbYzRbCOwAqA/HvZNk84z2WohUsKZMm89ztk4+pGJeDpOKbdueLwXbtj2l28/n84/y9vP5/OPWc9ReJ8b4HmN8eVTdSIXtMZotBHYA1Ifj3kmyeUZ7LUQqWFOmzec5WycfUjEvh0hFjPG1lIicbdueLpfLJZeBGOOpFIv8OWKMpxjja/k6McbTI2tHKmyP0Wwh+N4B0K776B1v7Xl35Lz0jPZaiFQgFdPm85wNqXDLw6UiCcO2bc+t+1wF4ZMMpCMXSRzS82SPeYkxvmev81w7uiEFqbA9RrOF4HsHQLtupAJqaK+FSAVSMW0+z9mQCrc8XCrSUYrW7Zk8fDll6Xoq0ymE21KRnuOWuIyCVNgeo9lC8L0DoF03UgE1tNdCpAKpmDaf52xIhVuOkIr3W6ck3TqSkU6BCuGTOHw5/en6Gq/l4x8BUmF7jGYLwfcOgHbdSAXU0F4Lke+JF0QAACAASURBVAqkYtp8nrMhFW55uFSkU5hijO/5RdblaU0Nqfh0lCO/UDsdpShPg3o0SIXtMZotBN87ANp1IxVQQ3stRCqQimnzec6GVLjlEKkor3VIchBjfLlHKkrSY8/n84/0/7c+GWqEnz9/Xt7e3ppDewO4Z9yq/9bQ3jHbM0azvb29qW/c9wyyzTk3Jdk8D+218Mj10vvfnXZfju6d+k51Z3jO1suHVMzL29tBRyrKn19PWXrvScWtoxD54/L/f+SnQHGkwvYYzRZCcP2uonbdR2YLwf7clGTzjPZaeOR6GYLvvzvtvhzdO+2dask7+dNn6+RDKubl4VLRuqbiek3E+94LtRuP/3QKVToasm3b86NOiUIqbI/RbCH43gHQrhupgBraayFSgVQ00d6pRiqaIBXzcoRUVE9hyo9g1OShIxvlx8kiFUjF/fkMbOCRisF8BuYeUnE/2mshUoFUNNHeqUYqmoxKRYzxv8ovVYbHEWP8r14PHi4VjS+2e71cPkvA5fL5FKj8k59qz1d+H0X++OvpTw/5NCikwvYYzRaC7x0A7bqRCqihvRYiFUhFE+2daqSiyahU1PYh4XHs+f0+XCpC+FMEcir3ec5vbx1pKOWj9fhH1Y5U2B6j2ULwvQOgXTdSATW010KkAqloor1TjVQ0QSpsoiYVM4NU2B6j2ULwvQOgXTdSATW010KkAqloor1TjVQ0QSpsglQMgFTYHqPZQvC9A6BdN1IBNbTXQqQCqWiivVONVDRBKmyCVAyAVNgeo9lC8L0DoF03UgE1tNdCpAKpaKK9U41UNEEqbIJUDIBU2B6j2ULwvQOgXTdSATW010KkAqloor1TjVQ0QSpsglQMgFTYHqPZQvC9A6BdN1IBNbTXQqQCqWiivVONVDRBKmyCVAyAVNgeo9lC8L0DoF03UgE1tNdCpAKpaKK9U41UNEEqbIJUDIBU2B6j2ULwvQOgXTdSATW010KkAqloor1TjVQ0QSpsglQMgFTYHqPZQvC9A6BdN1IBNbTXQqQCqWiivVONVDSxLBXpy5xr3612Pp9/tL78ufLt1C/l4/P7H5lhFKRiAKTC9hjNFoLvHQDtupEKqKG9FiIVSEUT7Z1qpKLJoVIhrC+XhFIMbklF7X6Xy+VyPp9/1J5/d+hvBKkYAKmwPUazheB7B0C7bqQCamivhUgFUtFEe6caqWhiXSpijO8xxlNLFnpSkddbHvFAKpyBVNgeo9lC8L0DoF03UgE1tNdCpAKpaKK9U41UNLEuFZfL5bJt21MpEPdKxbZtz+m59tz/Rk3vMcZTq9baa2ZHW173vg5SMQBSYXuMZgvB9w6Adt1IBdTQXguRCqSiifZO9YFSoT3npPNyBqnI/z+dwnSvVNx7/xs1vTROpXrPpSHdL5eYe8QCqRgAqbA9RrOFMP9Cu2q2EOzPTUk2z2ivhUgFUtFEWxqQiiazSEUmBa/Fv3dLQrlTPyIV6XW3bXu+9bPadSDpyEUpJK1ae/dBKgqQCttjNFsI8y+0q2YLwf7clGTzjPZaiFQgFU20pQGpaDKLVOT/Pp/PP7Sk4vq4U34KVDoqkf6dTtfKj1Lc+nmr1t59kIoCpML2GM0WwvwL7arZQrA/NyXZPKO9FiIVSEUTbWlAKprMJBXpdWOMp6NPf6p9PG1220vx71MuK+W1FCVIxUEgFbbHaLYQ5l9oV80Wgv25KcnmGe21EKlAKppoSwNS0WQ2qciuVXi+RxIedaF2CJ9Pd8r+/+N5a691L0jFAEiF7TGaLYT5F9pVs4Vgf25KsnlGey1EKpCKJtrSgFQ0mU0qrj9/jzG+33nk4cunNkk+UjYdndi27bn8qNraNRb3glQMgFTYHqPZQph/oV01Wwj256Ykm2e010KkAqlooi0NSEWTGaUiP71oj1SUpy/17r+H7EjJqfaN3eWnVV0f81T7dvAaSMUASIXtMZothPkX2lWzhWB/bkqyeUZ7LUQqkIom2tKAVDQ5VCqEdI48nMqjAbXrIErx2Pv8e0jP3/o0p3SqVlbHLqFIz927D1JRgFTYHqPZQph/oV01Wwj256Ykm2e010KkgjWlibY0IBVNLEvFyiAVAyAVtsdothDmX2hXzRaC/bkpyeYZ7bUQqWBNaaItDUhFE6TCJkjFAEiF7TGaLYT5F9pVs4Vgf25KsnlGey1EKlhTmmhLA1LRBKmwCVIxAFJhe4xmC2H+hXbVbCHYn5uSbJ7RXguRCtaUJtrSgFQ0QSpsglQMgFTYHqPZQph/oV01Wwj256Ykm2e010KkgjWlibY0IBVNkAqbIBUDIBW2x2i2EOZfaFfNFoL9uSnJ5hnttRCpYE1poi0NSEUTpMImSMUASIXtMZothPkX2lWzhWB/bkqyeUZ7LUQqWFOaaEsDUtEEqbAJUjFAbzJr/yEeuhEJQX3nDKkgWzWfgbmHVNyPtjAgFawpTbSlAaloglTYBKkYAKmwPUazue+dgdqPyhaC/bkpyeYZbWFAKlhTmmhLA1LRBKmwCVIxAFJhe4xmc987A7UflS0E+3NTks0z2sKAVLCmNNGWBqSiCVJhE6RiAKTC9hjN5r53Bmo/KlsI9uemJJtntIUBqWBNaaItDUhFE6TCJkjFAEiF7TGazX3vDNR+VLYQ7M9NSTbPaAsDUsGa0kRbGpCKJkiFTZCKAZAK22M0m/veGaj9qGwh2J+bkmye0RYGpII1pYm2NCAVTZAKmyAVAyAVtsdoNve9M1D7UdlCsD83Jdk8oy0MSAVrShNtaUAqmiAVNkEqBkAqbI/RbO57Z6D2o7KFYH9uSrJ5RlsYkArWlCba0oBUNEEqbIJUDIBU2B6j2dz3zkDtR2ULwf7clGTzjLYwIBWsKU20pQGpaIJU2ASpGACpsD1Gs7nvnYHaj8oWgv25KcnmGW1hQCpYU5poSwNS0QSpsAlSMQBSYXuMZnPfOwO1H5UtBPtzU5LNM9rCgFSwpjTRlgakoglSYROkYgCkwvYYzea+dwZqPypbCPbnpiSbZ7SFAalgTWmiLQ1IRRPLUhFjfF1VXpCKAZAK22M0m/veGaj9qGwh2J+bkmye0RYGpII1pYm2NCAVTVaXihjjy+VyuZzP5x9Hvs69IBUDIBW2x2g2970zUPtR2UKwPzcl2TyjLQxIBWtKE21pQCqaHCkV0nUBqbgNUlGAVNgeo9m859Oec0fvAGj35ch56RltYUAqWFOaaEsDUtFkdqnYtu35UlAKwrZtT/nt27Y9pwwlMcbXvb+DI0EqBkAqbI/RbN7zac+5o3cAtPty5Lz0jLYwIBWsKU20pQGpaDKzVKSjDNu2PZWPSWJxPp9/5CJxvc97+RwcqXAAUmF7jGbznk97zh29A6DdlyPnpWe0hQGpYE1poi0NSEWTWaUiyUKM8aVWWzrikI5StKQBqXAEUmF7jGbznk97zh29A6DdlyPnpWe0hQGpYE1poi0NSEWTWaUinfaUH6XIHnfKj0a0Tou63hep8AJSYXuMZvOeT3vOHb0DoN2XI+elZ7SFAalgTWmiLQ1IRZPZpaIhCq+5VKR6y2sqrvdFKryAVNgeo9m859Oec0fvAGj35ch56RltYUAqWFOaaEsDUtFkdqnYc6SivC1/HFLhCKTC9hjN5j2f9pw7egdAuy9HzkvPaAsDUsGa0kRbGpCKJrNKxd5rKlqPS0crbh3x0ASpGACpsD1Gs3nPpz3njt4B0O7LkfPSM9rCgFSwpjTRlgakosmsUpHfngtBOhKR/fslF4/yE6PShdz5KVEWQCoGQCpsj9Fs3vNpz7mjdwC0+3LkvPSMtjAcLhUG5h5ryiDa0oBUNJlBKm59l0R5n9ppT0k0smsqnlqvUzvyoQFSMQBSYXuMZvOeT3vOHb0DoN2XI+elZ7SFAalgTWmiLQ1IRZMjpQLGQSoGQCpsj9Fs3vNpz7mjdwC0+3LkvPSMtjAgFawpTbSlAaloglTYBKkYAKmwPUazec+nXffqvZNk84y2MCAVSEUTbWlAKpogFTZBKgZAKmyP0Wze82nXvXrvJNk8oy0MSAVS0URbGpCKJkiFTZCKAZAK22M0m/d82nWv3jtJNs9oCwNSgVQ00ZYGpKIJUmETpGIApML2GM3mPZ923av3TpLNM9rCgFQgFU20pQGpaIJU2ASpGACpsD1Gs3nPp1336r2TZPOMtjAgFUhFE21pQCqaIBU2QSoGQCpsj9Fs3vNp17167yTZPKMtDEgFUtFEWxqQiiZIhU3UpSJ99XjtmwHz2xLlV5KnrypP1F4jxvj+yC8GQSpsj9Fs3vNp17167yTZPKMtDEgFUtFEWxqQiiZIhU3UpSL/xsBcKtJXkBdfU34qxSL/lsEY4yn/xsLrz15jjKdH1oxU2B6j2bzn06579d5JsnlGWxiQCqSiibY0IBVNkAqbqEpFOsqQ/zfddhWETzKQjlwkcUjikT3mJf+q8/S85dENKUiF7TGazXs+7bpX750km2e0hQGpQCqaaEsDUtEEqbCJqlSk05KSHCSpyOThyylL18ecQrgtFek5ylOqHgFSYXuMZvOeT7vu1XsnyeYZbWFAKpCKJtrSgFQ0QSpsoiYVMcaX9OKlVJT/Lh53So/LxOHL6U9X+XgtH/8IkArbYzSb93zada/eO0k2z2gLA1KBVDTRlgakoglSYRMVqSiPItwpFa950fmF2ukoRXka1KNBKmyP0Wze82nXvXrvJNk8oy0MSAVS0URbGpCKJkiFTVSkorx4WiIVJemx5/P5R/r/W58MNcLPnz8vb29vzaH9h7hn3Kr/ZrbQ3jBZGaPZvOfTrnv13kmyeR7awrBneJ6XojXl78H8kPROXRo6QzQvDfRG0jukwibfLhX5Tn/5s71ScesoRP64/P8f+SlQHKmwPUazec+nXffqvZNk84y2MHCkgiMVTQyIA0cq6iAVNvl2qUjXUtxi27b/tedC7cptp/KToZK8bNv2/KhTopAK22M0m/d82nWv3jtJNs9oCwNSgVTMms9ztl4+pMImqp/+lKgdmajJQ+dTocqPk0UqDliMtDd+R++8add+6A6AgdpX7p0km2e0hQGpQCpmzec5Wy8fUmETs1LR+u6KWsG1U6pC+He44vSnh3waFFJhe4xm855Pu+7VeyfJ5hltYUAqkIpZ83nO1suHVNjErFRcf/7xyU75pzuVtK6/KB//qHqRCttjNJv3fNp1r947STbPaAsDUoFUzJrPc7ZePstSkT5QqLbPWjvjJt2/pHZWTn7/IzOMYkIqZgOpsD1Gs3nPp1336r2TZPOMtjAgFUjFrPk8Z+vlO1IqpPXlklCKwS2pqN2vdhYOUuEMpML2GM3mPZ923av3TpLNM9rCgFQgFbPm85ytl8+6VKTrgluy0JOKvN7yiMdeqWhdGnAkSMUASIXtMZrNez7tulfvnSSbZ7SFAalAKmbN5zlbL591qbielv9UCsS9UpFdX/y05/7FY5tS0fok1VtfMH2t++a1yUjFAEiF7TGazXs+7bpX750km2e0hQGpQCpmzec5Wy/fDFKR/3/asb9XKu69f05HKl4ap1a9J3FI98mFpicWSMUASIXtMZrNez7tulfvnSSbZ7SFAalAKmbN5zlbL98sUpFJwWvx792SUO7IP0IqUh35hxyVP6tdE5KOXLROqUIqBkAqbI/RbN7zade9eu8k2TyjLQxIBVIxaz7P2Xr5ZpGK/N/n8/nH0VLR+iSp2ulL1y+MPmX/fknPm30q61P+/K2f57W2ciSQigKkwvYYzeY9n3bdq/dOks0z2sKAVCAVs+bznK2XbyapSK8bYzxZOf3p+jwv+fNcJeP1+thP11KUIBUPBKmwPUazec+nXffqvZNk84y2MCAVSMWs+Txn6+WbTSqy6xOe75GEoy7UDuHz6U7Z/z+1XncPSMUASIXtMZrNez7tulfvnSSbZ7SFAalAKmbN5zlbL99sUnH9+XuM8f0eqah9StMjP1I2HZ3Ytu05/+ja2jUXe0AqBkAqbI/RbN7zade9eu8k2TyjLQxIBVIxaz7P2Xr5ZpSK/JSiPVKR7rv3+Suv15WK7MjJqbwou/zkqvSctW8Kz2vu1YVUFCAVtsdoNu/5tOtevXeSbJ7RFgakAqmYNZ/nbL18M0rF9bZTeQSgdXF1uZO/5/lHSK9366Nns5qaQpGeq/d6SEUBUmF7jGbznk+77tV7J8nmGW1hQCqQilnzec7Wy3ekVMA4SMUASIXtMZrNez7tulfvnSSbZ7SFAalAKmbN5zlbLx9SYROkYgCkwvYYzeY9n3bdq/dOks0z2sKAVCAVs+bznK2XD6mwCVIxAFJhe4xm855Pu+7VeyfJ5hltYUAqkIpZ83nO1suHVNgEqRgAqbA9RrN5z6dd9+q9k2TzjLYwIBVIxaz5RNkMzDvJvEQqbIJUDIBU2B6j2bzn06579d5JsnlGWxiQCqRi1nyibAbmnWReIhU2QSoGQCpsj9Fs3vNp17167yTZPKMtDEgFUjFrPlE2A/NOMi+RCpsgFQMgFbbHaDbv+bTrXr13kmye0RYGpAKpmDWfKJuBeSeZl0iFTZCKAZAK22M0m/d82nWv3jtJNs9oCwNSwZrSzPf3oL6tRirqIBU2QSoGQCpsj9Fs3vNp17167yTZPKMtDEgFa0oz39+D+rYaqaiDVNgEqRgAqbA9RrN5z6dd9+q9k2TzjLYwIBWsKc18fw/q22qkog5SYROkYgCkwvYYzeY9n3bdq/dOks0z2sKAVLCmNPP9Pahvq5GKOkiFTZCKAZAK22M0m/d82nWv3jtJNs9or4XsvLGmNPMZmHvMyzpIhU2QigGQCttjNJv3fNp1r947STbPaK+F7LyxpjTzGZh7zMs6SIVNkIoBkArbYzSb93zada/eO0k2z2ivhey8saY08xmYe8zLOkiFTZCKAZAK22M0m/d82nWv3jtJNs9or4XsvLGmNPMZmHvMyzpIhU2QigGQCttjNJv3fNp1r947STbPaK+F7LyxpjTzGZh7zMs6SIVNkIoBkArbYzSb93zada/eO0k2z2ivhey8saY08xmYe8zLOl6k4nK5XGKMp0c817ZtT5fL5bJt2/Mjnm8EpGIApML2GM3mPZ923av3TpLNM9prITtvrCnNfAbmHvOyjmWpiDG+XirEGF9q9SAVi4NU2B6j2bzn06579d5JsnlGey1k5401pZnPwNxjXtaZQSryn53P5x9JLs7n848jXhepmBSkwvYYzeY9n3bdq/dOks0z2mshO2+sKc18BuYe87LOkVIhra8mFfnrxxjfR2rvgVRMClJhe4xm855Pu+7VeyfJ5hnttZCdN9aUZj4Dc495WWdWqdi27fm64/90ve977fSndL/s1KnX1uskUUEqJgWpsD1Gs3nPp1336r2TZPOM9lrIzhtrSjOfgbnHvKwzq1Sk06DS9RU1qYgxvuTikerOxSK9RjqVKpcQpGIykArbYzSb93zada/eO0k2z2ivhey8saY08xmYe8zLOrNKRaohCUJNKmoXdSdpOJ/PP0oxyV73BamYEKTC9hjN5j2fdt2r906SzTPaayE7b6wpzXwG5h7zso5XqchOYXrKH5P/fMd9kIqZQCpsj9Fs3vNp17167yTZPKO9FrLzxprSzGdg7jEv68wqFb3Tn8prKUquUvHpuozssUjFjCAVtsdoNu/5tOtevXeSbJ7RXgvZeWNNaeYzMPeYl3VmlYrehdotYbj1HNnPkYoZQSpsj9Fs3vNp17167yTZPKO9FrLzxprSzGdg7jEv68wqFaVElP9ORzJuiQHXVDgDqbA9RrN5z6dd9+q9k2TzjPZayM4ba8qs+Txn6+WbUSrSKUzFfWuf/vTpk51C+PdRiPz7LWKMp/y5klAgFROCVNgeo9m859Oue/XeSbJ5RnstRCpYU2bN5zlbL98MUlFSHlm43rf6PRW5JFwf++UL85JYXG8/7TnKcTRIxQBIhe0xms17Pu26V++dJJtntNdCpII1ZdZ8nrP18h0pFTAOUjEAUmF7jGbznk+77tV7J8nmGe21EKlgTZk1n+dsvXxIhU2QigGQCttjNJv3fNp1r947STbPaK+FSAVryqz5PGfr5UMqbIJUDIBU2B6j2bzn06579d5JsnlGey1EKlhTZs3nOVsvH1JhE6RiAKTC9hjN5j2fdt2r906SzTPaayFSwZoyaz7P2Xr5kAqbIBUDIBW2x2g27/m06169d5JsntFeC5EK1pRZ83nO1suHVNgEqRgAqbA9RrN5z6dd9+q9k2TzjPZaiFSwpsyaz3O2Xj6kwiZIxQBIhe0xms17Pu26V++dJJtntNdCpII1ZdZ8nrP18iEVNkEqBuhKhYE/xqMWI+26j8zmPZ923av3TpLNM9rCgFSwpsyaz3O2Xj6kwiZIxQBIhe0xms17Pu26V++dJJtntIUBqWBNmTWf52y9fEiFTZCKAZAK22M0m/d82nWv3jtJNs9oCwNSwZoyaz7P2Xr5RqUixvjfFziMGON/93qAVBQgFbbHaDbv+bTrXr13kmye0RYGpII1ZdZ8nrP18o1KBeiDVBQgFbbHaDbv+bTrXr13kmye0RYGpII1ZdZ8nrP18iEV84JUFCAVtsdoNu/5tOtevXeSbJ7RFgakgjVl1nyes/XyIRXzglQUIBW2x2g27/m06169d5JsntEWBqSCNWXWfJ6z9fIhFfOCVBQgFbbHaDbv+bTrXr13kmye0RYGpII1ZdZ8nrP18iEV84JUFCAVtsdoNu/5tOtevXeSbJ7RFgakgjVl1nyes/XyIRXzcohUxBjfi4+hei3vcz6ff5QfV3U+n3/k99m27Tm/vfVaMcaXR9WOVNgeo9m859Oue/XeSbJ5RlsYkArWlFnzec7Wy4dUzMvDpSLG+Jrv5CcxyMVi27an689essedSrG4XC6Xbdue0u2lnFxf6/So2kNAKqyP0Wze82nXvXrvJNk8oy0MSAVryqz5PGfr5UMq5uVbTn9KwpD/u5SBdOQiiUMSj+wxLzHG9/TvJCvl0Q0pSIXtMZrNez7tulfvnSSbZ7SFAalgTZk1n+dsvXxIxbx8l1S8JkHI5OHLKUvXU5lOIdyWivQc27Y9P7pWpML2GM3mPZ923av3TpLNM9rCgFSwpsyaz3O2Xj6kYl6+7UhFEoIkCzUhyI9oZOLw5fSnq3x8uU7jESAVtsdoNu/5tOtevXeSbJ7RFgakgjVl1nyes/XyIRXzcrhUlNdPdKTiNT86kV+onaSkPA3q0SAVtsdoNu/5tOtevXeSbJ7RFgakgjVl1nyes/XyIRXzcrhUXI8q5NdC7JaKkvTY8/n8I/3/rU+GGuHnz5+Xt7e35tD+Q9wzbtW/ajbv+bTrXr13kmyeh7Yw7Bme5yVryrz5PGfr5UMq5uXt7UCpqH2iU08qbh2FyB+X//8jPwWKIxW2x2g27/m06169d5JsntEWBo5UsKbMms9ztl4+pGJeDpOKdNQhXROR2HuhduW2j2sq8iMW138/P+qUKKTC9hjN5j2fdt2r906SzTPawoBUsKbMms9ztl4+pGJeDpGKGOPLrU9nqslDRzbKj5NFKg5YjLTrPjKb93zada/eO0k2z2gLA1LBmjJrPs/ZevmQinl5uFRkX3bX/JbrdJ9cOsrvssju+1SeQhVCCJXTnx7yaVBIhe0xms17Pu26V++dJJtntIUBqWBNmTWf52y9fEjFvDxcKmKM75cGxbdqPxe3VY80tI54lI9/VP1Ihe0xms17Pu26V++dJJtntIUBqWBNmTWf52y9fEjFvBx6ofaMIBW2x2g27/m06169d5JsntEWBqSCNWXWfJ6z9fIhFfOCVBQgFbbHaDbv+bTrXr13kmye0RYGpII1ZdZ8nrP18iEV84JUFCAVtsdoNu/5tOtevXeSbJ7RFgakgjVl1nyes/XyIRXzglQUIBW2x2g27/m06169d5JsntEWBqSCNWXWfJ6z9fIhFfOCVBQgFbbHaDbv+bTrXr13kmye0RYGpII1ZdZ8nrP18iEV84JUFCAVtsdoNu/5tOtevXeSbJ7RFgakgjVl1nyes/XyIRXzglQUIBW2x2g27/m06169d5JsntEWBqSCNWXWfJ6z9fIhFfOCVBQgFbbHaDbv+bTrXr13kmye0RYGpII1ZdZ8nrP18iEV84JUFCAVtsdoNu/5tOtevXeSbJ7RFgakgjVl1nyes/XyIRXzglQUIBW2x2g27/m06169d5JsntEWBqSCNWXWfJ6z9fIhFfOCVBQgFbbHaDbv+bTrXr13kmye0RYGpII1ZdZ8nrP18iEV84JUFCAVtsdoNu/5tOtevXeSbJ7RFgakgjVl1ny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CnDjVgAAFANJREFU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6IqFTHG10tGjPG1uP09u+2lfPy2bc+Xy+WhtSMVtsdoNu/5tOtevXeSbJ7R7svq81KST7vu1XvnOVsvH1IxL2pSEWM85UKwbdtTLhYxxpcY4ym/7Xw+/0j3P5/PPy6Xy2XbtqdH1oVU2B6j2bzn06579d5JsnlGuy+rz0tJPu26V++d52y9fEjFvKhIRZKEUgjSkYvz+fwjxnjKj05c7/+c3fe9PLLxCJAK22M0m/d82nWv3jtJNs9o92X1eSnJp1336r3znK2XD6mYFxWpSPJQ/jydzrRt29MtqYgxvsYY34+oDamwPUazec+nXffqvZNk84x2X1afl5J82nWv3jvP2Xr5kIp50ZKKU00KslOgXq7i8OX0pyQe+alQjwSpsD1Gs3nPp1336r2TZPOMdl9Wn5eSfNp1r947z9l6+ZCKeTElFek6iXSEIr9QOx2lKE+DejRIhe0xms17Pu26V++dJJtntPuy+ryU5NOue/Xeec7Wy4dUzItpqWg8Ll3Ifbr1yVCj/OMf//h/b29vFwaDwWAwGAzG945//OMf/+9R+3Twvby9GZSK2pGI6ylR7+X/H/UpUAAAAAAAsA8tqeheqF38/NNHyuZHLK7/fj/ylCgAAAAAAGijIhUteWjJRuXjZJEKAAAAAAAjqEhFCB/fM/FxClT+yU/F/T4JxPVnX05/OurToAAAAAAA4DZqUhHC5093ql1LkcvDrcc+8kJtAAAAAAC4D1WpAAAAAACA+UEqAAAAAABABFIBAAAAAAAikAoAAAAAABCBVAAAAAAAgAikAgAAAAAARCAVAAAAAAAgAqkAAAAAAAARSAUAAAAAAIhAKgAAAAAAQARSAQAAAAAAIpAKAAAAAAAQgVQcRIzx9XK5TP17jTG+XC6Xy/l8/lG7/XK5XGKMr7XHJMrbi/u+9u7zXVwKWpmtsG3b8+VyuWzb9lTelnqwbdvzPY+rPI+Z/oTweW7Vbs9rvTV3U65bv7v0uM7z3Pz7gP2cz+cf1/69aNci4dbfS2u+7F170u/Iwpy7Z523QozxPcZ4qt12zfB+7+NyLPUnkfXny99VOR9bfcz+Nm/97l5b/751X/AHUnEQK0pFypzfP8Z4qu3c5o/X/D1lC+ZHjm3bnlobGCvU6k7EGE83btv9+7bQn5x8R6aWLf/5tm1PNzam7zduO+W9Ryq+hxWl4t61J8b4kuan5u/p3nXeCrW6Q/hzrajdds+8tNKfnFuyWnkD5VRb69MbUY3bni6Xz29gIRVrg1QchKWdsVHulYp7Foy0UKVFW2uDNPOO4XXj9WUHJNvx/nLb3nfdrPQnJ/WqtXPQmI+fsubvJtZ+DxVRRiq+gRWl4t75k3ZWY4yvmm96zLpjmB2l/bSW5W9WlLfdeWTXRH9y8vWydVZBOR/LrOnxjdu+zGGkYm2QioMopSLbOXsqDx3nf5D5Tlz+x6yxSA1KRXeH9frcp+xUlV07ukfQWkhz9izIrfvmPXz0znmthvwd+ltza8dzd/vT2njWfl/572B0o5L3qvUatd99fp+0k5Ceq7gtvev2lD0HUvEN1KTiOr9OIdyeP2ke5sL46L+1vdya33t34mqkuXk+n3/cs6N7BL11fu/aWLtv2cNHb/caNZzSHGrNrd7z7ulPa/2t/b5u7SOM5G0cXWodOfsk9kmWGredyrlw629Asv7DHCAVB9GSinJBLg85Fvcb2mF/FPdKResdkZJycdXcOdtzHmxtw5IW03wDUe6Ulr2tHSqWUHu+6ztl77UNRH704dbz7u3PXqkoN9YxxteRHaK8jtoOWfm6tY172lFt/e7yft3K3rsN7qMlFelvM/Wwdlpbfr+RHfZHcmv9u7UD3ZtD5d+a5s5Zb52v7Txf30w7letFvlPa6O2Xxwhr//J8qdbamxA10Wg8b7c/e6WiXKev693Qtj+vo7LvUZOZT28gFW+GVn93pWjcmhua8xa+B6TiIFpSUS4O5c5N61z52g7P0dwrFdfHnNKGsrUQVhbR5vnv30F+Tm1tR6Sxc/qeNkTZzz56VHvX+3qfhx4ar+zAN48w7H3tvf3ZKxW1DekIZV3lHCtft7Gj+nG+c+N392nOlu8Y1kAq5NySisrfUHndy63T4b51Tbm101RbT3trT+t5yzcsvpveOl9Ze16u6+V75VSZl/Sc5XM9+vTL1tpWO8Jwz2vv6c9eqUhvDD0ib15XKdoNqfi035J+J7X7t7ZxvfUSqfANUnEQN6Tiy0Yu/0Nr3W/vu8yPZEQqsse+tzaU5QYn+5nqeaj5BWllfXlP0rs25UWVxQ59VQIfLYe1d8jKIwzZffe+67arP3ulIm1gpTsGtY1vPr9q8zHfUcnfdavVX/u7u/U30Pv7gP3ckoryvpV50Lrfrvn+SDprYnO+3Fp7am9qtK4P+G5a63xl7Tll6+ZzCJ936ENoS2Dr5yPUjsK21oC929y9/bnjSEV6E0e8PSznYz6/bklusUaW62d1+9J6zb23gQ+QioNYXSpC+JTlY3G89a63lR207B3S/NSYU74Y5+925xvFbMH9dC1FyaNqzTdo5UY630CUO9Q3nm93f/ZKxfW++TubomsqKofr32+87sdj8nfdrlmfs9ueyuduveae2+A+VpeK7D7VtafM1zqircGtdT4X/hA+1s7X7P/f8+do8SipuL7ux5sm+RtB2b/TbR871J3n29Wfe66pKI9gSa+pyJ73Q3Za8zF/TCw+ySr/myp/d63X3Hsb+ACpOIgBqXi5dT8Nqei95p7Fvvw9pIXsOzYeo9y6HiGEP991y/7/OW0E0v1bOzpH1lrbyU+LeOtdpZJ7+nOPVJTPP9Lnxsb3YyNZe9389MJYnF7R+921XnPPbXAfI1Kx437fLhW3XnPP32Dt93Dr7/E71pg91HqQdkjTEYoQPn9k7vXv8eZ278haazv5+d/03nr29uceqag9/0jW2pqY3ohpve61L++105tu/e5uveae28AHSMVBlDspA9dUqEvFrYW1dT5lSUUqmp/0FCun2GhQy52/05/3IdshfclzfWe/0s5y+a5Sdtt7uUN947l296e2k5Qd6bj1pYdDO3u9jWDrddPrNTbo79nvqPZYpOIbaOzg3XVNRfmcSlLRfDNhz99gufbUTq1JWDkFKoSmVLwmccj7UOyUfrpO7Tv6la9Rt9avPdu3e/tT257G65GO1joi2ZbU1sT89Kra8+Zv0JTb4/y2Vk1IxdogFQdR7py1PtWp3FGzJBXX+r7sjNUO7Zbv1Oc1ZxvIm59+lHbSegv5I8nfLct+9t7YSfnYeU8/yxfoxg5reR3Cy6MX1fR7q/3u8nO1a7/37Hf+fG9/ylOlanM8f5ey9piRnJWN4FP5usXjvnw6UPmcrXmHVHwPtZ2zWt9qO2qWpKJ2KtC1luoXxvXWnnK9Kbm+1rd9KuCedb68byw+JS+T+OoOa7n+HPE3lq0X1YvMaz3MH5tuu7c/SSCyf9c+uexU/B0MX5R/Y008la+baO2r5M95a961Hte7DXyAVDyQfAeuXATKUy2yP8z31v1qz62xA1Pmqi38IdRPnantJLReR+s84bLmG+/Uv9Tqay3O18eciud+eLZ8p7q8Ld9A3Nox3hofqVh7rkImv8z5cmeunBcjQpE/TyPHa+u5s52eLxv/W7+7Ha+JVAhJO3C13uU74rfWHktSkb92MeebO6ittWfPKTi33jE+it46n1Nbe1rraAhfryU4Kltal2u/22wtubVjXP3Y7tZzldeB5XO+tm0vfwejOVs58r+pRt3vtb+1623N392t1+zdBj5AKr6J7zxnFABgdnqSCwAAtkAqvgmkAgBgP0gFAMBcIBXfBFIBALAfpAIAYC6QCgAAAAAAEIFUAAAAAACACKQCAAAAAABEIBUAAAAAACACqQAAAAAAABFIBQAAAAAAiEAqAAAAAABABFIBAAAAAAAikAoAAAAAABCBVAAAAAAAgAikAgAAbhJjfIkxvmvXAQAAdkEqAAAKYoyvl4Jt256060rEGE8xxtM3vh5SAQAAN0EqAAAyLpfLpdyBPp/PPy6Xi3id3Lbt6d7niTG+xhhfi58hFQAAYAqkAgDgynUH/rCd50dJxXeDVAAAQA+kAgDgyvU0p+c99y1PkTqfzz/Sbdu2PRenTj3HGF/KU6rSY8rbsp+/5z9PRyeuonEq6vl03/x0rasUnPLXKR+fjsZkt78Uj29Kxa3HXh9/KrPn96llBACAuUAqAADCn0cRcjloUR7RSBKR/l3u1JevUTzXS7ED/+m5G6c/fZKKGON7fp9UT6ohyUR+n3zH/nw+/yjyPJWPb0nFvY+9yk21jtrtAAAwB0gFAECoS0X57nr+81Iarj97Tv9fvlufv0anjk+C0pOK8v7Zfd5TDTUp6O2853nuPf2peOypctTjo/byeVt5AADANkgFAED48xSe2ulP+Y5ueapPTv7Y7HSeL+/il89fnrp0r1TUdvhzaWhIxafnrZ2etVcqOo9tHlWpPa7MDwAAc4BUAABcaX2q0t7Tm3rP2Tj96dMRg288UvHxvLXn2CsVOx776dqT/PfbEiIAAJgPpAIA4Eo6CtE7Jeeej3Qtdt6/nGJVXg+RLmouHl9elP3pZ9eav4hJfiH4LalIRwzKx++Rih2PfW8J2K2jQwAAMBdIBQBAQe3Tisod39p9QvhTHLJ35r9cy5BuO5/PP2qfnJTvpOe3x8anP9VOySrEZc/pT6fsdV6vMrD39KfmY8vfR3m0olY7F2oDAMwHUgEAAIdxFbLmRe0AAOADpAIAAA4hHYXIj5pkpzztuiYFAADmAKkAAIDDKL8IkKMUAAA+QSoAAAAAAEAEUgEAAAAAACKQCgAAAAAAEIFUAAAAAACACKQCAAAAAABEIBUAAAAAACACqQAAAAAAABFIBQAAAAAAiEAqAAAAAABABFIBAAAAAAAikAoAAAAAABCBVAAAAAAAgAikAgAAAAAARCAVAAAAAAAgAqkAAAAAAAARSAUAAAAAAIhAKgAAAAAAQARSAQAAAAAAIt7e3i7h119//e+3t7cLg8FgMBgMBoPBYNw7fv311//+//WScI9XZjox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2" descr="data:image/png;base64,iVBORw0KGgoAAAANSUhEUgAAAxUAAAHjCAYAAABVSTInAAAgAElEQVR4nO2dTW4sObJmuZO3ih7eXTTwFtGAFlFb0BJqA615DWqmcY5eKqZZwBu0gGrcRiIHUc7oQQWVFEUGPWjhMqPxHIDIvIo/+2QU3U+4e0T49ddf/+vt7e3CYDAYDAaDwWAwGPeOX3/99b/C29vbJQAAAAAAAAzw9vZ2QSoAAAAAAGAYpAIAAAAAAEQgFQAAAAAAIAKpAAAAAAAAEUgFAAAAAACIQCoAAAAAAEAEUgEAAAAAACKQCgAAAAAAEIFUAAAAAACACKQCAAAAAABEIBUAAAAAACACqQAAAAAAABFIBQAAAAAAiEAqAAAAAABABFIBAAAAAAAikAoAAAAAABCBVAAAAAAAgAikAgAAAAAARCAVAAAAAAAgAqkAEPKvf/3rPy+XyyXG+Lt2LQAA8CeszwDfB1IBn9i27SnG+BpjfL9ciTH+FmN8+eOPP/6j9pg//vjjP7Zt+2uM8XTJiDH+sm3b03dn+G62bXtKmbVrAQC/bNv2HGP8Jcb4e7bOnrZte977HP/617/+Mz0+xvj7v/71r/88smZtWJ8Bvg+kAj6IMf7tcoMY42+lWPzxxx//UW7gSrm4Z4M3I2y0AOBoYoy/ddbn153PU67Prt/4YX0G+D6QCvjg+g7YL9u2/SXJw/l8/hFj/CXbcL3kj7m+6/VeisNVNn5L74a1jnJ4gI0WABxNjPE9xviaS8D1yPJvewVh27bn65r8y97HzA7rM8D3gVTALtLpUDHG3/Y+Ztu2v6yw4WKjBQBanM/nH9mbPn9r3S8dVY4x/p4/xvPaHALrM8B3glTALvJD5nsfky/mezZc6TW2bftr4/bfL5fLpXYOcH4aVqWO5/zdvOs7fn+7dfTk+g5gfoTm9xjja+21b220Yoyv6TXzn1+P8PxS1PRSPh4AoEe2jpxa90mnt6Z15l6pSPevrYG9i6HTGlmrz+L6vG3bX4qaftu27S+tegDg3yAVsIu0w39ro1V5zEta8Pec/pRt9Gobnqdsgf/yblx2WP/TkZS00UjPm8tRjPH9fD7/aD1Xer7r4z4ubCw3Lq2NVsp/3XB/nB6WNsDZBvTj+VtCBQDQIltPqm9MZDv97+Vj9kpFdjrrl9co1rovO9/Zzvvfaj+3tD5v2/bX8vnTv71f1A4gBamAXWSL9q6LAa/vPt21o5zvbJcSkm8Aaqdg1TZamdT8lm+crkc1fkkbsqLu9I7a7+XGtiVJtY1WvuErrzfJXvulfH6OVgDAPeTrZutDMbKjwB9r2r1SkXa2G+tvLgNf3vRJp8/mO/yG1+ffy99Lqsn7qWIAUpAK6JIvwLV3jkL49059eqcpE5C7DxlnC/pfip+froe4f2tIx3v+TlJ+OlRtQ/DHH3/8Ry1TdkSmunOfXr94Z+vTRqs47evLRv5WXQAA99A6hSeRX5yd//xeqbj1pk8SgJp0pOs38lOjrK7PecY9vxMA+AxSATfJF//aO1CJmH2vRU6M8Zd7DhlnG8hPR0TSc6VTpHLpqJ3Pmy4Sb21or6+VNkBPKesOefp0XvL1tT42UvlnwPfeNYwxvnr+VCwAOJZiB/nLGzjlxdn5bfdKRQifjjh82Wm/flfRlzd9siMcv2Q/M7s+Z78XTkUFuBOkAm6SnUf75TsqWly/DO85/vmJUbu/YKm2sck3Wtntr9ntfy1/lh8Kz46glOP3fANUXLfRekzKdCrrS69Xk6IiY37/9xjjS2sjCQBQ4/px3zfXm9pOdmJQKv5Wvl5aa6877OlNn+fs9l8qPzO7PsfiVNtt25558wdgH0gFNMmOGnx5l2sPxVGOXRd4196NyjdaIXwctfiQjmyj9eV83T2kjWq+8enReics2+jeFKnrp5eU30DOkQsA6FJ8D1D1Y75rF2fnlOvfHmpv+iQBuN6ernnIpeP3y+Xz0YsJ1uePN8XS/VunXAHAnyAVUCUXCsknXsTsW7rveEyShL9e//2x0Ur/vlz+lI70/LWN1l6ZCWH888zLx91zdOf67t6nT0C557UBYC1KoWitMdkamD5h7tPI1pzfYoynvaf7JEko3uT5OLUpvWYInySj/FS+Kdbn60fL5r8rxALgBkgFfOFRQnF9rpd7NwTlObjlRis95/V0qKfy9utzpIsTq5+bXiP/Qqh7cpcbrT2nJdx6Dj62EABq7BWKEO47GnDPWpW/6ZOfmprdfkrrWL5W588x2/qcn66193UBVgSpgE88Uiiuz1f9RJBb5J8WUttoZYf1f2lttEa/MTY7J3f3O1KNjyzMv028ekFgyUi9ALAG9wjFHkbXm/zTpMpTU6+3/zWtyblg5M8x2/o8epQEYDWQCvggf/dor1DEf3+UbPWbTPN3yvbuWGePTRvP6kbpeo7rx0fM1q75yAWptuG6njf7t/JnWc1fTge4Xgvx2vsc9Ovrfzl/9/ru3XtZz8g7dwCwDtl6JhaKEMalIr/urTw1NYRPb/qkN5Sq13RYXJ+TCJXbk6zWT0fEAeAzSAV8cNlJrHzyR1qcY/HJHeX995Jfi1Hb0U6H4NNGtvYc+Tt7aeNWOZ/4ywavuMahminf6Nx6F6t8ZzF/hy6r56PGe+ULAPxzz0XK33FktFhXv+xoF+t/9aPILa7PubSka03iwKcYAqwKUgEf5IvyLUpJuL6j9Ev8/GkZ71HwDaT5lxDVNlrF4eubFxjmh+Gz5zxt2/bX1jt+1wv0fik2jr/FGP9WvotV+56MRH7+btrYp4uzi+fm21oBoEq+HvbYKxWxuOD6HtIpTq31N39TqPf81tbn9NzZ8/4eY3zlY78B+iAVAAAAAAAgAqkAAAAAAAARSAUAAAAAAIhAKgAAAAAAQARSAQAAAAAAIpAKAAAAAAAQgVQAAAAAAIAIpAIAAAAAAEQgFQAAAAAAIAKpAAAAAAAAEUgFAAAAAACIQCoAAAAAAEAEUgEAAAAAACKQCgAAAAAAEDEkFTHGl8vlcokxvjZuf71kjN4vxvie3fZSPn7btufL5YIQAQAAAAAocpdUnM/nHz1ZiDGe8h39bdueGsJw834xxpcY4ym/7Xw+/yhr2bbt6f7YAAAAAADwKO6Sihjje4zxPYQQaqKQdv7LHf10RCJJwZ77xRhP+dGJ6/2fi1qqR0AAAAAAAOD7GL6monH04bV2OlI6TSlJxJ773ZKKGONrkhsAAAAAANDl0VJxqu3sZ6c2vey931Ucvpz+lMQjPxUKAAAAAAD0+BapSNc/9KSicr+PC7XTUYryNCgAAAAAANDFtFSUXB+XLuQ+3fpkqFH++c9//p+fP39eWiP87/9rftyqf9Vs3vNp17167yTZPA/tvqw+LyX5tOtevXees/Xy/fOf//w/j9qng+/lW6UiuyZi1/2K535Jj8n//9GfAvXz58/bvwsDf4zdMYp23Udm855Pu+7Vewd1tPuy+ryU5NOue/Xeec7WydfdDwOzmL1Qu/j5p4+UzY9YXP/9/qhTopAK40OCdu30zm/voI52X1afl5J82nWv3jvP2Tr5kIp5eahUtKSglIi998tfq/g4WaTiiMVIu24WWno3az6oo92X1eelJJ923av3znO2Tj6kYl4eKhUhfP4uixC+fvLTwP1OlSMiX05/etSnQSEVxocE7drpnd/eQR3tvqw+LyX5tOtevXees3XyIRXzcveX310a5Dv15f1aRxF698vl4dZjH3mhNlJhfEjQrp3e+e0d1NHuy+rzUpJPu+7Ve+c5WycfUjEvw0cqvIJ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bCyVFz+Hi7Wx2g2771Tr/vIbDPkgzrafVl9Xkryade9eu88Z+vkQyrmBakoQCpsj9Fs3nunXveR2WbIB3W0+7L6vJTk06579d55ztbJh1TMC1JRgFTYHqPZvPdOve4js82QD+po92X1eSnJp1336r3znK2TD6mYF6SiAKmwPUazee+det1HZpshH9TR7svq81KST7vu1XvnOVsnH1IxL0hFAVJhe4xm89479bqPzDZDPqij3ZfV56Ukn3bdq/fOc7ZOPqRiXpCKAqTC9hjN5r136nUfmW2GfFBHuy+rz0tJPu26V++d52ydfEjFvCAVBUiF7TGazXvv1Os+MtsM+aCOdl9Wn5eSfNp1r947z9k6+ZCKeUEqCpAK22M0m/feqdd9ZLYZ8kEd7b6sPi8l+bTrXr13nrN18iEV84JUFCAVtsdoNu+9U6/7yGwz5IM62n1ZfV5K8mnXvXrvPGfr5EMq5gWpKEAqbI/RbN57p173kdlmyAd1tPuy+ryU5NOue/Xeec7WyYdUzAtSUYBU2B6j2bz3Tr3uI7PNkA/qaPdl9Xkpyadd9+q985ytkw+pmBekogCpsD1Gs3nvnXrdR2abIR/U0e7L6vNSkk+77tV75zlbJx9SMS9IRQFSYXuMZvPeO/W6j8w2Qz6oo92X1eelJJ923av3znO2Tj6kYl6QigKkwvYYzea9d+p1H5lthnxQR7svq89LST7tulfvnedsnXxIxbwgFQVIhe0xms1779TrPjLbDPmgjnZfVp+Xknzada/eO8/ZOvmQinlBKgqQCttjNJv33qnXfWS2GfJBHe2+rD4vJfm06169d56zdfIhFfOCVBQgFbbHaDbvvVOv+8hsM+SDOtp9WX1eSvJp17167zxn6+RDKuYFqShAKmyP0Wzee6de95HZZsgHdbT7svq8lOTTrnv13nnO1smHVMzLIVKxbdvzpWDbtqf8Pufz+Ud5n/P5/OPW89ReK8b4HmN8eVTtSIXtMZrNe+/U6z4y2wz5oI52X1afl5J82nWv3jvP2Tr5kIp5ebhUxBhfSomIMb7m0rBt29PlcrnkMhBjPJVikT9PjPEUY3wtXus1xnh6VO0hIBXWx2g2771Tr/vIbDPkgzrafVl9Xkryade9eu88Z+vkQyrm5QipOJU7+umoxLZtz737JHFI4pE970uM8T39Ox3FKI9uSEEqbI/RbN57p173kdlmyAd1tPuy+ryU5NOue/Xeec7WyYdUzMtRUvGe/ywJwrZtz5k8fDll6Xoq0yl/THbbh1SUkvJIkArbYzSb996p131kthnyQR3tvqw+LyX5tOtevXees3XyIRXz8nCpyE5t+iQApSzUhCCdApU/rnb601U+XsvHPwKkwvYYzea9d+p1H5lthnxQR7svq89LST7tulfvnedsnXxIxbwcdaH2U36BdX5UoiMVr/nRifxC7SQp5WlQjwapsD1Gs3nvnXrdR2abIR/U0e7L6vNSkk+77tV75zlbJx9SMS+HSEWSgxjjeykW90hFSXrs+Xz+UYrLo2r/+fPn5e3trTnU/xB3jFv13xrawrBnjGbz3jvtuo/MNkM+STbPQ7svq89LST7tulfvnedsvXxIxby8vR1wTUV5AXUmGS89qbh1FCJ/XHHh98M+BYojFbbHaDbvvVOv+8hsM+SDOtp9WX1eSvJp17167zxn6+RDKubloVKx4yLs970Xaldu+7imIj9icf3386NOiUIqbI/RbN57p173kdlmyAd1tPuy+ryU5NOue/Xeec7WyYdUzMtDpaJ3EXZ2XcQXeejIRvlxskjFAYuRtjAgFYINiXbdR2abIR/U0e7L6vNSkk+77tV75zlbJx9SMS9HnP70Xl7jkC64TrJR/vv6uFPt2ohSIBKV058e8mlQSIXtMZrNe+/U6z4y2wz5oI52X1afl5J82nWv3jvP2Tr5kIp5ebhUhPCnIOTk37AdwudPdso/3amkdeSjfPyjakcqbI/RbN57p173kdlmyAd1tPuy+ryU5NOue/Xeec7WyYdUzMshUjEzSIXtMZrNe+/U6z4y2wz5oI52X1afl5J82nWv3jvP2Tr5kIp5QSoKkArbYzSb996p131kthnyQR3tvqw+LyX5tOtevXees3XyIRXzglQUIBW2x2g2771Tr/vIbDPkgzrafVl9Xkryade9eu88Z+vkQyrmBakoQCpsj9Fs3nunXveR2WbIB3W0+7L6vJTk06579d55ztbJh1TMC1JRgFTYHqPZvPdOve4js82QD+po92X1eSnJp1336r3znK2TD6mYF6SiAKmwPUazhRDC//zL/7hYH8PhtOfc6htJqKPdl9XnpSSfdt2r985ztk4+pGJekIoCpML2GM0WAlKhPiRo135kNs9o92X1eSnJp1336r3znK2TD6mYF6SioDeZtXc6j9wx1RYGpAKpmDYf1NHuy+rzUpJPu+7Ve+c5WycfUjEvSEUBUmF7jGbz3jv1DcTqG0moo92X1eelJJ923av3znO2Tj6kYl6QioKlpSKEi/Uxms1779Q3EKtvJKGOdl9Wn5eSfNp1r947z9k6+ZCKeUEqCpAK22M0m/feqW8gVt9IQh3tvqw+LyX5tOtevXees3XyIRXzglQUIBW2x2g2771T30CsvpGEOtp9WX1eSvJp17167zxn6+RDKuYFqShAKmyP0Wzee6e+gVh9Iwl1tPuy+ryU5NOue/Xeec7WyYdUzAtSUYBU2B6j2bz3Tn0DsfpGEupo92X1eSnJp1336r3znK2TD6mYF6SiAKmwPUazee+d+gZi9Y0k1NHuy+rzUpJPu+7Ve+c5WycfUjEvSEUBUmF7jGbz3jv1DcTqG0moo92X1eelJJ923av3znO2Tj6kYl6QigKkwvYYzea9d+obiNU3klBHuy+rz0tJPu26V++d52ydfEjFvCAVBUiF7TGazXvv1DcQq28koY52X1afl5J82nWv3jvP2Tr5kIp5QSoKkArbYzSb996pbyBW30hCHe2+rD4vJfm06169d56zdfIhFfOCVBQgFbbHaDbvvVPfQKy+kYQ62n1ZfV5K8mnXvXrvPGfr5EMq5gWpKEAqbI/RbN57p76BWH0jCXW0+7L6vJTk06579d55ztbJh1TMC1JRgFTYHqPZvPdOfQOx+kYS6mj3ZfV5KcmnXffqvfOcrZMPqZgXpKIAqbA9RrN57536BmL1jSTU0e7L6vNSkk+77tV75zlbJx9SMS9IRQFSYXuMZvPeO/UNxOobSaij3ZfV56Ukn3bdq/fOc7ZOPqRiXpCKAqTC9hjN5r136huI1TeSUEe7L6vPS0k+7bpX753nbJ18SMW8IBUFSIXtMZrNe+/UNxCrbyShjnZfVp+Xknzada/eO8/ZOvmQinlBKgqQCttjNFsIIVz+Hi7Wx3A47Q3E6htJqKPdl9XnpSSfdt2r985ztk4+pGJekIoCpML2GM0WAlKhPiRo135kNs9o92X1eSnJp1336r3znK2TD6mYF6SiAKmwPUazhYBUqA/HvZNkc432nGPnjTVl1nyes3XyIRXzglQUIBW2x2i2EOzvmCIV8/ZOks012nOOnTfWlFnzec7WyYdUzAtSUYBU2B6j2UKwv2OKVMzbO0k212jPOXbeWFNmzec5WycfUjEvSEUBUmF7jGYLwf6OKVIxb+8k2VyjPefYeWNNmTWf52ydfEjFvCAVBUiF7TGaLQT7O6ZIxby9k2RzjfacY+eNNWXWfJ6zdfIhFfOCVBQgFbbHaLYQ7O+YIhXz9k6SzTXac46dN9aUWfN5ztbJh1TMC1JRgFTYHqPZQrC/Y4pUzNs7STbXaM85dt5YU2bN5zlbJx9SMS9IRQFSYXuMZgvB/o4pUjFv7yTZXKM959h5Y02ZNZ/nbJ18SMW8IBUFSIXtMZotBPs7pkjFvL2TZHON9pxj5401ZdZ8nrN18iEV84JUFCAVtsdothDs75giFfP2TpLNNdpzjp031pRZ83nO1smHVMwLUlGAVNgeo9lCsL9jilTM2ztJNtdoz7nF5yVrysT5PGfr5EMq5gWpKEAqbI/RbCGwA6A+HPdOks012nNu8XnJmjJxPs/ZOvmQinlBKgqQCttjNFsI7ACoD8e9k2RzjfacW3xesqZMnM9ztk4+pGJekIoCpML2GM0WAjsA6sNx7yTZXKM95xafl6wpE+fznK2TD6mYF6SiAKmwPUazhcAOgPpw3DtJNtdoz7nF5yVrysT5PGfr5EMq5gWpKEAqbI/RbCGwA6A+HPdOks0z2mvhketlCPbnJWvKxPk8Z+vkQyrmBakoQCpsj9FsIbADoD4c906SzTPaayFSwZoybT7P2Tr5kIp5QSoKkArbYzRbCOwAqA/HvZNk84z2WohUsKZMm89ztk4+pGJekIoCpML2GM0WAjsA6sNx7yTZPKO9FiIVrCnT5vOcrZMPqZgXpKIAqbA9RrOFwA6A+nDcO0k2z2ivhUgFa8q0+Txn6+RDKuYFqShAKmyP0WwhsAOgPhz3TpLNM9prIVLBmjJtPs/ZOvmQinlBKgqQCttjNFsI7ACoD8e9k2TzjPZaiFSwpkybz3O2Tj6kYl6QigKkwvYYzRYCOwDqw3HvJNk8o70WIhWsKdPm85ytkw+pmBekogCpsD1Gs4XADoD6cNw7STbPaK+FSAVryrT5PGfr5EMq5gWpKEAqbI/RbCGwA6A+HPdOks0z2mshUsGaMm0+z9k6+ZCKeUEqCpAK22M0WwjsAKgPx72TZPOM9lqIVLCmTJvPc7ZOPqRiXpCKAqTC9hjNFgI7AOrDce8k2TyjvRYiFawp0+bznK2TD6mYF6SiAKmwPUazhcAOgPpw3DtJNs9or4VIBWvKtPk8Z+vkQyrmBakoQCpsj9FsIbADoD4c906SzTPaayFSwZoybT7P2Tr5kIp5QSoKkArbYzRbCOwAqA/HvZNk84z2WohUsKZMm89ztk4+pGJeDpOKbdueLwXbtj2l28/n84/y9vP5/OPWc9ReJ8b4HmN8eVTdSIXtMZotBHYA1Ifj3kmyeUZ7LUQqWFOmzec5WycfUjEvh0hFjPG1lIicbdueLpfLJZeBGOOpFIv8OWKMpxjja/k6McbTI2tHKmyP0Wwh+N4B0K776B1v7Xl35Lz0jPZaiFQgFdPm85wNqXDLw6UiCcO2bc+t+1wF4ZMMpCMXSRzS82SPeYkxvmev81w7uiEFqbA9RrOF4HsHQLtupAJqaK+FSAVSMW0+z9mQCrc8XCrSUYrW7Zk8fDll6Xoq0ymE21KRnuOWuIyCVNgeo9lC8L0DoF03UgE1tNdCpAKpmDaf52xIhVuOkIr3W6ck3TqSkU6BCuGTOHw5/en6Gq/l4x8BUmF7jGYLwfcOgHbdSAXU0F4Lke+JF0QAACAASURBVAqkYtp8nrMhFW55uFSkU5hijO/5RdblaU0Nqfh0lCO/UDsdpShPg3o0SIXtMZotBN87ANp1IxVQQ3stRCqQimnzec6GVLjlEKkor3VIchBjfLlHKkrSY8/n84/0/7c+GWqEnz9/Xt7e3ppDewO4Z9yq/9bQ3jHbM0azvb29qW/c9wyyzTk3Jdk8D+218Mj10vvfnXZfju6d+k51Z3jO1suHVMzL29tBRyrKn19PWXrvScWtoxD54/L/f+SnQHGkwvYYzRZCcP2uonbdR2YLwf7clGTzjPZaeOR6GYLvvzvtvhzdO+2dask7+dNn6+RDKubl4VLRuqbiek3E+94LtRuP/3QKVToasm3b86NOiUIqbI/RbCH43gHQrhupgBraayFSgVQ00d6pRiqaIBXzcoRUVE9hyo9g1OShIxvlx8kiFUjF/fkMbOCRisF8BuYeUnE/2mshUoFUNNHeqUYqmoxKRYzxv8ovVYbHEWP8r14PHi4VjS+2e71cPkvA5fL5FKj8k59qz1d+H0X++OvpTw/5NCikwvYYzRaC7x0A7bqRCqihvRYiFUhFE+2daqSiyahU1PYh4XHs+f0+XCpC+FMEcir3ec5vbx1pKOWj9fhH1Y5U2B6j2ULwvQOgXTdSATW010KkAqloor1TjVQ0QSpsoiYVM4NU2B6j2ULwvQOgXTdSATW010KkAqloor1TjVQ0QSpsglQMgFTYHqPZQvC9A6BdN1IBNbTXQqQCqWiivVONVDRBKmyCVAyAVNgeo9lC8L0DoF03UgE1tNdCpAKpaKK9U41UNEEqbIJUDIBU2B6j2ULwvQOgXTdSATW010KkAqloor1TjVQ0QSpsglQMgFTYHqPZQvC9A6BdN1IBNbTXQqQCqWiivVONVDRBKmyCVAyAVNgeo9lC8L0DoF03UgE1tNdCpAKpaKK9U41UNEEqbIJUDIBU2B6j2ULwvQOgXTdSATW010KkAqloor1TjVQ0QSpsglQMgFTYHqPZQvC9A6BdN1IBNbTXQqQCqWiivVONVDSxLBXpy5xr3612Pp9/tL78ufLt1C/l4/P7H5lhFKRiAKTC9hjNFoLvHQDtupEKqKG9FiIVSEUT7Z1qpKLJoVIhrC+XhFIMbklF7X6Xy+VyPp9/1J5/d+hvBKkYAKmwPUazheB7B0C7bqQCamivhUgFUtFEe6caqWhiXSpijO8xxlNLFnpSkddbHvFAKpyBVNgeo9lC8L0DoF03UgE1tNdCpAKpaKK9U41UNLEuFZfL5bJt21MpEPdKxbZtz+m59tz/Rk3vMcZTq9baa2ZHW173vg5SMQBSYXuMZgvB9w6Adt1IBdTQXguRCqSiifZO9YFSoT3npPNyBqnI/z+dwnSvVNx7/xs1vTROpXrPpSHdL5eYe8QCqRgAqbA9RrOFMP9Cu2q2EOzPTUk2z2ivhUgFUtFEWxqQiiazSEUmBa/Fv3dLQrlTPyIV6XW3bXu+9bPadSDpyEUpJK1ae/dBKgqQCttjNFsI8y+0q2YLwf7clGTzjPZaiFQgFU20pQGpaDKLVOT/Pp/PP7Sk4vq4U34KVDoqkf6dTtfKj1Lc+nmr1t59kIoCpML2GM0WwvwL7arZQrA/NyXZPKO9FiIVSEUTbWlAKprMJBXpdWOMp6NPf6p9PG1220vx71MuK+W1FCVIxUEgFbbHaLYQ5l9oV80Wgv25KcnmGe21EKlAKppoSwNS0WQ2qciuVXi+RxIedaF2CJ9Pd8r+/+N5a691L0jFAEiF7TGaLYT5F9pVs4Vgf25KsnlGey1EKpCKJtrSgFQ0mU0qrj9/jzG+33nk4cunNkk+UjYdndi27bn8qNraNRb3glQMgFTYHqPZQph/oV01Wwj256Ykm2e010KkAqlooi0NSEWTGaUiP71oj1SUpy/17r+H7EjJqfaN3eWnVV0f81T7dvAaSMUASIXtMZothPkX2lWzhWB/bkqyeUZ7LUQqkIom2tKAVDQ5VCqEdI48nMqjAbXrIErx2Pv8e0jP3/o0p3SqVlbHLqFIz927D1JRgFTYHqPZQph/oV01Wwj256Ykm2e010KkgjWlibY0IBVNLEvFyiAVAyAVtsdothDmX2hXzRaC/bkpyeYZ7bUQqWBNaaItDUhFE6TCJkjFAEiF7TGaLYT5F9pVs4Vgf25KsnlGey1EKlhTmmhLA1LRBKmwCVIxAFJhe4xmC2H+hXbVbCHYn5uSbJ7RXguRCtaUJtrSgFQ0QSpsglQMgFTYHqPZQph/oV01Wwj256Ykm2e010KkgjWlibY0IBVNkAqbIBUDIBW2x2i2EOZfaFfNFoL9uSnJ5hnttRCpYE1poi0NSEUTpMImSMUASIXtMZothPkX2lWzhWB/bkqyeUZ7LUQqWFOaaEsDUtEEqbAJUjFAbzJr/yEeuhEJQX3nDKkgWzWfgbmHVNyPtjAgFawpTbSlAaloglTYBKkYAKmwPUazue+dgdqPyhaC/bkpyeYZbWFAKlhTmmhLA1LRBKmwCVIxAFJhe4xmc987A7UflS0E+3NTks0z2sKAVLCmNNGWBqSiCVJhE6RiAKTC9hjN5r53Bmo/KlsI9uemJJtntIUBqWBNaaItDUhFE6TCJkjFAEiF7TGazX3vDNR+VLYQ7M9NSTbPaAsDUsGa0kRbGpCKJkiFTZCKAZAK22M0m/veGaj9qGwh2J+bkmye0RYGpII1pYm2NCAVTZAKmyAVAyAVtsdoNve9M1D7UdlCsD83Jdk8oy0MSAVrShNtaUAqmiAVNkEqBkAqbI/RbO57Z6D2o7KFYH9uSrJ5RlsYkArWlCba0oBUNEEqbIJUDIBU2B6j2dz3zkDtR2ULwf7clGTzjLYwIBWsKU20pQGpaIJU2ASpGACpsD1Gs7nvnYHaj8oWgv25KcnmGW1hQCpYU5poSwNS0QSpsAlSMQBSYXuMZnPfOwO1H5UtBPtzU5LNM9rCgFSwpjTRlgakoglSYROkYgCkwvYYzea+dwZqPypbCPbnpiSbZ7SFAalgTWmiLQ1IRRPLUhFjfF1VXpCKAZAK22M0m/veGaj9qGwh2J+bkmye0RYGpII1pYm2NCAVTVaXihjjy+VyuZzP5x9Hvs69IBUDIBW2x2g2970zUPtR2UKwPzcl2TyjLQxIBWtKE21pQCqaHCkV0nUBqbgNUlGAVNgeo9m859Oec0fvAGj35ch56RltYUAqWFOaaEsDUtFkdqnYtu35UlAKwrZtT/nt27Y9pwwlMcbXvb+DI0EqBkAqbI/RbN7zac+5o3cAtPty5Lz0jLYwIBWsKU20pQGpaDKzVKSjDNu2PZWPSWJxPp9/5CJxvc97+RwcqXAAUmF7jGbznk97zh29A6DdlyPnpWe0hQGpYE1poi0NSEWTWaUiyUKM8aVWWzrikI5StKQBqXAEUmF7jGbznk97zh29A6DdlyPnpWe0hQGpYE1poi0NSEWTWaUinfaUH6XIHnfKj0a0Tou63hep8AJSYXuMZvOeT3vOHb0DoN2XI+elZ7SFAalgTWmiLQ1IRZPZpaIhCq+5VKR6y2sqrvdFKryAVNgeo9m859Oec0fvAGj35ch56RltYUAqWFOaaEsDUtFkdqnYc6SivC1/HFLhCKTC9hjN5j2f9pw7egdAuy9HzkvPaAsDUsGa0kRbGpCKJrNKxd5rKlqPS0crbh3x0ASpGACpsD1Gs3nPpz3njt4B0O7LkfPSM9rCgFSwpjTRlgakosmsUpHfngtBOhKR/fslF4/yE6PShdz5KVEWQCoGQCpsj9Fs3vNpz7mjdwC0+3LkvPSMtjAcLhUG5h5ryiDa0oBUNJlBKm59l0R5n9ppT0k0smsqnlqvUzvyoQFSMQBSYXuMZvOeT3vOHb0DoN2XI+elZ7SFAalgTWmiLQ1IRZMjpQLGQSoGQCpsj9Fs3vNpz7mjdwC0+3LkvPSMtjAgFawpTbSlAaloglTYBKkYAKmwPUazec+nXffqvZNk84y2MCAVSEUTbWlAKpogFTZBKgZAKmyP0Wze82nXvXrvJNk8oy0MSAVS0URbGpCKJkiFTZCKAZAK22M0m/d82nWv3jtJNs9oCwNSgVQ00ZYGpKIJUmETpGIApML2GM3mPZ923av3TpLNM9rCgFQgFU20pQGpaIJU2ASpGACpsD1Gs3nPp1336r2TZPOMtjAgFUhFE21pQCqaIBU2QSoGQCpsj9Fs3vNp17167yTZPKMtDEgFUtFEWxqQiiZIhU3UpSJ99XjtmwHz2xLlV5KnrypP1F4jxvj+yC8GQSpsj9Fs3vNp17167yTZPKMtDEgFUtFEWxqQiiZIhU3UpSL/xsBcKtJXkBdfU34qxSL/lsEY4yn/xsLrz15jjKdH1oxU2B6j2bzn06579d5JsnlGWxiQCqSiibY0IBVNkAqbqEpFOsqQ/zfddhWETzKQjlwkcUjikT3mJf+q8/S85dENKUiF7TGazXs+7bpX750km2e0hQGpQCqaaEsDUtEEqbCJqlSk05KSHCSpyOThyylL18ecQrgtFek5ylOqHgFSYXuMZvOeT7vu1XsnyeYZbWFAKpCKJtrSgFQ0QSpsoiYVMcaX9OKlVJT/Lh53So/LxOHL6U9X+XgtH/8IkArbYzSb93zada/eO0k2z2gLA1KBVDTRlgakoglSYRMVqSiPItwpFa950fmF2ukoRXka1KNBKmyP0Wze82nXvXrvJNk8oy0MSAVS0URbGpCKJkiFTVSkorx4WiIVJemx5/P5R/r/W58MNcLPnz8vb29vzaH9h7hn3Kr/ZrbQ3jBZGaPZvOfTrnv13kmyeR7awrBneJ6XojXl78H8kPROXRo6QzQvDfRG0jukwibfLhX5Tn/5s71ScesoRP64/P8f+SlQHKmwPUazec+nXffqvZNk84y2MHCkgiMVTQyIA0cq6iAVNvl2qUjXUtxi27b/tedC7cptp/KToZK8bNv2/KhTopAK22M0m/d82nWv3jtJNs9oCwNSgVTMms9ztl4+pMImqp/+lKgdmajJQ+dTocqPk0UqDliMtDd+R++8add+6A6AgdpX7p0km2e0hQGpQCpmzec5Wy8fUmETs1LR+u6KWsG1U6pC+He44vSnh3waFFJhe4xm855Pu+7VeyfJ5hltYUAqkIpZ83nO1suHVNjErFRcf/7xyU75pzuVtK6/KB//qHqRCttjNJv3fNp1r947STbPaAsDUoFUzJrPc7ZePstSkT5QqLbPWjvjJt2/pHZWTn7/IzOMYkIqZgOpsD1Gs3nPp1336r2TZPOMtjAgFUjFrPk8Z+vlO1IqpPXlklCKwS2pqN2vdhYOUuEMpML2GM3mPZ923av3TpLNM9rCgFQgFbPm85ytl8+6VKTrgluy0JOKvN7yiMdeqWhdGnAkSMUASIXtMZrNez7tulfvnSSbZ7SFAalAKmbN5zlbL591qbielv9UCsS9UpFdX/y05/7FY5tS0fok1VtfMH2t++a1yUjFAEiF7TGazXs+7bpX750km2e0hQGpQCpmzec5Wy/fDFKR/3/asb9XKu69f05HKl4ap1a9J3FI98mFpicWSMUASIXtMZrNez7tulfvnSSbZ7SFAalAKmbN5zlbL98sUpFJwWvx792SUO7IP0IqUh35hxyVP6tdE5KOXLROqUIqBkAqbI/RbN7zade9eu8k2TyjLQxIBVIxaz7P2Xr5ZpGK/N/n8/nH0VLR+iSp2ulL1y+MPmX/fknPm30q61P+/K2f57W2ciSQigKkwvYYzeY9n3bdq/dOks0z2sKAVCAVs+bznK2XbyapSK8bYzxZOf3p+jwv+fNcJeP1+thP11KUIBUPBKmwPUazec+nXffqvZNk84y2MCAVSMWs+Txn6+WbTSqy6xOe75GEoy7UDuHz6U7Z/z+1XncPSMUASIXtMZrNez7tulfvnSSbZ7SFAalAKmbN5zlbL99sUnH9+XuM8f0eqah9StMjP1I2HZ3Ytu05/+ja2jUXe0AqBkAqbI/RbN7zade9eu8k2TyjLQxIBVIxaz7P2Xr5ZpSK/JSiPVKR7rv3+Suv15WK7MjJqbwou/zkqvSctW8Kz2vu1YVUFCAVtsdoNu/5tOtevXeSbJ7RFgakAqmYNZ/nbL18M0rF9bZTeQSgdXF1uZO/5/lHSK9366Nns5qaQpGeq/d6SEUBUmF7jGbznk+77tV7J8nmGW1hQCqQilnzec7Wy3ekVMA4SMUASIXtMZrNez7tulfvnSSbZ7SFAalAKmbN5zlbLx9SYROkYgCkwvYYzeY9n3bdq/dOks0z2sKAVCAVs+bznK2XD6mwCVIxAFJhe4xm855Pu+7VeyfJ5hltYUAqkIpZ83nO1suHVNgEqRgAqbA9RrN5z6dd9+q9k2TzjLYwIBVIxaz5RNkMzDvJvEQqbIJUDIBU2B6j2bzn06579d5JsnlGWxiQCqRi1nyibAbmnWReIhU2QSoGQCpsj9Fs3vNp17167yTZPKMtDEgFUjFrPlE2A/NOMi+RCpsgFQMgFbbHaDbv+bTrXr13kmye0RYGpAKpmDWfKJuBeSeZl0iFTZCKAZAK22M0m/d82nWv3jtJNs9oCwNSwZrSzPf3oL6tRirqIBU2QSoGQCpsj9Fs3vNp17167yTZPKMtDEgFa0oz39+D+rYaqaiDVNgEqRgAqbA9RrN5z6dd9+q9k2TzjLYwIBWsKc18fw/q22qkog5SYROkYgCkwvYYzeY9n3bdq/dOks0z2sKAVLCmNPP9Pahvq5GKOkiFTZCKAZAK22M0m/d82nWv3jtJNs9or4XsvLGmNPMZmHvMyzpIhU2QigGQCttjNJv3fNp1r947STbPaK+F7LyxpjTzGZh7zMs6SIVNkIoBkArbYzSb93zada/eO0k2z2ivhey8saY08xmYe8zLOkiFTZCKAZAK22M0m/d82nWv3jtJNs9or4XsvLGmNPMZmHvMyzpIhU2QigGQCttjNJv3fNp1r947STbPaK+F7LyxpjTzGZh7zMs6SIVNkIoBkArbYzSb93zada/eO0k2z2ivhey8saY08xmYe8zLOl6k4nK5XGKMp0c817ZtT5fL5bJt2/Mjnm8EpGIApML2GM3mPZ923av3TpLNM9prITtvrCnNfAbmHvOyjmWpiDG+XirEGF9q9SAVi4NU2B6j2bzn06579d5JsnlGey1k5401pZnPwNxjXtaZQSryn53P5x9JLs7n848jXhepmBSkwvYYzeY9n3bdq/dOks0z2mshO2+sKc18BuYe87LOkVIhra8mFfnrxxjfR2rvgVRMClJhe4xm855Pu+7VeyfJ5hnttZCdN9aUZj4Dc495WWdWqdi27fm64/90ve977fSndL/s1KnX1uskUUEqJgWpsD1Gs3nPp1336r2TZPOM9lrIzhtrSjOfgbnHvKwzq1Sk06DS9RU1qYgxvuTikerOxSK9RjqVKpcQpGIykArbYzSb93zada/eO0k2z2ivhey8saY08xmYe8zLOrNKRaohCUJNKmoXdSdpOJ/PP0oxyV73BamYEKTC9hjN5j2fdt2r906SzTPaayE7b6wpzXwG5h7zso5XqchOYXrKH5P/fMd9kIqZQCpsj9Fs3vNp17167yTZPKO9FrLzxprSzGdg7jEv68wqFb3Tn8prKUquUvHpuozssUjFjCAVtsdoNu/5tOtevXeSbJ7RXgvZeWNNaeYzMPeYl3VmlYrehdotYbj1HNnPkYoZQSpsj9Fs3vNp17167yTZPKO9FrLzxprSzGdg7jEv68wqFaVElP9ORzJuiQHXVDgDqbA9RrN5z6dd9+q9k2TzjPZayM4ba8qs+Txn6+WbUSrSKUzFfWuf/vTpk51C+PdRiPz7LWKMp/y5klAgFROCVNgeo9m859Oue/XeSbJ5RnstRCpYU2bN5zlbL98MUlFSHlm43rf6PRW5JFwf++UL85JYXG8/7TnKcTRIxQBIhe0xms17Pu26V++dJJtntNdCpII1ZdZ8nrP18h0pFTAOUjEAUmF7jGbznk+77tV7J8nmGe21EKlgTZk1n+dsvXxIhU2QigGQCttjNJv3fNp1r947STbPaK+FSAVryqz5PGfr5UMqbIJUDIBU2B6j2bzn06579d5JsnlGey1EKlhTZs3nOVsvH1JhE6RiAKTC9hjN5j2fdt2r906SzTPaayFSwZoyaz7P2Xr5kAqbIBUDIBW2x2g27/m06169d5JsntFeC5EK1pRZ83nO1suHVNgEqRgAqbA9RrN5z6dd9+q9k2TzjPZaiFSwpsyaz3O2Xj6kwiZIxQBIhe0xms17Pu26V++dJJtntNdCpII1ZdZ8nrP18iEVNkEqBuhKhYE/xqMWI+26j8zmPZ923av3TpLNM9rCgFSwpsyaz3O2Xj6kwiZIxQBIhe0xms17Pu26V++dJJtntIUBqWBNmTWf52y9fEiFTZCKAZAK22M0m/d82nWv3jtJNs9oCwNSwZoyaz7P2Xr5RqUixvjfFziMGON/93qAVBQgFbbHaDbv+bTrXr13kmye0RYGpII1ZdZ8nrP18o1KBeiDVBQgFbbHaDbv+bTrXr13kmye0RYGpII1ZdZ8nrP18iEV84JUFCAVtsdoNu/5tOtevXeSbJ7RFgakgjVl1nyes/XyIRXzglQUIBW2x2g27/m06169d5JsntEWBqSCNWXWfJ6z9fIhFfOCVBQgFbbHaDbv+bTrXr13kmye0RYGpII1ZdZ8nrP18iEV84JUFCAVtsdoNu/5tOtevXeSbJ7RFgakgjVl1nyes/XyIRXzcohUxBjfi4+hei3vcz6ff5QfV3U+n3/k99m27Tm/vfVaMcaXR9WOVNgeo9m859Oue/XeSbJ5RlsYkArWlFnzec7Wy4dUzMvDpSLG+Jrv5CcxyMVi27an689essedSrG4XC6Xbdue0u2lnFxf6/So2kNAKqyP0Wze82nXvXrvJNk8oy0MSAVryqz5PGfr5UMq5uVbTn9KwpD/u5SBdOQiiUMSj+wxLzHG9/TvJCvl0Q0pSIXtMZrNez7tulfvnSSbZ7SFAalgTZk1n+dsvXxIxbx8l1S8JkHI5OHLKUvXU5lOIdyWivQc27Y9P7pWpML2GM3mPZ923av3TpLNM9rCgFSwpsyaz3O2Xj6kYl6+7UhFEoIkCzUhyI9oZOLw5fSnq3x8uU7jESAVtsdoNu/5tOtevXeSbJ7RFgakgjVl1nyes/XyIRXzcrhUlNdPdKTiNT86kV+onaSkPA3q0SAVtsdoNu/5tOtevXeSbJ7RFgakgjVl1nyes/XyIRXzcrhUXI8q5NdC7JaKkvTY8/n8I/3/rU+GGuHnz5+Xt7e35tD+Q9wzbtW/ajbv+bTrXr13kmyeh7Yw7Bme5yVryrz5PGfr5UMq5uXt7UCpqH2iU08qbh2FyB+X//8jPwWKIxW2x2g27/m06169d5JsntEWBo5UsKbMms9ztl4+pGJeDpOKdNQhXROR2HuhduW2j2sq8iMW138/P+qUKKTC9hjN5j2fdt2r906SzTPawoBUsKbMms9ztl4+pGJeDpGKGOPLrU9nqslDRzbKj5NFKg5YjLTrPjKb93zada/eO0k2z2gLA1LBmjJrPs/ZevmQinl5uFRkX3bX/JbrdJ9cOsrvssju+1SeQhVCCJXTnx7yaVBIhe0xms17Pu26V++dJJtntIUBqWBNmTWf52y9fEjFvDxcKmKM75cGxbdqPxe3VY80tI54lI9/VP1Ihe0xms17Pu26V++dJJtntIUBqWBNmTWf52y9fEjFvBx6ofaMIBW2x2g27/m06169d5JsntEWBqSCNWXWfJ6z9fIhFfOCVBQgFbbHaDbv+bTrXr13kmye0RYGpII1ZdZ8nrP18iEV84JUFCAVtsdoNu/5tOtevXeSbJ7RFgakgjVl1nyes/XyIRXzglQUIBW2x2g27/m06169d5JsntEWBqSCNWXWfJ6z9fIhFfOCVBQgFbbHaDbv+bTrXr13kmye0RYGpII1ZdZ8nrP18iEV84JUFCAVtsdoNu/5tOtevXeSbJ7RFgakgjVl1nyes/XyIRXzglQUIBW2x2g27/m06169d5JsntEWBqSCNWXWfJ6z9fIhFfOCVBQgFbbHaDbv+bTrXr13kmye0RYGpII1ZdZ8nrP18iEV84JUFCAVtsdoNu/5tOtevXeSbJ7RFgakgjVl1nyes/XyIRXzglQUIBW2x2g27/m06169d5JsntEWBqSCNWXWfJ6z9fIhFfOCVBQgFbbHaDbv+bTrXr13kmye0RYGpII1ZdZ8nrP18iEV84JUFCAVtsdoNu/5tOtevXeSbJ7RFgakgjVl1ny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CnDjVgAAFANJREFU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6IqFTHG10tGjPG1uP09u+2lfPy2bc+Xy+WhtSMVtsdoNu/5tOtevXeSbJ7R7svq81KST7vu1XvnOVsvH1IxL2pSEWM85UKwbdtTLhYxxpcY4ym/7Xw+/0j3P5/PPy6Xy2XbtqdH1oVU2B6j2bzn06579d5JsnlGuy+rz0tJPu26V++d52y9fEjFvKhIRZKEUgjSkYvz+fwjxnjKj05c7/+c3fe9PLLxCJAK22M0m/d82nWv3jtJNs9o92X1eSnJp1336r3znK2XD6mYFxWpSPJQ/jydzrRt29MtqYgxvsYY34+oDamwPUazec+nXffqvZNk84x2X1afl5J82nWv3jvP2Xr5kIp50ZKKU00KslOgXq7i8OX0pyQe+alQjwSpsD1Gs3nPp1336r2TZPOMdl9Wn5eSfNp1r947z9l6+ZCKeTElFek6iXSEIr9QOx2lKE+DejRIhe0xms17Pu26V++dJJtntPuy+ryU5NOue/Xeec7Wy4dUzItpqWg8Ll3Ifbr1yVCj/OMf//h/b29vFwaDwWAwGAzG945//OMf/+9R+3Twvby9GZSK2pGI6ylR7+X/H/UpUAAAAAAAsA8tqeheqF38/NNHyuZHLK7/fj/ylCgAAAAAAGijIhUteWjJRuXjZJEKAAAAAAAjqEhFCB/fM/FxClT+yU/F/T4JxPVnX05/OurToAAAAAAA4DZqUhHC5093ql1LkcvDrcc+8kJtAAAAAAC4D1WpAAAAAACA+UEqAAAAAABABFIBAAAAAAAikAoAAAAAABCBVAAAAAAAgAikAgAAAAAARCAVAAAAAAAgAqkAAAAAAAARSAUAAAAAAIhAKgAAAAAAQARSAQAAAAAAIpAKAAAAAAAQgVQcRIzx9XK5TP17jTG+XC6Xy/l8/lG7/XK5XGKMr7XHJMrbi/u+9u7zXVwKWpmtsG3b8+VyuWzb9lTelnqwbdvzPY+rPI+Z/oTweW7Vbs9rvTV3U65bv7v0uM7z3Pz7gP2cz+cf1/69aNci4dbfS2u+7F170u/Iwpy7Z523QozxPcZ4qt12zfB+7+NyLPUnkfXny99VOR9bfcz+Nm/97l5b/751X/AHUnEQK0pFypzfP8Z4qu3c5o/X/D1lC+ZHjm3bnlobGCvU6k7EGE83btv9+7bQn5x8R6aWLf/5tm1PNzam7zduO+W9Ryq+hxWl4t61J8b4kuan5u/p3nXeCrW6Q/hzrajdds+8tNKfnFuyWnkD5VRb69MbUY3bni6Xz29gIRVrg1QchKWdsVHulYp7Foy0UKVFW2uDNPOO4XXj9WUHJNvx/nLb3nfdrPQnJ/WqtXPQmI+fsubvJtZ+DxVRRiq+gRWl4t75k3ZWY4yvmm96zLpjmB2l/bSW5W9WlLfdeWTXRH9y8vWydVZBOR/LrOnxjdu+zGGkYm2QioMopSLbOXsqDx3nf5D5Tlz+x6yxSA1KRXeH9frcp+xUlV07ukfQWkhz9izIrfvmPXz0znmthvwd+ltza8dzd/vT2njWfl/572B0o5L3qvUatd99fp+0k5Ceq7gtvev2lD0HUvEN1KTiOr9OIdyeP2ke5sL46L+1vdya33t34mqkuXk+n3/cs6N7BL11fu/aWLtv2cNHb/caNZzSHGrNrd7z7ulPa/2t/b5u7SOM5G0cXWodOfsk9kmWGredyrlw629Asv7DHCAVB9GSinJBLg85Fvcb2mF/FPdKResdkZJycdXcOdtzHmxtw5IW03wDUe6Ulr2tHSqWUHu+6ztl77UNRH704dbz7u3PXqkoN9YxxteRHaK8jtoOWfm6tY172lFt/e7yft3K3rsN7qMlFelvM/Wwdlpbfr+RHfZHcmv9u7UD3ZtD5d+a5s5Zb52v7Txf30w7letFvlPa6O2Xxwhr//J8qdbamxA10Wg8b7c/e6WiXKev693Qtj+vo7LvUZOZT28gFW+GVn93pWjcmhua8xa+B6TiIFpSUS4O5c5N61z52g7P0dwrFdfHnNKGsrUQVhbR5vnv30F+Tm1tR6Sxc/qeNkTZzz56VHvX+3qfhx4ar+zAN48w7H3tvf3ZKxW1DekIZV3lHCtft7Gj+nG+c+N392nOlu8Y1kAq5NySisrfUHndy63T4b51Tbm101RbT3trT+t5yzcsvpveOl9Ze16u6+V75VSZl/Sc5XM9+vTL1tpWO8Jwz2vv6c9eqUhvDD0ib15XKdoNqfi035J+J7X7t7ZxvfUSqfANUnEQN6Tiy0Yu/0Nr3W/vu8yPZEQqsse+tzaU5QYn+5nqeaj5BWllfXlP0rs25UWVxQ59VQIfLYe1d8jKIwzZffe+67arP3ulIm1gpTsGtY1vPr9q8zHfUcnfdavVX/u7u/U30Pv7gP3ckoryvpV50Lrfrvn+SDprYnO+3Fp7am9qtK4P+G5a63xl7Tll6+ZzCJ936ENoS2Dr5yPUjsK21oC929y9/bnjSEV6E0e8PSznYz6/bklusUaW62d1+9J6zb23gQ+QioNYXSpC+JTlY3G89a63lR207B3S/NSYU74Y5+925xvFbMH9dC1FyaNqzTdo5UY630CUO9Q3nm93f/ZKxfW++TubomsqKofr32+87sdj8nfdrlmfs9ueyuduveae2+A+VpeK7D7VtafM1zqircGtdT4X/hA+1s7X7P/f8+do8SipuL7ux5sm+RtB2b/TbR871J3n29Wfe66pKI9gSa+pyJ73Q3Za8zF/TCw+ySr/myp/d63X3Hsb+ACpOIgBqXi5dT8Nqei95p7Fvvw9pIXsOzYeo9y6HiGEP991y/7/OW0E0v1bOzpH1lrbyU+LeOtdpZJ7+nOPVJTPP9Lnxsb3YyNZe9389MJYnF7R+921XnPPbXAfI1Kx437fLhW3XnPP32Dt93Dr7/E71pg91HqQdkjTEYoQPn9k7vXv8eZ278haazv5+d/03nr29uceqag9/0jW2pqY3ohpve61L++105tu/e5uveae28AHSMVBlDspA9dUqEvFrYW1dT5lSUUqmp/0FCun2GhQy52/05/3IdshfclzfWe/0s5y+a5Sdtt7uUN947l296e2k5Qd6bj1pYdDO3u9jWDrddPrNTbo79nvqPZYpOIbaOzg3XVNRfmcSlLRfDNhz99gufbUTq1JWDkFKoSmVLwmccj7UOyUfrpO7Tv6la9Rt9avPdu3e/tT257G65GO1joi2ZbU1sT89Kra8+Zv0JTb4/y2Vk1IxdogFQdR7py1PtWp3FGzJBXX+r7sjNUO7Zbv1Oc1ZxvIm59+lHbSegv5I8nfLct+9t7YSfnYeU8/yxfoxg5reR3Cy6MX1fR7q/3u8nO1a7/37Hf+fG9/ylOlanM8f5ey9piRnJWN4FP5usXjvnw6UPmcrXmHVHwPtZ2zWt9qO2qWpKJ2KtC1luoXxvXWnnK9Kbm+1rd9KuCedb68byw+JS+T+OoOa7n+HPE3lq0X1YvMaz3MH5tuu7c/SSCyf9c+uexU/B0MX5R/Y008la+baO2r5M95a961Hte7DXyAVDyQfAeuXATKUy2yP8z31v1qz62xA1Pmqi38IdRPnantJLReR+s84bLmG+/Uv9Tqay3O18eciud+eLZ8p7q8Ld9A3Nox3hofqVh7rkImv8z5cmeunBcjQpE/TyPHa+u5s52eLxv/W7+7Ha+JVAhJO3C13uU74rfWHktSkb92MeebO6ittWfPKTi33jE+it46n1Nbe1rraAhfryU4Kltal2u/22wtubVjXP3Y7tZzldeB5XO+tm0vfwejOVs58r+pRt3vtb+1623N392t1+zdBj5AKr6J7zxnFABgdnqSCwAAtkAqvgmkAgBgP0gFAMBcIBXfBFIBALAfpAIAYC6QCgAAAAAAEIFUAAAAAACACKQCAAAAAABEIBUAAAAAACACqQAAAAAAABFIBQAAAAAAiEAqAAAAAABABFIBAAAAAAAikAoAAAAAABCBVAAAAAAAgAikAgAAbhJjfIkxvmvXAQAAdkEqAAAKYoyvl4Jt256060rEGE8xxtM3vh5SAQAAN0EqAAAyLpfLpdyBPp/PPy6Xi3id3Lbt6d7niTG+xhhfi58hFQAAYAqkAgDgynUH/rCd50dJxXeDVAAAQA+kAgDgyvU0p+c99y1PkTqfzz/Sbdu2PRenTj3HGF/KU6rSY8rbsp+/5z9PRyeuonEq6vl03/x0rasUnPLXKR+fjsZkt78Uj29Kxa3HXh9/KrPn96llBACAuUAqAADCn0cRcjloUR7RSBKR/l3u1JevUTzXS7ED/+m5G6c/fZKKGON7fp9UT6ohyUR+n3zH/nw+/yjyPJWPb0nFvY+9yk21jtrtAAAwB0gFAECoS0X57nr+81Iarj97Tv9fvlufv0anjk+C0pOK8v7Zfd5TDTUp6O2853nuPf2peOypctTjo/byeVt5AADANkgFAED48xSe2ulP+Y5ueapPTv7Y7HSeL+/il89fnrp0r1TUdvhzaWhIxafnrZ2etVcqOo9tHlWpPa7MDwAAc4BUAABcaX2q0t7Tm3rP2Tj96dMRg288UvHxvLXn2CsVOx776dqT/PfbEiIAAJgPpAIA4Eo6CtE7Jeeej3Qtdt6/nGJVXg+RLmouHl9elP3pZ9eav4hJfiH4LalIRwzKx++Rih2PfW8J2K2jQwAAMBdIBQBAQe3Tisod39p9QvhTHLJ35r9cy5BuO5/PP2qfnJTvpOe3x8anP9VOySrEZc/pT6fsdV6vMrD39KfmY8vfR3m0olY7F2oDAMwHUgEAAIdxFbLmRe0AAOADpAIAAA4hHYXIj5pkpzztuiYFAADmAKkAAIDDKL8IkKMUAAA+QSoAAAAAAEAEUgEAAAAAACKQCgAAAAAAEIFUAAAAAACACKQCAAAAAABEIBUAAAAAACACqQAAAAAAABFIBQAAAAAAiEAqAAAAAABABFIBAAAAAAAikAoAAAAAABCBVAAAAAAAgAikAgAAAAAARCAVAAAAAAAgAqkAAAAAAAARSAUAAAAAAIhAKgAAAAAAQARSAQAAAAAAIt7e3i7h119//e+3t7cLg8FgMBgMBoPBYNw7fv311//+//WScI9XZjox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3" descr="data:image/png;base64,iVBORw0KGgoAAAANSUhEUgAAAxUAAAHjCAYAAABVSTInAAAgAElEQVR4nO2dTW4sObJmuZO3ih7eXTTwFtGAFlFb0BJqA615DWqmcY5eKqZZwBu0gGrcRiIHUc7oQQWVFEUGPWjhMqPxHIDIvIo/+2QU3U+4e0T49ddf/+vt7e3CYDAYDAaDwWAwGPeOX3/99b/C29vbJQAAAAAAAAzw9vZ2QSoAAAAAAGAYpAIAAAAAAEQgFQAAAAAAIAKpAAAAAAAAEUgFAAAAAACIQCoAAAAAAEAEUgEAAAAAACKQCgAAAAAAEIFUAAAAAACACKQCAAAAAABEIBUAAAAAACACqQAAAAAAABFIBQAAAAAAiEAqAAAAAABABFIBAAAAAAAikAoAAAAAABCBVAAAAAAAgAikAgAAAAAARCAVAAAAAAAgAqkAEPKvf/3rPy+XyyXG+Lt2LQAA8CeszwDfB1IBn9i27SnG+BpjfL9ciTH+FmN8+eOPP/6j9pg//vjjP7Zt+2uM8XTJiDH+sm3b03dn+G62bXtKmbVrAQC/bNv2HGP8Jcb4e7bOnrZte977HP/617/+Mz0+xvj7v/71r/88smZtWJ8Bvg+kAj6IMf7tcoMY42+lWPzxxx//UW7gSrm4Z4M3I2y0AOBoYoy/ddbn153PU67Prt/4YX0G+D6QCvjg+g7YL9u2/SXJw/l8/hFj/CXbcL3kj7m+6/VeisNVNn5L74a1jnJ4gI0WABxNjPE9xviaS8D1yPJvewVh27bn65r8y97HzA7rM8D3gVTALtLpUDHG3/Y+Ztu2v6yw4WKjBQBanM/nH9mbPn9r3S8dVY4x/p4/xvPaHALrM8B3glTALvJD5nsfky/mezZc6TW2bftr4/bfL5fLpXYOcH4aVqWO5/zdvOs7fn+7dfTk+g5gfoTm9xjja+21b220Yoyv6TXzn1+P8PxS1PRSPh4AoEe2jpxa90mnt6Z15l6pSPevrYG9i6HTGlmrz+L6vG3bX4qaftu27S+tegDg3yAVsIu0w39ro1V5zEta8Pec/pRt9Gobnqdsgf/yblx2WP/TkZS00UjPm8tRjPH9fD7/aD1Xer7r4z4ubCw3Lq2NVsp/3XB/nB6WNsDZBvTj+VtCBQDQIltPqm9MZDv97+Vj9kpFdjrrl9co1rovO9/Zzvvfaj+3tD5v2/bX8vnTv71f1A4gBamAXWSL9q6LAa/vPt21o5zvbJcSkm8Aaqdg1TZamdT8lm+crkc1fkkbsqLu9I7a7+XGtiVJtY1WvuErrzfJXvulfH6OVgDAPeTrZutDMbKjwB9r2r1SkXa2G+tvLgNf3vRJp8/mO/yG1+ffy99Lqsn7qWIAUpAK6JIvwLV3jkL49059eqcpE5C7DxlnC/pfip+froe4f2tIx3v+TlJ+OlRtQ/DHH3/8Ry1TdkSmunOfXr94Z+vTRqs47evLRv5WXQAA99A6hSeRX5yd//xeqbj1pk8SgJp0pOs38lOjrK7PecY9vxMA+AxSATfJF//aO1CJmH2vRU6M8Zd7DhlnG8hPR0TSc6VTpHLpqJ3Pmy4Sb21or6+VNkBPKesOefp0XvL1tT42UvlnwPfeNYwxvnr+VCwAOJZiB/nLGzjlxdn5bfdKRQifjjh82Wm/flfRlzd9siMcv2Q/M7s+Z78XTkUFuBOkAm6SnUf75TsqWly/DO85/vmJUbu/YKm2sck3Wtntr9ntfy1/lh8Kz46glOP3fANUXLfRekzKdCrrS69Xk6IiY37/9xjjS2sjCQBQ4/px3zfXm9pOdmJQKv5Wvl5aa6877OlNn+fs9l8qPzO7PsfiVNtt25558wdgH0gFNMmOGnx5l2sPxVGOXRd4196NyjdaIXwctfiQjmyj9eV83T2kjWq+8enReics2+jeFKnrp5eU30DOkQsA6FJ8D1D1Y75rF2fnlOvfHmpv+iQBuN6ernnIpeP3y+Xz0YsJ1uePN8XS/VunXAHAnyAVUCUXCsknXsTsW7rveEyShL9e//2x0Ur/vlz+lI70/LWN1l6ZCWH888zLx91zdOf67t6nT0C557UBYC1KoWitMdkamD5h7tPI1pzfYoynvaf7JEko3uT5OLUpvWYInySj/FS+Kdbn60fL5r8rxALgBkgFfOFRQnF9rpd7NwTlObjlRis95/V0qKfy9utzpIsTq5+bXiP/Qqh7cpcbrT2nJdx6Dj62EABq7BWKEO47GnDPWpW/6ZOfmprdfkrrWL5W588x2/qcn66193UBVgSpgE88Uiiuz1f9RJBb5J8WUttoZYf1f2lttEa/MTY7J3f3O1KNjyzMv028ekFgyUi9ALAG9wjFHkbXm/zTpMpTU6+3/zWtyblg5M8x2/o8epQEYDWQCvggf/dor1DEf3+UbPWbTPN3yvbuWGePTRvP6kbpeo7rx0fM1q75yAWptuG6njf7t/JnWc1fTge4Xgvx2vsc9Ovrfzl/9/ru3XtZz8g7dwCwDtl6JhaKEMalIr/urTw1NYRPb/qkN5Sq13RYXJ+TCJXbk6zWT0fEAeAzSAV8cNlJrHzyR1qcY/HJHeX995Jfi1Hb0U6H4NNGtvYc+Tt7aeNWOZ/4ywavuMahminf6Nx6F6t8ZzF/hy6r56PGe+ULAPxzz0XK33FktFhXv+xoF+t/9aPILa7PubSka03iwKcYAqwKUgEf5IvyLUpJuL6j9Ev8/GkZ71HwDaT5lxDVNlrF4eubFxjmh+Gz5zxt2/bX1jt+1wv0fik2jr/FGP9WvotV+56MRH7+btrYp4uzi+fm21oBoEq+HvbYKxWxuOD6HtIpTq31N39TqPf81tbn9NzZ8/4eY3zlY78B+iAVAAAAAAAgAqkAAAAAAAARSAUAAAAAAIhAKgAAAAAAQARSAQAAAAAAIpAKAAAAAAAQgVQAAAAAAIAIpAIAAAAAAEQgFQAAAAAAIAKpAAAAAAAAEUgFAAAAAACIQCoAAAAAAEAEUgEAAAAAACKQCgAAAAAAEDEkFTHGl8vlcokxvjZuf71kjN4vxvie3fZSPn7btufL5YIQAQAAAAAocpdUnM/nHz1ZiDGe8h39bdueGsJw834xxpcY4ym/7Xw+/yhr2bbt6f7YAAAAAADwKO6Sihjje4zxPYQQaqKQdv7LHf10RCJJwZ77xRhP+dGJ6/2fi1qqR0AAAAAAAOD7GL6monH04bV2OlI6TSlJxJ773ZKKGONrkhsAAAAAANDl0VJxqu3sZ6c2vey931Ucvpz+lMQjPxUKAAAAAAD0+BapSNc/9KSicr+PC7XTUYryNCgAAAAAANDFtFSUXB+XLuQ+3fpkqFH++c9//p+fP39eWiP87/9rftyqf9Vs3vNp17167yTZPA/tvqw+LyX5tOtevXees/Xy/fOf//w/j9qng+/lW6UiuyZi1/2K535Jj8n//9GfAvXz58/bvwsDf4zdMYp23Udm855Pu+7Vewd1tPuy+ryU5NOue/Xeec7WydfdDwOzmL1Qu/j5p4+UzY9YXP/9/qhTopAK40OCdu30zm/voI52X1afl5J82nWv3jvP2Tr5kIp5eahUtKSglIi998tfq/g4WaTiiMVIu24WWno3az6oo92X1eelJJ923av3znO2Tj6kYl4eKhUhfP4uixC+fvLTwP1OlSMiX05/etSnQSEVxocE7drpnd/eQR3tvqw+LyX5tOtevXees3XyIRXzcveX310a5Dv15f1aRxF698vl4dZjH3mhNlJhfEjQrp3e+e0d1NHuy+rzUpJPu+7Ve+c5WycfUjEvw0cqvIJ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bCyVFz+Hi7Wx2g2771Tr/vIbDPkgzrafVl9Xkryade9eu88Z+vkQyrmBakoQCpsj9Fs3nunXveR2WbIB3W0+7L6vJTk06579d55ztbJh1TMC1JRgFTYHqPZvPdOve4js82QD+po92X1eSnJp1336r3znK2TD6mYF6SiAKmwPUazee+det1HZpshH9TR7svq81KST7vu1XvnOVsnH1IxL0hFAVJhe4xm89479bqPzDZDPqij3ZfV56Ukn3bdq/fOc7ZOPqRiXpCKAqTC9hjN5r136nUfmW2GfFBHuy+rz0tJPu26V++d52ydfEjFvCAVBUiF7TGazXvv1Os+MtsM+aCOdl9Wn5eSfNp1r947z9k6+ZCKeUEqCpAK22M0m/feqdd9ZLYZ8kEd7b6sPi8l+bTrXr13nrN18iEV84JUFCAVtsdoNu+9U6/7yGwz5IM62n1ZfV5K8mnXvXrvPGfr5EMq5gWpKEAqbI/RbN57p173kdlmyAd1tPuy+ryU5NOue/Xeec7WyYdUzAtSUYBU2B6j2bz3Tr3uI7PNkA/qaPdl9Xkpyadd9+q985ytkw+pmBekogCpsD1Gs3nvnXrdR2abIR/U0e7L6vNSkk+77tV75zlbJx9SMS9IRQFSYXuMZvPeO/W6j8w2Qz6oo92X1eelJJ923av3znO2Tj6kYl6QigKkwvYYzea9d+p1H5lthnxQR7svq89LST7tulfvnedsnXxIxbwgFQVIhe0xms1779TrPjLbDPmgjnZfVp+Xknzada/eO8/ZOvmQinlBKgqQCttjNJv33qnXfWS2GfJBHe2+rD4vJfm06169d56zdfIhFfOCVBQgFbbHaDbvvVOv+8hsM+SDOtp9WX1eSvJp17167zxn6+RDKuYFqShAKmyP0Wzee6de95HZZsgHdbT7svq8lOTTrnv13nnO1smHVMzLIVKxbdvzpWDbtqf8Pufz+Ud5n/P5/OPW89ReK8b4HmN8eVTtSIXtMZrNe+/U6z4y2wz5oI52X1afl5J82nWv3jvP2Tr5kIp5ebhUxBhfSomIMb7m0rBt29PlcrnkMhBjPJVikT9PjPEUY3wtXus1xnh6VO0hIBXWx2g2771Tr/vIbDPkgzrafVl9Xkryade9eu88Z+vkQyrm5QipOJU7+umoxLZtz737JHFI4pE970uM8T39Ox3FKI9uSEEqbI/RbN57p173kdlmyAd1tPuy+ryU5NOue/Xeec7WyYdUzMtRUvGe/ywJwrZtz5k8fDll6Xoq0yl/THbbh1SUkvJIkArbYzSb996p131kthnyQR3tvqw+LyX5tOtevXees3XyIRXz8nCpyE5t+iQApSzUhCCdApU/rnb601U+XsvHPwKkwvYYzea9d+p1H5lthnxQR7svq89LST7tulfvnedsnXxIxbwcdaH2U36BdX5UoiMVr/nRifxC7SQp5WlQjwapsD1Gs3nvnXrdR2abIR/U0e7L6vNSkk+77tV75zlbJx9SMS+HSEWSgxjjeykW90hFSXrs+Xz+UYrLo2r/+fPn5e3trTnU/xB3jFv13xrawrBnjGbz3jvtuo/MNkM+STbPQ7svq89LST7tulfvnedsvXxIxby8vR1wTUV5AXUmGS89qbh1FCJ/XHHh98M+BYojFbbHaDbvvVOv+8hsM+SDOtp9WX1eSvJp17167zxn6+RDKubloVKx4yLs970Xaldu+7imIj9icf3386NOiUIqbI/RbN57p173kdlmyAd1tPuy+ryU5NOue/Xeec7WyYdUzMtDpaJ3EXZ2XcQXeejIRvlxskjFAYuRtjAgFYINiXbdR2abIR/U0e7L6vNSkk+77tV75zlbJx9SMS9HnP70Xl7jkC64TrJR/vv6uFPt2ohSIBKV058e8mlQSIXtMZrNe+/U6z4y2wz5oI52X1afl5J82nWv3jvP2Tr5kIp5ebhUhPCnIOTk37AdwudPdso/3amkdeSjfPyjakcqbI/RbN57p173kdlmyAd1tPuy+ryU5NOue/Xeec7WyYdUzMshUjEzSIXtMZrNe+/U6z4y2wz5oI52X1afl5J82nWv3jvP2Tr5kIp5QSoKkArbYzSb996p131kthnyQR3tvqw+LyX5tOtevXees3XyIRXzglQUIBW2x2g2771Tr/vIbDPkgzrafVl9Xkryade9eu88Z+vkQyrmBakoQCpsj9Fs3nunXveR2WbIB3W0+7L6vJTk06579d55ztbJh1TMC1JRgFTYHqPZvPdOve4js82QD+po92X1eSnJp1336r3znK2TD6mYF6SiAKmwPUazhRDC//zL/7hYH8PhtOfc6htJqKPdl9XnpSSfdt2r985ztk4+pGJekIoCpML2GM0WAlKhPiRo135kNs9o92X1eSnJp1336r3znK2TD6mYF6SioDeZtXc6j9wx1RYGpAKpmDYf1NHuy+rzUpJPu+7Ve+c5WycfUjEvSEUBUmF7jGbz3jv1DcTqG0moo92X1eelJJ923av3znO2Tj6kYl6QioKlpSKEi/Uxms1779Q3EKtvJKGOdl9Wn5eSfNp1r947z9k6+ZCKeUEqCpAK22M0m/feqW8gVt9IQh3tvqw+LyX5tOtevXees3XyIRXzglQUIBW2x2g2771T30CsvpGEOtp9WX1eSvJp17167zxn6+RDKuYFqShAKmyP0Wzee6e+gVh9Iwl1tPuy+ryU5NOue/Xeec7WyYdUzAtSUYBU2B6j2bz3Tn0DsfpGEupo92X1eSnJp1336r3znK2TD6mYF6SiAKmwPUazee+d+gZi9Y0k1NHuy+rzUpJPu+7Ve+c5WycfUjEvSEUBUmF7jGbz3jv1DcTqG0moo92X1eelJJ923av3znO2Tj6kYl6QigKkwvYYzea9d+obiNU3klBHuy+rz0tJPu26V++d52ydfEjFvCAVBUiF7TGazXvv1DcQq28koY52X1afl5J82nWv3jvP2Tr5kIp5QSoKkArbYzSb996pbyBW30hCHe2+rD4vJfm06169d56zdfIhFfOCVBQgFbbHaDbvvVPfQKy+kYQ62n1ZfV5K8mnXvXrvPGfr5EMq5gWpKEAqbI/RbN57p76BWH0jCXW0+7L6vJTk06579d55ztbJh1TMC1JRgFTYHqPZvPdOfQOx+kYS6mj3ZfV5KcmnXffqvfOcrZMPqZgXpKIAqbA9RrN57536BmL1jSTU0e7L6vNSkk+77tV75zlbJx9SMS9IRQFSYXuMZvPeO/UNxOobSaij3ZfV56Ukn3bdq/fOc7ZOPqRiXpCKAqTC9hjN5r136huI1TeSUEe7L6vPS0k+7bpX753nbJ18SMW8IBUFSIXtMZrNe+/UNxCrbyShjnZfVp+Xknzada/eO8/ZOvmQinlBKgqQCttjNFsIIVz+Hi7Wx3A47Q3E6htJqKPdl9XnpSSfdt2r985ztk4+pGJekIoCpML2GM0WAlKhPiRo135kNs9o92X1eSnJp1336r3znK2TD6mYF6SiAKmwPUazhYBUqA/HvZNkc432nGPnjTVl1nyes3XyIRXzglQUIBW2x2i2EOzvmCIV8/ZOks012nOOnTfWlFnzec7WyYdUzAtSUYBU2B6j2UKwv2OKVMzbO0k212jPOXbeWFNmzec5WycfUjEvSEUBUmF7jGYLwf6OKVIxb+8k2VyjPefYeWNNmTWf52ydfEjFvCAVBUiF7TGaLQT7O6ZIxby9k2RzjfacY+eNNWXWfJ6zdfIhFfOCVBQgFbbHaLYQ7O+YIhXz9k6SzTXac46dN9aUWfN5ztbJh1TMC1JRgFTYHqPZQrC/Y4pUzNs7STbXaM85dt5YU2bN5zlbJx9SMS9IRQFSYXuMZgvB/o4pUjFv7yTZXKM959h5Y02ZNZ/nbJ18SMW8IBUFSIXtMZotBPs7pkjFvL2TZHON9pxj5401ZdZ8nrN18iEV84JUFCAVtsdothDs75giFfP2TpLNNdpzjp031pRZ83nO1smHVMwLUlGAVNgeo9lCsL9jilTM2ztJNtdoz7nF5yVrysT5PGfr5EMq5gWpKEAqbI/RbCGwA6A+HPdOks012nNu8XnJmjJxPs/ZOvmQinlBKgqQCttjNFsI7ACoD8e9k2RzjfacW3xesqZMnM9ztk4+pGJekIoCpML2GM0WAjsA6sNx7yTZXKM95xafl6wpE+fznK2TD6mYF6SiAKmwPUazhcAOgPpw3DtJNtdoz7nF5yVrysT5PGfr5EMq5gWpKEAqbI/RbCGwA6A+HPdOks0z2mvhketlCPbnJWvKxPk8Z+vkQyrmBakoQCpsj9FsIbADoD4c906SzTPaayFSwZoybT7P2Tr5kIp5QSoKkArbYzRbCOwAqA/HvZNk84z2WohUsKZMm89ztk4+pGJekIoCpML2GM0WAjsA6sNx7yTZPKO9FiIVrCnT5vOcrZMPqZgXpKIAqbA9RrOFwA6A+nDcO0k2z2ivhUgFa8q0+Txn6+RDKuYFqShAKmyP0WwhsAOgPhz3TpLNM9prIVLBmjJtPs/ZOvmQinlBKgqQCttjNFsI7ACoD8e9k2TzjPZaiFSwpkybz3O2Tj6kYl6QigKkwvYYzRYCOwDqw3HvJNk8o70WIhWsKdPm85ytkw+pmBekogCpsD1Gs4XADoD6cNw7STbPaK+FSAVryrT5PGfr5EMq5gWpKEAqbI/RbCGwA6A+HPdOks0z2mshUsGaMm0+z9k6+ZCKeUEqCpAK22M0WwjsAKgPx72TZPOM9lqIVLCmTJvPc7ZOPqRiXpCKAqTC9hjNFgI7AOrDce8k2TyjvRYiFawp0+bznK2TD6mYF6SiAKmwPUazhcAOgPpw3DtJNs9or4VIBWvKtPk8Z+vkQyrmBakoQCpsj9FsIbADoD4c906SzTPaayFSwZoybT7P2Tr5kIp5QSoKkArbYzRbCOwAqA/HvZNk84z2WohUsKZMm89ztk4+pGJeDpOKbdueLwXbtj2l28/n84/y9vP5/OPWc9ReJ8b4HmN8eVTdSIXtMZotBHYA1Ifj3kmyeUZ7LUQqWFOmzec5WycfUjEvh0hFjPG1lIicbdueLpfLJZeBGOOpFIv8OWKMpxjja/k6McbTI2tHKmyP0Wwh+N4B0K776B1v7Xl35Lz0jPZaiFQgFdPm85wNqXDLw6UiCcO2bc+t+1wF4ZMMpCMXSRzS82SPeYkxvmev81w7uiEFqbA9RrOF4HsHQLtupAJqaK+FSAVSMW0+z9mQCrc8XCrSUYrW7Zk8fDll6Xoq0ymE21KRnuOWuIyCVNgeo9lC8L0DoF03UgE1tNdCpAKpmDaf52xIhVuOkIr3W6ck3TqSkU6BCuGTOHw5/en6Gq/l4x8BUmF7jGYLwfcOgHbdSAXU0F4Lke+JF0QAACAASURBVAqkYtp8nrMhFW55uFSkU5hijO/5RdblaU0Nqfh0lCO/UDsdpShPg3o0SIXtMZotBN87ANp1IxVQQ3stRCqQimnzec6GVLjlEKkor3VIchBjfLlHKkrSY8/n84/0/7c+GWqEnz9/Xt7e3ppDewO4Z9yq/9bQ3jHbM0azvb29qW/c9wyyzTk3Jdk8D+218Mj10vvfnXZfju6d+k51Z3jO1suHVMzL29tBRyrKn19PWXrvScWtoxD54/L/f+SnQHGkwvYYzRZCcP2uonbdR2YLwf7clGTzjPZaeOR6GYLvvzvtvhzdO+2dask7+dNn6+RDKubl4VLRuqbiek3E+94LtRuP/3QKVToasm3b86NOiUIqbI/RbCH43gHQrhupgBraayFSgVQ00d6pRiqaIBXzcoRUVE9hyo9g1OShIxvlx8kiFUjF/fkMbOCRisF8BuYeUnE/2mshUoFUNNHeqUYqmoxKRYzxv8ovVYbHEWP8r14PHi4VjS+2e71cPkvA5fL5FKj8k59qz1d+H0X++OvpTw/5NCikwvYYzRaC7x0A7bqRCqihvRYiFUhFE+2daqSiyahU1PYh4XHs+f0+XCpC+FMEcir3ec5vbx1pKOWj9fhH1Y5U2B6j2ULwvQOgXTdSATW010KkAqloor1TjVQ0QSpsoiYVM4NU2B6j2ULwvQOgXTdSATW010KkAqloor1TjVQ0QSpsglQMgFTYHqPZQvC9A6BdN1IBNbTXQqQCqWiivVONVDRBKmyCVAyAVNgeo9lC8L0DoF03UgE1tNdCpAKpaKK9U41UNEEqbIJUDIBU2B6j2ULwvQOgXTdSATW010KkAqloor1TjVQ0QSpsglQMgFTYHqPZQvC9A6BdN1IBNbTXQqQCqWiivVONVDRBKmyCVAyAVNgeo9lC8L0DoF03UgE1tNdCpAKpaKK9U41UNEEqbIJUDIBU2B6j2ULwvQOgXTdSATW010KkAqloor1TjVQ0QSpsglQMgFTYHqPZQvC9A6BdN1IBNbTXQqQCqWiivVONVDSxLBXpy5xr3612Pp9/tL78ufLt1C/l4/P7H5lhFKRiAKTC9hjNFoLvHQDtupEKqKG9FiIVSEUT7Z1qpKLJoVIhrC+XhFIMbklF7X6Xy+VyPp9/1J5/d+hvBKkYAKmwPUazheB7B0C7bqQCamivhUgFUtFEe6caqWhiXSpijO8xxlNLFnpSkddbHvFAKpyBVNgeo9lC8L0DoF03UgE1tNdCpAKpaKK9U41UNLEuFZfL5bJt21MpEPdKxbZtz+m59tz/Rk3vMcZTq9baa2ZHW173vg5SMQBSYXuMZgvB9w6Adt1IBdTQXguRCqSiifZO9YFSoT3npPNyBqnI/z+dwnSvVNx7/xs1vTROpXrPpSHdL5eYe8QCqRgAqbA9RrOFMP9Cu2q2EOzPTUk2z2ivhUgFUtFEWxqQiiazSEUmBa/Fv3dLQrlTPyIV6XW3bXu+9bPadSDpyEUpJK1ae/dBKgqQCttjNFsI8y+0q2YLwf7clGTzjPZaiFQgFU20pQGpaDKLVOT/Pp/PP7Sk4vq4U34KVDoqkf6dTtfKj1Lc+nmr1t59kIoCpML2GM0WwvwL7arZQrA/NyXZPKO9FiIVSEUTbWlAKprMJBXpdWOMp6NPf6p9PG1220vx71MuK+W1FCVIxUEgFbbHaLYQ5l9oV80Wgv25KcnmGe21EKlAKppoSwNS0WQ2qciuVXi+RxIedaF2CJ9Pd8r+/+N5a691L0jFAEiF7TGaLYT5F9pVs4Vgf25KsnlGey1EKpCKJtrSgFQ0mU0qrj9/jzG+33nk4cunNkk+UjYdndi27bn8qNraNRb3glQMgFTYHqPZQph/oV01Wwj256Ykm2e010KkAqlooi0NSEWTGaUiP71oj1SUpy/17r+H7EjJqfaN3eWnVV0f81T7dvAaSMUASIXtMZothPkX2lWzhWB/bkqyeUZ7LUQqkIom2tKAVDQ5VCqEdI48nMqjAbXrIErx2Pv8e0jP3/o0p3SqVlbHLqFIz927D1JRgFTYHqPZQph/oV01Wwj256Ykm2e010KkgjWlibY0IBVNLEvFyiAVAyAVtsdothDmX2hXzRaC/bkpyeYZ7bUQqWBNaaItDUhFE6TCJkjFAEiF7TGaLYT5F9pVs4Vgf25KsnlGey1EKlhTmmhLA1LRBKmwCVIxAFJhe4xmC2H+hXbVbCHYn5uSbJ7RXguRCtaUJtrSgFQ0QSpsglQMgFTYHqPZQph/oV01Wwj256Ykm2e010KkgjWlibY0IBVNkAqbIBUDIBW2x2i2EOZfaFfNFoL9uSnJ5hnttRCpYE1poi0NSEUTpMImSMUASIXtMZothPkX2lWzhWB/bkqyeUZ7LUQqWFOaaEsDUtEEqbAJUjFAbzJr/yEeuhEJQX3nDKkgWzWfgbmHVNyPtjAgFawpTbSlAaloglTYBKkYAKmwPUazue+dgdqPyhaC/bkpyeYZbWFAKlhTmmhLA1LRBKmwCVIxAFJhe4xmc987A7UflS0E+3NTks0z2sKAVLCmNNGWBqSiCVJhE6RiAKTC9hjN5r53Bmo/KlsI9uemJJtntIUBqWBNaaItDUhFE6TCJkjFAEiF7TGazX3vDNR+VLYQ7M9NSTbPaAsDUsGa0kRbGpCKJkiFTZCKAZAK22M0m/veGaj9qGwh2J+bkmye0RYGpII1pYm2NCAVTZAKmyAVAyAVtsdoNve9M1D7UdlCsD83Jdk8oy0MSAVrShNtaUAqmiAVNkEqBkAqbI/RbO57Z6D2o7KFYH9uSrJ5RlsYkArWlCba0oBUNEEqbIJUDIBU2B6j2dz3zkDtR2ULwf7clGTzjLYwIBWsKU20pQGpaIJU2ASpGACpsD1Gs7nvnYHaj8oWgv25KcnmGW1hQCpYU5poSwNS0QSpsAlSMQBSYXuMZnPfOwO1H5UtBPtzU5LNM9rCgFSwpjTRlgakoglSYROkYgCkwvYYzea+dwZqPypbCPbnpiSbZ7SFAalgTWmiLQ1IRRPLUhFjfF1VXpCKAZAK22M0m/veGaj9qGwh2J+bkmye0RYGpII1pYm2NCAVTVaXihjjy+VyuZzP5x9Hvs69IBUDIBW2x2g2970zUPtR2UKwPzcl2TyjLQxIBWtKE21pQCqaHCkV0nUBqbgNUlGAVNgeo9m859Oec0fvAGj35ch56RltYUAqWFOaaEsDUtFkdqnYtu35UlAKwrZtT/nt27Y9pwwlMcbXvb+DI0EqBkAqbI/RbN7zac+5o3cAtPty5Lz0jLYwIBWsKU20pQGpaDKzVKSjDNu2PZWPSWJxPp9/5CJxvc97+RwcqXAAUmF7jGbznk97zh29A6DdlyPnpWe0hQGpYE1poi0NSEWTWaUiyUKM8aVWWzrikI5StKQBqXAEUmF7jGbznk97zh29A6DdlyPnpWe0hQGpYE1poi0NSEWTWaUinfaUH6XIHnfKj0a0Tou63hep8AJSYXuMZvOeT3vOHb0DoN2XI+elZ7SFAalgTWmiLQ1IRZPZpaIhCq+5VKR6y2sqrvdFKryAVNgeo9m859Oec0fvAGj35ch56RltYUAqWFOaaEsDUtFkdqnYc6SivC1/HFLhCKTC9hjN5j2f9pw7egdAuy9HzkvPaAsDUsGa0kRbGpCKJrNKxd5rKlqPS0crbh3x0ASpGACpsD1Gs3nPpz3njt4B0O7LkfPSM9rCgFSwpjTRlgakosmsUpHfngtBOhKR/fslF4/yE6PShdz5KVEWQCoGQCpsj9Fs3vNpz7mjdwC0+3LkvPSMtjAcLhUG5h5ryiDa0oBUNJlBKm59l0R5n9ppT0k0smsqnlqvUzvyoQFSMQBSYXuMZvOeT3vOHb0DoN2XI+elZ7SFAalgTWmiLQ1IRZMjpQLGQSoGQCpsj9Fs3vNpz7mjdwC0+3LkvPSMtjAgFawpTbSlAaloglTYBKkYAKmwPUazec+nXffqvZNk84y2MCAVSEUTbWlAKpogFTZBKgZAKmyP0Wze82nXvXrvJNk8oy0MSAVS0URbGpCKJkiFTZCKAZAK22M0m/d82nWv3jtJNs9oCwNSgVQ00ZYGpKIJUmETpGIApML2GM3mPZ923av3TpLNM9rCgFQgFU20pQGpaIJU2ASpGACpsD1Gs3nPp1336r2TZPOMtjAgFUhFE21pQCqaIBU2QSoGQCpsj9Fs3vNp17167yTZPKMtDEgFUtFEWxqQiiZIhU3UpSJ99XjtmwHz2xLlV5KnrypP1F4jxvj+yC8GQSpsj9Fs3vNp17167yTZPKMtDEgFUtFEWxqQiiZIhU3UpSL/xsBcKtJXkBdfU34qxSL/lsEY4yn/xsLrz15jjKdH1oxU2B6j2bzn06579d5JsnlGWxiQCqSiibY0IBVNkAqbqEpFOsqQ/zfddhWETzKQjlwkcUjikT3mJf+q8/S85dENKUiF7TGazXs+7bpX750km2e0hQGpQCqaaEsDUtEEqbCJqlSk05KSHCSpyOThyylL18ecQrgtFek5ylOqHgFSYXuMZvOeT7vu1XsnyeYZbWFAKpCKJtrSgFQ0QSpsoiYVMcaX9OKlVJT/Lh53So/LxOHL6U9X+XgtH/8IkArbYzSb93zada/eO0k2z2gLA1KBVDTRlgakoglSYRMVqSiPItwpFa950fmF2ukoRXka1KNBKmyP0Wze82nXvXrvJNk8oy0MSAVS0URbGpCKJkiFTVSkorx4WiIVJemx5/P5R/r/W58MNcLPnz8vb29vzaH9h7hn3Kr/ZrbQ3jBZGaPZvOfTrnv13kmyeR7awrBneJ6XojXl78H8kPROXRo6QzQvDfRG0jukwibfLhX5Tn/5s71ScesoRP64/P8f+SlQHKmwPUazec+nXffqvZNk84y2MHCkgiMVTQyIA0cq6iAVNvl2qUjXUtxi27b/tedC7cptp/KToZK8bNv2/KhTopAK22M0m/d82nWv3jtJNs9oCwNSgVTMms9ztl4+pMImqp/+lKgdmajJQ+dTocqPk0UqDliMtDd+R++8add+6A6AgdpX7p0km2e0hQGpQCpmzec5Wy8fUmETs1LR+u6KWsG1U6pC+He44vSnh3waFFJhe4xm855Pu+7VeyfJ5hltYUAqkIpZ83nO1suHVNjErFRcf/7xyU75pzuVtK6/KB//qHqRCttjNJv3fNp1r947STbPaAsDUoFUzJrPc7ZePstSkT5QqLbPWjvjJt2/pHZWTn7/IzOMYkIqZgOpsD1Gs3nPp1336r2TZPOMtjAgFUjFrPk8Z+vlO1IqpPXlklCKwS2pqN2vdhYOUuEMpML2GM3mPZ923av3TpLNM9rCgFQgFbPm85ytl8+6VKTrgluy0JOKvN7yiMdeqWhdGnAkSMUASIXtMZrNez7tulfvnSSbZ7SFAalAKmbN5zlbL591qbielv9UCsS9UpFdX/y05/7FY5tS0fok1VtfMH2t++a1yUjFAEiF7TGazXs+7bpX750km2e0hQGpQCpmzec5Wy/fDFKR/3/asb9XKu69f05HKl4ap1a9J3FI98mFpicWSMUASIXtMZrNez7tulfvnSSbZ7SFAalAKmbN5zlbL98sUpFJwWvx792SUO7IP0IqUh35hxyVP6tdE5KOXLROqUIqBkAqbI/RbN7zade9eu8k2TyjLQxIBVIxaz7P2Xr5ZpGK/N/n8/nH0VLR+iSp2ulL1y+MPmX/fknPm30q61P+/K2f57W2ciSQigKkwvYYzeY9n3bdq/dOks0z2sKAVCAVs+bznK2XbyapSK8bYzxZOf3p+jwv+fNcJeP1+thP11KUIBUPBKmwPUazec+nXffqvZNk84y2MCAVSMWs+Txn6+WbTSqy6xOe75GEoy7UDuHz6U7Z/z+1XncPSMUASIXtMZrNez7tulfvnSSbZ7SFAalAKmbN5zlbL99sUnH9+XuM8f0eqah9StMjP1I2HZ3Ytu05/+ja2jUXe0AqBkAqbI/RbN7zade9eu8k2TyjLQxIBVIxaz7P2Xr5ZpSK/JSiPVKR7rv3+Suv15WK7MjJqbwou/zkqvSctW8Kz2vu1YVUFCAVtsdoNu/5tOtevXeSbJ7RFgakAqmYNZ/nbL18M0rF9bZTeQSgdXF1uZO/5/lHSK9366Nns5qaQpGeq/d6SEUBUmF7jGbznk+77tV7J8nmGW1hQCqQilnzec7Wy3ekVMA4SMUASIXtMZrNez7tulfvnSSbZ7SFAalAKmbN5zlbLx9SYROkYgCkwvYYzeY9n3bdq/dOks0z2sKAVCAVs+bznK2XD6mwCVIxAFJhe4xm855Pu+7VeyfJ5hltYUAqkIpZ83nO1suHVNgEqRgAqbA9RrN5z6dd9+q9k2TzjLYwIBVIxaz5RNkMzDvJvEQqbIJUDIBU2B6j2bzn06579d5JsnlGWxiQCqRi1nyibAbmnWReIhU2QSoGQCpsj9Fs3vNp17167yTZPKMtDEgFUjFrPlE2A/NOMi+RCpsgFQMgFbbHaDbv+bTrXr13kmye0RYGpAKpmDWfKJuBeSeZl0iFTZCKAZAK22M0m/d82nWv3jtJNs9oCwNSwZrSzPf3oL6tRirqIBU2QSoGQCpsj9Fs3vNp17167yTZPKMtDEgFa0oz39+D+rYaqaiDVNgEqRgAqbA9RrN5z6dd9+q9k2TzjLYwIBWsKc18fw/q22qkog5SYROkYgCkwvYYzeY9n3bdq/dOks0z2sKAVLCmNPP9Pahvq5GKOkiFTZCKAZAK22M0m/d82nWv3jtJNs9or4XsvLGmNPMZmHvMyzpIhU2QigGQCttjNJv3fNp1r947STbPaK+F7LyxpjTzGZh7zMs6SIVNkIoBkArbYzSb93zada/eO0k2z2ivhey8saY08xmYe8zLOkiFTZCKAZAK22M0m/d82nWv3jtJNs9or4XsvLGmNPMZmHvMyzpIhU2QigGQCttjNJv3fNp1r947STbPaK+F7LyxpjTzGZh7zMs6SIVNkIoBkArbYzSb93zada/eO0k2z2ivhey8saY08xmYe8zLOl6k4nK5XGKMp0c817ZtT5fL5bJt2/Mjnm8EpGIApML2GM3mPZ923av3TpLNM9prITtvrCnNfAbmHvOyjmWpiDG+XirEGF9q9SAVi4NU2B6j2bzn06579d5JsnlGey1k5401pZnPwNxjXtaZQSryn53P5x9JLs7n848jXhepmBSkwvYYzeY9n3bdq/dOks0z2mshO2+sKc18BuYe87LOkVIhra8mFfnrxxjfR2rvgVRMClJhe4xm855Pu+7VeyfJ5hnttZCdN9aUZj4Dc495WWdWqdi27fm64/90ve977fSndL/s1KnX1uskUUEqJgWpsD1Gs3nPp1336r2TZPOM9lrIzhtrSjOfgbnHvKwzq1Sk06DS9RU1qYgxvuTikerOxSK9RjqVKpcQpGIykArbYzSb93zada/eO0k2z2ivhey8saY08xmYe8zLOrNKRaohCUJNKmoXdSdpOJ/PP0oxyV73BamYEKTC9hjN5j2fdt2r906SzTPaayE7b6wpzXwG5h7zso5XqchOYXrKH5P/fMd9kIqZQCpsj9Fs3vNp17167yTZPKO9FrLzxprSzGdg7jEv68wqFb3Tn8prKUquUvHpuozssUjFjCAVtsdoNu/5tOtevXeSbJ7RXgvZeWNNaeYzMPeYl3VmlYrehdotYbj1HNnPkYoZQSpsj9Fs3vNp17167yTZPKO9FrLzxprSzGdg7jEv68wqFaVElP9ORzJuiQHXVDgDqbA9RrN5z6dd9+q9k2TzjPZayM4ba8qs+Txn6+WbUSrSKUzFfWuf/vTpk51C+PdRiPz7LWKMp/y5klAgFROCVNgeo9m859Oue/XeSbJ5RnstRCpYU2bN5zlbL98MUlFSHlm43rf6PRW5JFwf++UL85JYXG8/7TnKcTRIxQBIhe0xms17Pu26V++dJJtntNdCpII1ZdZ8nrP18h0pFTAOUjEAUmF7jGbznk+77tV7J8nmGe21EKlgTZk1n+dsvXxIhU2QigGQCttjNJv3fNp1r947STbPaK+FSAVryqz5PGfr5UMqbIJUDIBU2B6j2bzn06579d5JsnlGey1EKlhTZs3nOVsvH1JhE6RiAKTC9hjN5j2fdt2r906SzTPaayFSwZoyaz7P2Xr5kAqbIBUDIBW2x2g27/m06169d5JsntFeC5EK1pRZ83nO1suHVNgEqRgAqbA9RrN5z6dd9+q9k2TzjPZaiFSwpsyaz3O2Xj6kwiZIxQBIhe0xms17Pu26V++dJJtntNdCpII1ZdZ8nrP18iEVNkEqBuhKhYE/xqMWI+26j8zmPZ923av3TpLNM9rCgFSwpsyaz3O2Xj6kwiZIxQBIhe0xms17Pu26V++dJJtntIUBqWBNmTWf52y9fEiFTZCKAZAK22M0m/d82nWv3jtJNs9oCwNSwZoyaz7P2Xr5RqUixvjfFziMGON/93qAVBQgFbbHaDbv+bTrXr13kmye0RYGpII1ZdZ8nrP18o1KBeiDVBQgFbbHaDbv+bTrXr13kmye0RYGpII1ZdZ8nrP18iEV84JUFCAVtsdoNu/5tOtevXeSbJ7RFgakgjVl1nyes/XyIRXzglQUIBW2x2g27/m06169d5JsntEWBqSCNWXWfJ6z9fIhFfOCVBQgFbbHaDbv+bTrXr13kmye0RYGpII1ZdZ8nrP18iEV84JUFCAVtsdoNu/5tOtevXeSbJ7RFgakgjVl1nyes/XyIRXzcohUxBjfi4+hei3vcz6ff5QfV3U+n3/k99m27Tm/vfVaMcaXR9WOVNgeo9m859Oue/XeSbJ5RlsYkArWlFnzec7Wy4dUzMvDpSLG+Jrv5CcxyMVi27an689essedSrG4XC6Xbdue0u2lnFxf6/So2kNAKqyP0Wze82nXvXrvJNk8oy0MSAVryqz5PGfr5UMq5uVbTn9KwpD/u5SBdOQiiUMSj+wxLzHG9/TvJCvl0Q0pSIXtMZrNez7tulfvnSSbZ7SFAalgTZk1n+dsvXxIxbx8l1S8JkHI5OHLKUvXU5lOIdyWivQc27Y9P7pWpML2GM3mPZ923av3TpLNM9rCgFSwpsyaz3O2Xj6kYl6+7UhFEoIkCzUhyI9oZOLw5fSnq3x8uU7jESAVtsdoNu/5tOtevXeSbJ7RFgakgjVl1nyes/XyIRXzcrhUlNdPdKTiNT86kV+onaSkPA3q0SAVtsdoNu/5tOtevXeSbJ7RFgakgjVl1nyes/XyIRXzcrhUXI8q5NdC7JaKkvTY8/n8I/3/rU+GGuHnz5+Xt7e35tD+Q9wzbtW/ajbv+bTrXr13kmyeh7Yw7Bme5yVryrz5PGfr5UMq5uXt7UCpqH2iU08qbh2FyB+X//8jPwWKIxW2x2g27/m06169d5JsntEWBo5UsKbMms9ztl4+pGJeDpOKdNQhXROR2HuhduW2j2sq8iMW138/P+qUKKTC9hjN5j2fdt2r906SzTPawoBUsKbMms9ztl4+pGJeDpGKGOPLrU9nqslDRzbKj5NFKg5YjLTrPjKb93zada/eO0k2z2gLA1LBmjJrPs/ZevmQinl5uFRkX3bX/JbrdJ9cOsrvssju+1SeQhVCCJXTnx7yaVBIhe0xms17Pu26V++dJJtntIUBqWBNmTWf52y9fEjFvDxcKmKM75cGxbdqPxe3VY80tI54lI9/VP1Ihe0xms17Pu26V++dJJtntIUBqWBNmTWf52y9fEjFvBx6ofaMIBW2x2g27/m06169d5JsntEWBqSCNWXWfJ6z9fIhFfOCVBQgFbbHaDbv+bTrXr13kmye0RYGpII1ZdZ8nrP18iEV84JUFCAVtsdoNu/5tOtevXeSbJ7RFgakgjVl1nyes/XyIRXzglQUIBW2x2g27/m06169d5JsntEWBqSCNWXWfJ6z9fIhFfOCVBQgFbbHaDbv+bTrXr13kmye0RYGpII1ZdZ8nrP18iEV84JUFCAVtsdoNu/5tOtevXeSbJ7RFgakgjVl1nyes/XyIRXzglQUIBW2x2g27/m06169d5JsntEWBqSCNWXWfJ6z9fIhFfOCVBQgFbbHaDbv+bTrXr13kmye0RYGpII1ZdZ8nrP18iEV84JUFCAVtsdoNu/5tOtevXeSbJ7RFgakgjVl1nyes/XyIRXzglQUIBW2x2g27/m06169d5JsntEWBqSCNWXWfJ6z9fIhFfOCVBQgFbbHaDbv+bTrXr13kmye0RYGpII1ZdZ8nrP18iEV84JUFCAVtsdoNu/5tOtevXeSbJ7RFgakgjVl1ny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CnDjVgAAFANJREFU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6IqFTHG10tGjPG1uP09u+2lfPy2bc+Xy+WhtSMVtsdoNu/5tOtevXeSbJ7R7svq81KST7vu1XvnOVsvH1IxL2pSEWM85UKwbdtTLhYxxpcY4ym/7Xw+/0j3P5/PPy6Xy2XbtqdH1oVU2B6j2bzn06579d5JsnlGuy+rz0tJPu26V++d52y9fEjFvKhIRZKEUgjSkYvz+fwjxnjKj05c7/+c3fe9PLLxCJAK22M0m/d82nWv3jtJNs9o92X1eSnJp1336r3znK2XD6mYFxWpSPJQ/jydzrRt29MtqYgxvsYY34+oDamwPUazec+nXffqvZNk84x2X1afl5J82nWv3jvP2Xr5kIp50ZKKU00KslOgXq7i8OX0pyQe+alQjwSpsD1Gs3nPp1336r2TZPOMdl9Wn5eSfNp1r947z9l6+ZCKeTElFek6iXSEIr9QOx2lKE+DejRIhe0xms17Pu26V++dJJtntPuy+ryU5NOue/Xeec7Wy4dUzItpqWg8Ll3Ifbr1yVCj/OMf//h/b29vFwaDwWAwGAzG945//OMf/+9R+3Twvby9GZSK2pGI6ylR7+X/H/UpUAAAAAAAsA8tqeheqF38/NNHyuZHLK7/fj/ylCgAAAAAAGijIhUteWjJRuXjZJEKAAAAAAAjqEhFCB/fM/FxClT+yU/F/T4JxPVnX05/OurToAAAAAAA4DZqUhHC5093ql1LkcvDrcc+8kJtAAAAAAC4D1WpAAAAAACA+UEqAAAAAABABFIBAAAAAAAikAoAAAAAABCBVAAAAAAAgAikAgAAAAAARCAVAAAAAAAgAqkAAAAAAAARSAUAAAAAAIhAKgAAAAAAQARSAQAAAAAAIpAKAAAAAAAQgVQcRIzx9XK5TP17jTG+XC6Xy/l8/lG7/XK5XGKMr7XHJMrbi/u+9u7zXVwKWpmtsG3b8+VyuWzb9lTelnqwbdvzPY+rPI+Z/oTweW7Vbs9rvTV3U65bv7v0uM7z3Pz7gP2cz+cf1/69aNci4dbfS2u+7F170u/Iwpy7Z523QozxPcZ4qt12zfB+7+NyLPUnkfXny99VOR9bfcz+Nm/97l5b/751X/AHUnEQK0pFypzfP8Z4qu3c5o/X/D1lC+ZHjm3bnlobGCvU6k7EGE83btv9+7bQn5x8R6aWLf/5tm1PNzam7zduO+W9Ryq+hxWl4t61J8b4kuan5u/p3nXeCrW6Q/hzrajdds+8tNKfnFuyWnkD5VRb69MbUY3bni6Xz29gIRVrg1QchKWdsVHulYp7Foy0UKVFW2uDNPOO4XXj9WUHJNvx/nLb3nfdrPQnJ/WqtXPQmI+fsubvJtZ+DxVRRiq+gRWl4t75k3ZWY4yvmm96zLpjmB2l/bSW5W9WlLfdeWTXRH9y8vWydVZBOR/LrOnxjdu+zGGkYm2QioMopSLbOXsqDx3nf5D5Tlz+x6yxSA1KRXeH9frcp+xUlV07ukfQWkhz9izIrfvmPXz0znmthvwd+ltza8dzd/vT2njWfl/572B0o5L3qvUatd99fp+0k5Ceq7gtvev2lD0HUvEN1KTiOr9OIdyeP2ke5sL46L+1vdya33t34mqkuXk+n3/cs6N7BL11fu/aWLtv2cNHb/caNZzSHGrNrd7z7ulPa/2t/b5u7SOM5G0cXWodOfsk9kmWGredyrlw629Asv7DHCAVB9GSinJBLg85Fvcb2mF/FPdKResdkZJycdXcOdtzHmxtw5IW03wDUe6Ulr2tHSqWUHu+6ztl77UNRH704dbz7u3PXqkoN9YxxteRHaK8jtoOWfm6tY172lFt/e7yft3K3rsN7qMlFelvM/Wwdlpbfr+RHfZHcmv9u7UD3ZtD5d+a5s5Zb52v7Txf30w7letFvlPa6O2Xxwhr//J8qdbamxA10Wg8b7c/e6WiXKev693Qtj+vo7LvUZOZT28gFW+GVn93pWjcmhua8xa+B6TiIFpSUS4O5c5N61z52g7P0dwrFdfHnNKGsrUQVhbR5vnv30F+Tm1tR6Sxc/qeNkTZzz56VHvX+3qfhx4ar+zAN48w7H3tvf3ZKxW1DekIZV3lHCtft7Gj+nG+c+N392nOlu8Y1kAq5NySisrfUHndy63T4b51Tbm101RbT3trT+t5yzcsvpveOl9Ze16u6+V75VSZl/Sc5XM9+vTL1tpWO8Jwz2vv6c9eqUhvDD0ib15XKdoNqfi035J+J7X7t7ZxvfUSqfANUnEQN6Tiy0Yu/0Nr3W/vu8yPZEQqsse+tzaU5QYn+5nqeaj5BWllfXlP0rs25UWVxQ59VQIfLYe1d8jKIwzZffe+67arP3ulIm1gpTsGtY1vPr9q8zHfUcnfdavVX/u7u/U30Pv7gP3ckoryvpV50Lrfrvn+SDprYnO+3Fp7am9qtK4P+G5a63xl7Tll6+ZzCJ936ENoS2Dr5yPUjsK21oC929y9/bnjSEV6E0e8PSznYz6/bklusUaW62d1+9J6zb23gQ+QioNYXSpC+JTlY3G89a63lR207B3S/NSYU74Y5+925xvFbMH9dC1FyaNqzTdo5UY630CUO9Q3nm93f/ZKxfW++TubomsqKofr32+87sdj8nfdrlmfs9ueyuduveae2+A+VpeK7D7VtafM1zqircGtdT4X/hA+1s7X7P/f8+do8SipuL7ux5sm+RtB2b/TbR871J3n29Wfe66pKI9gSa+pyJ73Q3Za8zF/TCw+ySr/myp/d63X3Hsb+ACpOIgBqXi5dT8Nqei95p7Fvvw9pIXsOzYeo9y6HiGEP991y/7/OW0E0v1bOzpH1lrbyU+LeOtdpZJ7+nOPVJTPP9Lnxsb3YyNZe9389MJYnF7R+921XnPPbXAfI1Kx437fLhW3XnPP32Dt93Dr7/E71pg91HqQdkjTEYoQPn9k7vXv8eZ278haazv5+d/03nr29uceqag9/0jW2pqY3ohpve61L++105tu/e5uveae28AHSMVBlDspA9dUqEvFrYW1dT5lSUUqmp/0FCun2GhQy52/05/3IdshfclzfWe/0s5y+a5Sdtt7uUN947l296e2k5Qd6bj1pYdDO3u9jWDrddPrNTbo79nvqPZYpOIbaOzg3XVNRfmcSlLRfDNhz99gufbUTq1JWDkFKoSmVLwmccj7UOyUfrpO7Tv6la9Rt9avPdu3e/tT257G65GO1joi2ZbU1sT89Kra8+Zv0JTb4/y2Vk1IxdogFQdR7py1PtWp3FGzJBXX+r7sjNUO7Zbv1Oc1ZxvIm59+lHbSegv5I8nfLct+9t7YSfnYeU8/yxfoxg5reR3Cy6MX1fR7q/3u8nO1a7/37Hf+fG9/ylOlanM8f5ey9piRnJWN4FP5usXjvnw6UPmcrXmHVHwPtZ2zWt9qO2qWpKJ2KtC1luoXxvXWnnK9Kbm+1rd9KuCedb68byw+JS+T+OoOa7n+HPE3lq0X1YvMaz3MH5tuu7c/SSCyf9c+uexU/B0MX5R/Y008la+baO2r5M95a961Hte7DXyAVDyQfAeuXATKUy2yP8z31v1qz62xA1Pmqi38IdRPnantJLReR+s84bLmG+/Uv9Tqay3O18eciud+eLZ8p7q8Ld9A3Nox3hofqVh7rkImv8z5cmeunBcjQpE/TyPHa+u5s52eLxv/W7+7Ha+JVAhJO3C13uU74rfWHktSkb92MeebO6ittWfPKTi33jE+it46n1Nbe1rraAhfryU4Kltal2u/22wtubVjXP3Y7tZzldeB5XO+tm0vfwejOVs58r+pRt3vtb+1623N392t1+zdBj5AKr6J7zxnFABgdnqSCwAAtkAqvgmkAgBgP0gFAMBcIBXfBFIBALAfpAIAYC6QCgAAAAAAEIFUAAAAAACACKQCAAAAAABEIBUAAAAAACACqQAAAAAAABFIBQAAAAAAiEAqAAAAAABABFIBAAAAAAAikAoAAAAAABCBVAAAAAAAgAikAgAAbhJjfIkxvmvXAQAAdkEqAAAKYoyvl4Jt256060rEGE8xxtM3vh5SAQAAN0EqAAAyLpfLpdyBPp/PPy6Xi3id3Lbt6d7niTG+xhhfi58hFQAAYAqkAgDgynUH/rCd50dJxXeDVAAAQA+kAgDgyvU0p+c99y1PkTqfzz/Sbdu2PRenTj3HGF/KU6rSY8rbsp+/5z9PRyeuonEq6vl03/x0rasUnPLXKR+fjsZkt78Uj29Kxa3HXh9/KrPn96llBACAuUAqAADCn0cRcjloUR7RSBKR/l3u1JevUTzXS7ED/+m5G6c/fZKKGON7fp9UT6ohyUR+n3zH/nw+/yjyPJWPb0nFvY+9yk21jtrtAAAwB0gFAECoS0X57nr+81Iarj97Tv9fvlufv0anjk+C0pOK8v7Zfd5TDTUp6O2853nuPf2peOypctTjo/byeVt5AADANkgFAED48xSe2ulP+Y5ueapPTv7Y7HSeL+/il89fnrp0r1TUdvhzaWhIxafnrZ2etVcqOo9tHlWpPa7MDwAAc4BUAABcaX2q0t7Tm3rP2Tj96dMRg288UvHxvLXn2CsVOx776dqT/PfbEiIAAJgPpAIA4Eo6CtE7Jeeej3Qtdt6/nGJVXg+RLmouHl9elP3pZ9eav4hJfiH4LalIRwzKx++Rih2PfW8J2K2jQwAAMBdIBQBAQe3Tisod39p9QvhTHLJ35r9cy5BuO5/PP2qfnJTvpOe3x8anP9VOySrEZc/pT6fsdV6vMrD39KfmY8vfR3m0olY7F2oDAMwHUgEAAIdxFbLmRe0AAOADpAIAAA4hHYXIj5pkpzztuiYFAADmAKkAAIDDKL8IkKMUAAA+QSoAAAAAAEAEUgEAAAAAACKQCgAAAAAAEIFUAAAAAACACKQCAAAAAABEIBUAAAAAACACqQAAAAAAABFIBQAAAAAAiEAqAAAAAABABFIBAAAAAAAikAoAAAAAABCBVAAAAAAAgAikAgAAAAAARCAVAAAAAAAgAqkAAAAAAAARSAUAAAAAAIhAKgAAAAAAQARSAQAAAAAAIt7e3i7h119//e+3t7cLg8FgMBgMBoPBYNw7fv311//+//WScI9XZjoxAAAAAElFTkSuQmCC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4" descr="data:image/png;base64,iVBORw0KGgoAAAANSUhEUgAAAxUAAAHjCAYAAABVSTInAAAgAElEQVR4nO2dTW4sObJmuZO3ih7eXTTwFtGAFlFb0BJqA615DWqmcY5eKqZZwBu0gGrcRiIHUc7oQQWVFEUGPWjhMqPxHIDIvIo/+2QU3U+4e0T49ddf/+vt7e3CYDAYDAaDwWAwGPeOX3/99b/C29vbJQAAAAAAAAzw9vZ2QSoAAAAAAGAYpAIAAAAAAEQgFQAAAAAAIAKpAAAAAAAAEUgFAAAAAACIQCoAAAAAAEAEUgEAAAAAACKQCgAAAAAAEIFUAAAAAACACKQCAAAAAABEIBUAAAAAACACqQAAAAAAABFIBQAAAAAAiEAqAAAAAABABFIBAAAAAAAikAoAAAAAABCBVAAAAAAAgAikAgAAAAAARCAVAAAAAAAgAqkAEPKvf/3rPy+XyyXG+Lt2LQAA8CeszwDfB1IBn9i27SnG+BpjfL9ciTH+FmN8+eOPP/6j9pg//vjjP7Zt+2uM8XTJiDH+sm3b03dn+G62bXtKmbVrAQC/bNv2HGP8Jcb4e7bOnrZte977HP/617/+Mz0+xvj7v/71r/88smZtWJ8Bvg+kAj6IMf7tcoMY42+lWPzxxx//UW7gSrm4Z4M3I2y0AOBoYoy/ddbn153PU67Prt/4YX0G+D6QCvjg+g7YL9u2/SXJw/l8/hFj/CXbcL3kj7m+6/VeisNVNn5L74a1jnJ4gI0WABxNjPE9xviaS8D1yPJvewVh27bn65r8y97HzA7rM8D3gVTALtLpUDHG3/Y+Ztu2v6yw4WKjBQBanM/nH9mbPn9r3S8dVY4x/p4/xvPaHALrM8B3glTALvJD5nsfky/mezZc6TW2bftr4/bfL5fLpXYOcH4aVqWO5/zdvOs7fn+7dfTk+g5gfoTm9xjja+21b220Yoyv6TXzn1+P8PxS1PRSPh4AoEe2jpxa90mnt6Z15l6pSPevrYG9i6HTGlmrz+L6vG3bX4qaftu27S+tegDg3yAVsIu0w39ro1V5zEta8Pec/pRt9Gobnqdsgf/yblx2WP/TkZS00UjPm8tRjPH9fD7/aD1Xer7r4z4ubCw3Lq2NVsp/3XB/nB6WNsDZBvTj+VtCBQDQIltPqm9MZDv97+Vj9kpFdjrrl9co1rovO9/Zzvvfaj+3tD5v2/bX8vnTv71f1A4gBamAXWSL9q6LAa/vPt21o5zvbJcSkm8Aaqdg1TZamdT8lm+crkc1fkkbsqLu9I7a7+XGtiVJtY1WvuErrzfJXvulfH6OVgDAPeTrZutDMbKjwB9r2r1SkXa2G+tvLgNf3vRJp8/mO/yG1+ffy99Lqsn7qWIAUpAK6JIvwLV3jkL49059eqcpE5C7DxlnC/pfip+froe4f2tIx3v+TlJ+OlRtQ/DHH3/8Ry1TdkSmunOfXr94Z+vTRqs47evLRv5WXQAA99A6hSeRX5yd//xeqbj1pk8SgJp0pOs38lOjrK7PecY9vxMA+AxSATfJF//aO1CJmH2vRU6M8Zd7DhlnG8hPR0TSc6VTpHLpqJ3Pmy4Sb21or6+VNkBPKesOefp0XvL1tT42UvlnwPfeNYwxvnr+VCwAOJZiB/nLGzjlxdn5bfdKRQifjjh82Wm/flfRlzd9siMcv2Q/M7s+Z78XTkUFuBOkAm6SnUf75TsqWly/DO85/vmJUbu/YKm2sck3Wtntr9ntfy1/lh8Kz46glOP3fANUXLfRekzKdCrrS69Xk6IiY37/9xjjS2sjCQBQ4/px3zfXm9pOdmJQKv5Wvl5aa6877OlNn+fs9l8qPzO7PsfiVNtt25558wdgH0gFNMmOGnx5l2sPxVGOXRd4196NyjdaIXwctfiQjmyj9eV83T2kjWq+8enReics2+jeFKnrp5eU30DOkQsA6FJ8D1D1Y75rF2fnlOvfHmpv+iQBuN6ernnIpeP3y+Xz0YsJ1uePN8XS/VunXAHAnyAVUCUXCsknXsTsW7rveEyShL9e//2x0Ur/vlz+lI70/LWN1l6ZCWH888zLx91zdOf67t6nT0C557UBYC1KoWitMdkamD5h7tPI1pzfYoynvaf7JEko3uT5OLUpvWYInySj/FS+Kdbn60fL5r8rxALgBkgFfOFRQnF9rpd7NwTlObjlRis95/V0qKfy9utzpIsTq5+bXiP/Qqh7cpcbrT2nJdx6Dj62EABq7BWKEO47GnDPWpW/6ZOfmprdfkrrWL5W588x2/qcn66193UBVgSpgE88Uiiuz1f9RJBb5J8WUttoZYf1f2lttEa/MTY7J3f3O1KNjyzMv028ekFgyUi9ALAG9wjFHkbXm/zTpMpTU6+3/zWtyblg5M8x2/o8epQEYDWQCvggf/dor1DEf3+UbPWbTPN3yvbuWGePTRvP6kbpeo7rx0fM1q75yAWptuG6njf7t/JnWc1fTge4Xgvx2vsc9Ovrfzl/9/ru3XtZz8g7dwCwDtl6JhaKEMalIr/urTw1NYRPb/qkN5Sq13RYXJ+TCJXbk6zWT0fEAeAzSAV8cNlJrHzyR1qcY/HJHeX995Jfi1Hb0U6H4NNGtvYc+Tt7aeNWOZ/4ywavuMahminf6Nx6F6t8ZzF/hy6r56PGe+ULAPxzz0XK33FktFhXv+xoF+t/9aPILa7PubSka03iwKcYAqwKUgEf5IvyLUpJuL6j9Ev8/GkZ71HwDaT5lxDVNlrF4eubFxjmh+Gz5zxt2/bX1jt+1wv0fik2jr/FGP9WvotV+56MRH7+btrYp4uzi+fm21oBoEq+HvbYKxWxuOD6HtIpTq31N39TqPf81tbn9NzZ8/4eY3zlY78B+iAVAAAAAAAgAqkAAAAAAAARSAUAAAAAAIhAKgAAAAAAQARSAQAAAAAAIpAKAAAAAAAQgVQAAAAAAIAIpAIAAAAAAEQgFQAAAAAAIAKpAAAAAAAAEUgFAAAAAACIQCoAAAAAAEAEUgEAAAAAACKQCgAAAAAAEDEkFTHGl8vlcokxvjZuf71kjN4vxvie3fZSPn7btufL5YIQAQAAAAAocpdUnM/nHz1ZiDGe8h39bdueGsJw834xxpcY4ym/7Xw+/yhr2bbt6f7YAAAAAADwKO6Sihjje4zxPYQQaqKQdv7LHf10RCJJwZ77xRhP+dGJ6/2fi1qqR0AAAAAAAOD7GL6monH04bV2OlI6TSlJxJ773ZKKGONrkhsAAAAAANDl0VJxqu3sZ6c2vey931Ucvpz+lMQjPxUKAAAAAAD0+BapSNc/9KSicr+PC7XTUYryNCgAAAAAANDFtFSUXB+XLuQ+3fpkqFH++c9//p+fP39eWiP87/9rftyqf9Vs3vNp17167yTZPA/tvqw+LyX5tOtevXees/Xy/fOf//w/j9qng+/lW6UiuyZi1/2K535Jj8n//9GfAvXz58/bvwsDf4zdMYp23Udm855Pu+7Vewd1tPuy+ryU5NOue/Xeec7WydfdDwOzmL1Qu/j5p4+UzY9YXP/9/qhTopAK40OCdu30zm/voI52X1afl5J82nWv3jvP2Tr5kIp5eahUtKSglIi998tfq/g4WaTiiMVIu24WWno3az6oo92X1eelJJ923av3znO2Tj6kYl4eKhUhfP4uixC+fvLTwP1OlSMiX05/etSnQSEVxocE7drpnd/eQR3tvqw+LyX5tOtevXees3XyIRXzcveX310a5Dv15f1aRxF698vl4dZjH3mhNlJhfEjQrp3e+e0d1NHuy+rzUpJPu+7Ve+c5WycfUjEvw0cqvIJ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YBUGB8StGund357B3W0+7L6vJTk06579d55ztbJh1TMC1JRgFQYHxK0a6d3fnsHdbT7svq8lOTTrnv13nnO1smHVMwLUlGAVBgfErRrp3d+ewd1tPuy+ryU5NOue/Xeec7WyYdUzAtSUbCyVFz+Hi7Wx2g2771Tr/vIbDPkgzrafVl9Xkryade9eu88Z+vkQyrmBakoQCpsj9Fs3nunXveR2WbIB3W0+7L6vJTk06579d55ztbJh1TMC1JRgFTYHqPZvPdOve4js82QD+po92X1eSnJp1336r3znK2TD6mYF6SiAKmwPUazee+det1HZpshH9TR7svq81KST7vu1XvnOVsnH1IxL0hFAVJhe4xm89479bqPzDZDPqij3ZfV56Ukn3bdq/fOc7ZOPqRiXpCKAqTC9hjN5r136nUfmW2GfFBHuy+rz0tJPu26V++d52ydfEjFvCAVBUiF7TGazXvv1Os+MtsM+aCOdl9Wn5eSfNp1r947z9k6+ZCKeUEqCpAK22M0m/feqdd9ZLYZ8kEd7b6sPi8l+bTrXr13nrN18iEV84JUFCAVtsdoNu+9U6/7yGwz5IM62n1ZfV5K8mnXvXrvPGfr5EMq5gWpKEAqbI/RbN57p173kdlmyAd1tPuy+ryU5NOue/Xeec7WyYdUzAtSUYBU2B6j2bz3Tr3uI7PNkA/qaPdl9Xkpyadd9+q985ytkw+pmBekogCpsD1Gs3nvnXrdR2abIR/U0e7L6vNSkk+77tV75zlbJx9SMS9IRQFSYXuMZvPeO/W6j8w2Qz6oo92X1eelJJ923av3znO2Tj6kYl6QigKkwvYYzea9d+p1H5lthnxQR7svq89LST7tulfvnedsnXxIxbwgFQVIhe0xms1779TrPjLbDPmgjnZfVp+Xknzada/eO8/ZOvmQinlBKgqQCttjNJv33qnXfWS2GfJBHe2+rD4vJfm06169d56zdfIhFfOCVBQgFbbHaDbvvVOv+8hsM+SDOtp9WX1eSvJp17167zxn6+RDKuYFqShAKmyP0Wzee6de95HZZsgHdbT7svq8lOTTrnv13nnO1smHVMzLIVKxbdvzpWDbtqf8Pufz+Ud5n/P5/OPW89ReK8b4HmN8eVTtSIXtMZrNe+/U6z4y2wz5oI52X1afl5J82nWv3jvP2Tr5kIp5ebhUxBhfSomIMb7m0rBt29PlcrnkMhBjPJVikT9PjPEUY3wtXus1xnh6VO0hIBXWx2g2771Tr/vIbDPkgzrafVl9Xkryade9eu88Z+vkQyrm5QipOJU7+umoxLZtz737JHFI4pE970uM8T39Ox3FKI9uSEEqbI/RbN57p173kdlmyAd1tPuy+ryU5NOue/Xeec7WyYdUzMtRUvGe/ywJwrZtz5k8fDll6Xoq0yl/THbbh1SUkvJIkArbYzSb996p131kthnyQR3tvqw+LyX5tOtevXees3XyIRXz8nCpyE5t+iQApSzUhCCdApU/rnb601U+XsvHPwKkwvYYzea9d+p1H5lthnxQR7svq89LST7tulfvnedsnXxIxbwcdaH2U36BdX5UoiMVr/nRifxC7SQp5WlQjwapsD1Gs3nvnXrdR2abIR/U0e7L6vNSkk+77tV75zlbJx9SMS+HSEWSgxjjeykW90hFSXrs+Xz+UYrLo2r/+fPn5e3trTnU/xB3jFv13xrawrBnjGbz3jvtuo/MNkM+STbPQ7svq89LST7tulfvnedsvXxIxby8vR1wTUV5AXUmGS89qbh1FCJ/XHHh98M+BYojFbbHaDbvvVOv+8hsM+SDOtp9WX1eSvJp17167zxn6+RDKubloVKx4yLs970Xaldu+7imIj9icf3386NOiUIqbI/RbN57p173kdlmyAd1tPuy+ryU5NOue/Xeec7WyYdUzMtDpaJ3EXZ2XcQXeejIRvlxskjFAYuRtjAgFYINiXbdR2abIR/U0e7L6vNSkk+77tV75zlbJx9SMS9HnP70Xl7jkC64TrJR/vv6uFPt2ohSIBKV058e8mlQSIXtMZrNe+/U6z4y2wz5oI52X1afl5J82nWv3jvP2Tr5kIp5ebhUhPCnIOTk37AdwudPdso/3amkdeSjfPyjakcqbI/RbN57p173kdlmyAd1tPuy+ryU5NOue/Xeec7WyYdUzMshUjEzSIXtMZrNe+/U6z4y2wz5oI52X1afl5J82nWv3jvP2Tr5kIp5QSoKkArbYzSb996p131kthnyQR3tvqw+LyX5tOtevXees3XyIRXzglQUIBW2x2g2771Tr/vIbDPkgzrafVl9Xkryade9eu88Z+vkQyrmBakoQCpsj9Fs3nunXveR2WbIB3W0+7L6vJTk06579d55ztbJh1TMC1JRgFTYHqPZvPdOve4js82QD+po92X1eSnJp1336r3znK2TD6mYF6SiAKmwPUazhRDC//zL/7hYH8PhtOfc6htJqKPdl9XnpSSfdt2r985ztk4+pGJekIoCpML2GM0WAlKhPiRo135kNs9o92X1eSnJp1336r3znK2TD6mYF6SioDeZtXc6j9wx1RYGpAKpmDYf1NHuy+rzUpJPu+7Ve+c5WycfUjEvSEUBUmF7jGbz3jv1DcTqG0moo92X1eelJJ923av3znO2Tj6kYl6QioKlpSKEi/Uxms1779Q3EKtvJKGOdl9Wn5eSfNp1r947z9k6+ZCKeUEqCpAK22M0m/feqW8gVt9IQh3tvqw+LyX5tOtevXees3XyIRXzglQUIBW2x2g2771T30CsvpGEOtp9WX1eSvJp17167zxn6+RDKuYFqShAKmyP0Wzee6e+gVh9Iwl1tPuy+ryU5NOue/Xeec7WyYdUzAtSUYBU2B6j2bz3Tn0DsfpGEupo92X1eSnJp1336r3znK2TD6mYF6SiAKmwPUazee+d+gZi9Y0k1NHuy+rzUpJPu+7Ve+c5WycfUjEvSEUBUmF7jGbz3jv1DcTqG0moo92X1eelJJ923av3znO2Tj6kYl6QigKkwvYYzea9d+obiNU3klBHuy+rz0tJPu26V++d52ydfEjFvCAVBUiF7TGazXvv1DcQq28koY52X1afl5J82nWv3jvP2Tr5kIp5QSoKkArbYzSb996pbyBW30hCHe2+rD4vJfm06169d56zdfIhFfOCVBQgFbbHaDbvvVPfQKy+kYQ62n1ZfV5K8mnXvXrvPGfr5EMq5gWpKEAqbI/RbN57p76BWH0jCXW0+7L6vJTk06579d55ztbJh1TMC1JRgFTYHqPZvPdOfQOx+kYS6mj3ZfV5KcmnXffqvfOcrZMPqZgXpKIAqbA9RrN57536BmL1jSTU0e7L6vNSkk+77tV75zlbJx9SMS9IRQFSYXuMZvPeO/UNxOobSaij3ZfV56Ukn3bdq/fOc7ZOPqRiXpCKAqTC9hjN5r136huI1TeSUEe7L6vPS0k+7bpX753nbJ18SMW8IBUFSIXtMZrNe+/UNxCrbyShjnZfVp+Xknzada/eO8/ZOvmQinlBKgqQCttjNFsIIVz+Hi7Wx3A47Q3E6htJqKPdl9XnpSSfdt2r985ztk4+pGJekIoCpML2GM0WAlKhPiRo135kNs9o92X1eSnJp1336r3znK2TD6mYF6SiAKmwPUazhYBUqA/HvZNkc432nGPnjTVl1nyes3XyIRXzglQUIBW2x2i2EOzvmCIV8/ZOks012nOOnTfWlFnzec7WyYdUzAtSUYBU2B6j2UKwv2OKVMzbO0k212jPOXbeWFNmzec5WycfUjEvSEUBUmF7jGYLwf6OKVIxb+8k2VyjPefYeWNNmTWf52ydfEjFvCAVBUiF7TGaLQT7O6ZIxby9k2RzjfacY+eNNWXWfJ6zdfIhFfOCVBQgFbbHaLYQ7O+YIhXz9k6SzTXac46dN9aUWfN5ztbJh1TMC1JRgFTYHqPZQrC/Y4pUzNs7STbXaM85dt5YU2bN5zlbJx9SMS9IRQFSYXuMZgvB/o4pUjFv7yTZXKM959h5Y02ZNZ/nbJ18SMW8IBUFSIXtMZotBPs7pkjFvL2TZHON9pxj5401ZdZ8nrN18iEV84JUFCAVtsdothDs75giFfP2TpLNNdpzjp031pRZ83nO1smHVMwLUlGAVNgeo9lCsL9jilTM2ztJNtdoz7nF5yVrysT5PGfr5EMq5gWpKEAqbI/RbCGwA6A+HPdOks012nNu8XnJmjJxPs/ZOvmQinlBKgqQCttjNFsI7ACoD8e9k2RzjfacW3xesqZMnM9ztk4+pGJekIoCpML2GM0WAjsA6sNx7yTZXKM95xafl6wpE+fznK2TD6mYF6SiAKmwPUazhcAOgPpw3DtJNtdoz7nF5yVrysT5PGfr5EMq5gWpKEAqbI/RbCGwA6A+HPdOks0z2mvhketlCPbnJWvKxPk8Z+vkQyrmBakoQCpsj9FsIbADoD4c906SzTPaayFSwZoybT7P2Tr5kIp5QSoKkArbYzRbCOwAqA/HvZNk84z2WohUsKZMm89ztk4+pGJekIoCpML2GM0WAjsA6sNx7yTZPKO9FiIVrCnT5vOcrZMPqZgXpKIAqbA9RrOFwA6A+nDcO0k2z2ivhUgFa8q0+Txn6+RDKuYFqShAKmyP0WwhsAOgPhz3TpLNM9prIVLBmjJtPs/ZOvmQinlBKgqQCttjNFsI7ACoD8e9k2TzjPZaiFSwpkybz3O2Tj6kYl6QigKkwvYYzRYCOwDqw3HvJNk8o70WIhWsKdPm85ytkw+pmBekogCpsD1Gs4XADoD6cNw7STbPaK+FSAVryrT5PGfr5EMq5gWpKEAqbI/RbCGwA6A+HPdOks0z2mshUsGaMm0+z9k6+ZCKeUEqCpAK22M0WwjsAKgPx72TZPOM9lqIVLCmTJvPc7ZOPqRiXpCKAqTC9hjNFgI7AOrDce8k2TyjvRYiFawp0+bznK2TD6mYF6SiAKmwPUazhcAOgPpw3DtJNs9or4VIBWvKtPk8Z+vkQyrmBakoQCpsj9FsIbADoD4c906SzTPaayFSwZoybT7P2Tr5kIp5QSoKkArbYzRbCOwAqA/HvZNk84z2WohUsKZMm89ztk4+pGJeDpOKbdueLwXbtj2l28/n84/y9vP5/OPWc9ReJ8b4HmN8eVTdSIXtMZotBHYA1Ifj3kmyeUZ7LUQqWFOmzec5WycfUjEvh0hFjPG1lIicbdueLpfLJZeBGOOpFIv8OWKMpxjja/k6McbTI2tHKmyP0Wwh+N4B0K776B1v7Xl35Lz0jPZaiFQgFdPm85wNqXDLw6UiCcO2bc+t+1wF4ZMMpCMXSRzS82SPeYkxvmev81w7uiEFqbA9RrOF4HsHQLtupAJqaK+FSAVSMW0+z9mQCrc8XCrSUYrW7Zk8fDll6Xoq0ymE21KRnuOWuIyCVNgeo9lC8L0DoF03UgE1tNdCpAKpmDaf52xIhVuOkIr3W6ck3TqSkU6BCuGTOHw5/en6Gq/l4x8BUmF7jGYLwfcOgHbdSAXU0F4Lke+JF0QAACAASURBVAqkYtp8nrMhFW55uFSkU5hijO/5RdblaU0Nqfh0lCO/UDsdpShPg3o0SIXtMZotBN87ANp1IxVQQ3stRCqQimnzec6GVLjlEKkor3VIchBjfLlHKkrSY8/n84/0/7c+GWqEnz9/Xt7e3ppDewO4Z9yq/9bQ3jHbM0azvb29qW/c9wyyzTk3Jdk8D+218Mj10vvfnXZfju6d+k51Z3jO1suHVMzL29tBRyrKn19PWXrvScWtoxD54/L/f+SnQHGkwvYYzRZCcP2uonbdR2YLwf7clGTzjPZaeOR6GYLvvzvtvhzdO+2dask7+dNn6+RDKubl4VLRuqbiek3E+94LtRuP/3QKVToasm3b86NOiUIqbI/RbCH43gHQrhupgBraayFSgVQ00d6pRiqaIBXzcoRUVE9hyo9g1OShIxvlx8kiFUjF/fkMbOCRisF8BuYeUnE/2mshUoFUNNHeqUYqmoxKRYzxv8ovVYbHEWP8r14PHi4VjS+2e71cPkvA5fL5FKj8k59qz1d+H0X++OvpTw/5NCikwvYYzRaC7x0A7bqRCqihvRYiFUhFE+2daqSiyahU1PYh4XHs+f0+XCpC+FMEcir3ec5vbx1pKOWj9fhH1Y5U2B6j2ULwvQOgXTdSATW010KkAqloor1TjVQ0QSpsoiYVM4NU2B6j2ULwvQOgXTdSATW010KkAqloor1TjVQ0QSpsglQMgFTYHqPZQvC9A6BdN1IBNbTXQqQCqWiivVONVDRBKmyCVAyAVNgeo9lC8L0DoF03UgE1tNdCpAKpaKK9U41UNEEqbIJUDIBU2B6j2ULwvQOgXTdSATW010KkAqloor1TjVQ0QSpsglQMgFTYHqPZQvC9A6BdN1IBNbTXQqQCqWiivVONVDRBKmyCVAyAVNgeo9lC8L0DoF03UgE1tNdCpAKpaKK9U41UNEEqbIJUDIBU2B6j2ULwvQOgXTdSATW010KkAqloor1TjVQ0QSpsglQMgFTYHqPZQvC9A6BdN1IBNbTXQqQCqWiivVONVDSxLBXpy5xr3612Pp9/tL78ufLt1C/l4/P7H5lhFKRiAKTC9hjNFoLvHQDtupEKqKG9FiIVSEUT7Z1qpKLJoVIhrC+XhFIMbklF7X6Xy+VyPp9/1J5/d+hvBKkYAKmwPUazheB7B0C7bqQCamivhUgFUtFEe6caqWhiXSpijO8xxlNLFnpSkddbHvFAKpyBVNgeo9lC8L0DoF03UgE1tNdCpAKpaKK9U41UNLEuFZfL5bJt21MpEPdKxbZtz+m59tz/Rk3vMcZTq9baa2ZHW173vg5SMQBSYXuMZgvB9w6Adt1IBdTQXguRCqSiifZO9YFSoT3npPNyBqnI/z+dwnSvVNx7/xs1vTROpXrPpSHdL5eYe8QCqRgAqbA9RrOFMP9Cu2q2EOzPTUk2z2ivhUgFUtFEWxqQiiazSEUmBa/Fv3dLQrlTPyIV6XW3bXu+9bPadSDpyEUpJK1ae/dBKgqQCttjNFsI8y+0q2YLwf7clGTzjPZaiFQgFU20pQGpaDKLVOT/Pp/PP7Sk4vq4U34KVDoqkf6dTtfKj1Lc+nmr1t59kIoCpML2GM0WwvwL7arZQrA/NyXZPKO9FiIVSEUTbWlAKprMJBXpdWOMp6NPf6p9PG1220vx71MuK+W1FCVIxUEgFbbHaLYQ5l9oV80Wgv25KcnmGe21EKlAKppoSwNS0WQ2qciuVXi+RxIedaF2CJ9Pd8r+/+N5a691L0jFAEiF7TGaLYT5F9pVs4Vgf25KsnlGey1EKpCKJtrSgFQ0mU0qrj9/jzG+33nk4cunNkk+UjYdndi27bn8qNraNRb3glQMgFTYHqPZQph/oV01Wwj256Ykm2e010KkAqlooi0NSEWTGaUiP71oj1SUpy/17r+H7EjJqfaN3eWnVV0f81T7dvAaSMUASIXtMZothPkX2lWzhWB/bkqyeUZ7LUQqkIom2tKAVDQ5VCqEdI48nMqjAbXrIErx2Pv8e0jP3/o0p3SqVlbHLqFIz927D1JRgFTYHqPZQph/oV01Wwj256Ykm2e010KkgjWlibY0IBVNLEvFyiAVAyAVtsdothDmX2hXzRaC/bkpyeYZ7bUQqWBNaaItDUhFE6TCJkjFAEiF7TGaLYT5F9pVs4Vgf25KsnlGey1EKlhTmmhLA1LRBKmwCVIxAFJhe4xmC2H+hXbVbCHYn5uSbJ7RXguRCtaUJtrSgFQ0QSpsglQMgFTYHqPZQph/oV01Wwj256Ykm2e010KkgjWlibY0IBVNkAqbIBUDIBW2x2i2EOZfaFfNFoL9uSnJ5hnttRCpYE1poi0NSEUTpMImSMUASIXtMZothPkX2lWzhWB/bkqyeUZ7LUQqWFOaaEsDUtEEqbAJUjFAbzJr/yEeuhEJQX3nDKkgWzWfgbmHVNyPtjAgFawpTbSlAaloglTYBKkYAKmwPUazue+dgdqPyhaC/bkpyeYZbWFAKlhTmmhLA1LRBKmwCVIxAFJhe4xmc987A7UflS0E+3NTks0z2sKAVLCmNNGWBqSiCVJhE6RiAKTC9hjN5r53Bmo/KlsI9uemJJtntIUBqWBNaaItDUhFE6TCJkjFAEiF7TGazX3vDNR+VLYQ7M9NSTbPaAsDUsGa0kRbGpCKJkiFTZCKAZAK22M0m/veGaj9qGwh2J+bkmye0RYGpII1pYm2NCAVTZAKmyAVAyAVtsdoNve9M1D7UdlCsD83Jdk8oy0MSAVrShNtaUAqmiAVNkEqBkAqbI/RbO57Z6D2o7KFYH9uSrJ5RlsYkArWlCba0oBUNEEqbIJUDIBU2B6j2dz3zkDtR2ULwf7clGTzjLYwIBWsKU20pQGpaIJU2ASpGACpsD1Gs7nvnYHaj8oWgv25KcnmGW1hQCpYU5poSwNS0QSpsAlSMQBSYXuMZnPfOwO1H5UtBPtzU5LNM9rCgFSwpjTRlgakoglSYROkYgCkwvYYzea+dwZqPypbCPbnpiSbZ7SFAalgTWmiLQ1IRRPLUhFjfF1VXpCKAZAK22M0m/veGaj9qGwh2J+bkmye0RYGpII1pYm2NCAVTVaXihjjy+VyuZzP5x9Hvs69IBUDIBW2x2g2970zUPtR2UKwPzcl2TyjLQxIBWtKE21pQCqaHCkV0nUBqbgNUlGAVNgeo9m859Oec0fvAGj35ch56RltYUAqWFOaaEsDUtFkdqnYtu35UlAKwrZtT/nt27Y9pwwlMcbXvb+DI0EqBkAqbI/RbN7zac+5o3cAtPty5Lz0jLYwIBWsKU20pQGpaDKzVKSjDNu2PZWPSWJxPp9/5CJxvc97+RwcqXAAUmF7jGbznk97zh29A6DdlyPnpWe0hQGpYE1poi0NSEWTWaUiyUKM8aVWWzrikI5StKQBqXAEUmF7jGbznk97zh29A6DdlyPnpWe0hQGpYE1poi0NSEWTWaUinfaUH6XIHnfKj0a0Tou63hep8AJSYXuMZvOeT3vOHb0DoN2XI+elZ7SFAalgTWmiLQ1IRZPZpaIhCq+5VKR6y2sqrvdFKryAVNgeo9m859Oec0fvAGj35ch56RltYUAqWFOaaEsDUtFkdqnYc6SivC1/HFLhCKTC9hjN5j2f9pw7egdAuy9HzkvPaAsDUsGa0kRbGpCKJrNKxd5rKlqPS0crbh3x0ASpGACpsD1Gs3nPpz3njt4B0O7LkfPSM9rCgFSwpjTRlgakosmsUpHfngtBOhKR/fslF4/yE6PShdz5KVEWQCoGQCpsj9Fs3vNpz7mjdwC0+3LkvPSMtjAcLhUG5h5ryiDa0oBUNJlBKm59l0R5n9ppT0k0smsqnlqvUzvyoQFSMQBSYXuMZvOeT3vOHb0DoN2XI+elZ7SFAalgTWmiLQ1IRZMjpQLGQSoGQCpsj9Fs3vNpz7mjdwC0+3LkvPSMtjAgFawpTbSlAaloglTYBKkYAKmwPUazec+nXffqvZNk84y2MCAVSEUTbWlAKpogFTZBKgZAKmyP0Wze82nXvXrvJNk8oy0MSAVS0URbGpCKJkiFTZCKAZAK22M0m/d82nWv3jtJNs9oCwNSgVQ00ZYGpKIJUmETpGIApML2GM3mPZ923av3TpLNM9rCgFQgFU20pQGpaIJU2ASpGACpsD1Gs3nPp1336r2TZPOMtjAgFUhFE21pQCqaIBU2QSoGQCpsj9Fs3vNp17167yTZPKMtDEgFUtFEWxqQiiZIhU3UpSJ99XjtmwHz2xLlV5KnrypP1F4jxvj+yC8GQSpsj9Fs3vNp17167yTZPKMtDEgFUtFEWxqQiiZIhU3UpSL/xsBcKtJXkBdfU34qxSL/lsEY4yn/xsLrz15jjKdH1oxU2B6j2bzn06579d5JsnlGWxiQCqSiibY0IBVNkAqbqEpFOsqQ/zfddhWETzKQjlwkcUjikT3mJf+q8/S85dENKUiF7TGazXs+7bpX750km2e0hQGpQCqaaEsDUtEEqbCJqlSk05KSHCSpyOThyylL18ecQrgtFek5ylOqHgFSYXuMZvOeT7vu1XsnyeYZbWFAKpCKJtrSgFQ0QSpsoiYVMcaX9OKlVJT/Lh53So/LxOHL6U9X+XgtH/8IkArbYzSb93zada/eO0k2z2gLA1KBVDTRlgakoglSYRMVqSiPItwpFa950fmF2ukoRXka1KNBKmyP0Wze82nXvXrvJNk8oy0MSAVS0URbGpCKJkiFTVSkorx4WiIVJemx5/P5R/r/W58MNcLPnz8vb29vzaH9h7hn3Kr/ZrbQ3jBZGaPZvOfTrnv13kmyeR7awrBneJ6XojXl78H8kPROXRo6QzQvDfRG0jukwibfLhX5Tn/5s71ScesoRP64/P8f+SlQHKmwPUazec+nXffqvZNk84y2MHCkgiMVTQyIA0cq6iAVNvl2qUjXUtxi27b/tedC7cptp/KToZK8bNv2/KhTopAK22M0m/d82nWv3jtJNs9oCwNSgVTMms9ztl4+pMImqp/+lKgdmajJQ+dTocqPk0UqDliMtDd+R++8add+6A6AgdpX7p0km2e0hQGpQCpmzec5Wy8fUmETs1LR+u6KWsG1U6pC+He44vSnh3waFFJhe4xm855Pu+7VeyfJ5hltYUAqkIpZ83nO1suHVNjErFRcf/7xyU75pzuVtK6/KB//qHqRCttjNJv3fNp1r947STbPaAsDUoFUzJrPc7ZePstSkT5QqLbPWjvjJt2/pHZWTn7/IzOMYkIqZgOpsD1Gs3nPp1336r2TZPOMtjAgFUjFrPk8Z+vlO1IqpPXlklCKwS2pqN2vdhYOUuEMpML2GM3mPZ923av3TpLNM9rCgFQgFbPm85ytl8+6VKTrgluy0JOKvN7yiMdeqWhdGnAkSMUASIXtMZrNez7tulfvnSSbZ7SFAalAKmbN5zlbL591qbielv9UCsS9UpFdX/y05/7FY5tS0fok1VtfMH2t++a1yUjFAEiF7TGazXs+7bpX750km2e0hQGpQCpmzec5Wy/fDFKR/3/asb9XKu69f05HKl4ap1a9J3FI98mFpicWSMUASIXtMZrNez7tulfvnSSbZ7SFAalAKmbN5zlbL98sUpFJwWvx792SUO7IP0IqUh35hxyVP6tdE5KOXLROqUIqBkAqbI/RbN7zade9eu8k2TyjLQxIBVIxaz7P2Xr5ZpGK/N/n8/nH0VLR+iSp2ulL1y+MPmX/fknPm30q61P+/K2f57W2ciSQigKkwvYYzeY9n3bdq/dOks0z2sKAVCAVs+bznK2XbyapSK8bYzxZOf3p+jwv+fNcJeP1+thP11KUIBUPBKmwPUazec+nXffqvZNk84y2MCAVSMWs+Txn6+WbTSqy6xOe75GEoy7UDuHz6U7Z/z+1XncPSMUASIXtMZrNez7tulfvnSSbZ7SFAalAKmbN5zlbL99sUnH9+XuM8f0eqah9StMjP1I2HZ3Ytu05/+ja2jUXe0AqBkAqbI/RbN7zade9eu8k2TyjLQxIBVIxaz7P2Xr5ZpSK/JSiPVKR7rv3+Suv15WK7MjJqbwou/zkqvSctW8Kz2vu1YVUFCAVtsdoNu/5tOtevXeSbJ7RFgakAqmYNZ/nbL18M0rF9bZTeQSgdXF1uZO/5/lHSK9366Nns5qaQpGeq/d6SEUBUmF7jGbznk+77tV7J8nmGW1hQCqQilnzec7Wy3ekVMA4SMUASIXtMZrNez7tulfvnSSbZ7SFAalAKmbN5zlbLx9SYROkYgCkwvYYzeY9n3bdq/dOks0z2sKAVCAVs+bznK2XD6mwCVIxAFJhe4xm855Pu+7VeyfJ5hltYUAqkIpZ83nO1suHVNgEqRgAqbA9RrN5z6dd9+q9k2TzjLYwIBVIxaz5RNkMzDvJvEQqbIJUDIBU2B6j2bzn06579d5JsnlGWxiQCqRi1nyibAbmnWReIhU2QSoGQCpsj9Fs3vNp17167yTZPKMtDEgFUjFrPlE2A/NOMi+RCpsgFQMgFbbHaDbv+bTrXr13kmye0RYGpAKpmDWfKJuBeSeZl0iFTZCKAZAK22M0m/d82nWv3jtJNs9oCwNSwZrSzPf3oL6tRirqIBU2QSoGQCpsj9Fs3vNp17167yTZPKMtDEgFa0oz39+D+rYaqaiDVNgEqRgAqbA9RrN5z6dd9+q9k2TzjLYwIBWsKc18fw/q22qkog5SYROkYgCkwvYYzeY9n3bdq/dOks0z2sKAVLCmNPP9Pahvq5GKOkiFTZCKAZAK22M0m/d82nWv3jtJNs9or4XsvLGmNPMZmHvMyzpIhU2QigGQCttjNJv3fNp1r947STbPaK+F7LyxpjTzGZh7zMs6SIVNkIoBkArbYzSb93zada/eO0k2z2ivhey8saY08xmYe8zLOkiFTZCKAZAK22M0m/d82nWv3jtJNs9or4XsvLGmNPMZmHvMyzpIhU2QigGQCttjNJv3fNp1r947STbPaK+F7LyxpjTzGZh7zMs6SIVNkIoBkArbYzSb93zada/eO0k2z2ivhey8saY08xmYe8zLOl6k4nK5XGKMp0c817ZtT5fL5bJt2/Mjnm8EpGIApML2GM3mPZ923av3TpLNM9prITtvrCnNfAbmHvOyjmWpiDG+XirEGF9q9SAVi4NU2B6j2bzn06579d5JsnlGey1k5401pZnPwNxjXtaZQSryn53P5x9JLs7n848jXhepmBSkwvYYzeY9n3bdq/dOks0z2mshO2+sKc18BuYe87LOkVIhra8mFfnrxxjfR2rvgVRMClJhe4xm855Pu+7VeyfJ5hnttZCdN9aUZj4Dc495WWdWqdi27fm64/90ve977fSndL/s1KnX1uskUUEqJgWpsD1Gs3nPp1336r2TZPOM9lrIzhtrSjOfgbnHvKwzq1Sk06DS9RU1qYgxvuTikerOxSK9RjqVKpcQpGIykArbYzSb93zada/eO0k2z2ivhey8saY08xmYe8zLOrNKRaohCUJNKmoXdSdpOJ/PP0oxyV73BamYEKTC9hjN5j2fdt2r906SzTPaayE7b6wpzXwG5h7zso5XqchOYXrKH5P/fMd9kIqZQCpsj9Fs3vNp17167yTZPKO9FrLzxprSzGdg7jEv68wqFb3Tn8prKUquUvHpuozssUjFjCAVtsdoNu/5tOtevXeSbJ7RXgvZeWNNaeYzMPeYl3VmlYrehdotYbj1HNnPkYoZQSpsj9Fs3vNp17167yTZPKO9FrLzxprSzGdg7jEv68wqFaVElP9ORzJuiQHXVDgDqbA9RrN5z6dd9+q9k2TzjPZayM4ba8qs+Txn6+WbUSrSKUzFfWuf/vTpk51C+PdRiPz7LWKMp/y5klAgFROCVNgeo9m859Oue/XeSbJ5RnstRCpYU2bN5zlbL98MUlFSHlm43rf6PRW5JFwf++UL85JYXG8/7TnKcTRIxQBIhe0xms17Pu26V++dJJtntNdCpII1ZdZ8nrP18h0pFTAOUjEAUmF7jGbznk+77tV7J8nmGe21EKlgTZk1n+dsvXxIhU2QigGQCttjNJv3fNp1r947STbPaK+FSAVryqz5PGfr5UMqbIJUDIBU2B6j2bzn06579d5JsnlGey1EKlhTZs3nOVsvH1JhE6RiAKTC9hjN5j2fdt2r906SzTPaayFSwZoyaz7P2Xr5kAqbIBUDIBW2x2g27/m06169d5JsntFeC5EK1pRZ83nO1suHVNgEqRgAqbA9RrN5z6dd9+q9k2TzjPZaiFSwpsyaz3O2Xj6kwiZIxQBIhe0xms17Pu26V++dJJtntNdCpII1ZdZ8nrP18iEVNkEqBuhKhYE/xqMWI+26j8zmPZ923av3TpLNM9rCgFSwpsyaz3O2Xj6kwiZIxQBIhe0xms17Pu26V++dJJtntIUBqWBNmTWf52y9fEiFTZCKAZAK22M0m/d82nWv3jtJNs9oCwNSwZoyaz7P2Xr5RqUixvjfFziMGON/93qAVBQgFbbHaDbv+bTrXr13kmye0RYGpII1ZdZ8nrP18o1KBeiDVBQgFbbHaDbv+bTrXr13kmye0RYGpII1ZdZ8nrP18iEV84JUFCAVtsdoNu/5tOtevXeSbJ7RFgakgjVl1nyes/XyIRXzglQUIBW2x2g27/m06169d5JsntEWBqSCNWXWfJ6z9fIhFfOCVBQgFbbHaDbv+bTrXr13kmye0RYGpII1ZdZ8nrP18iEV84JUFCAVtsdoNu/5tOtevXeSbJ7RFgakgjVl1nyes/XyIRXzcohUxBjfi4+hei3vcz6ff5QfV3U+n3/k99m27Tm/vfVaMcaXR9WOVNgeo9m859Oue/XeSbJ5RlsYkArWlFnzec7Wy4dUzMvDpSLG+Jrv5CcxyMVi27an689essedSrG4XC6Xbdue0u2lnFxf6/So2kNAKqyP0Wze82nXvXrvJNk8oy0MSAVryqz5PGfr5UMq5uVbTn9KwpD/u5SBdOQiiUMSj+wxLzHG9/TvJCvl0Q0pSIXtMZrNez7tulfvnSSbZ7SFAalgTZk1n+dsvXxIxbx8l1S8JkHI5OHLKUvXU5lOIdyWivQc27Y9P7pWpML2GM3mPZ923av3TpLNM9rCgFSwpsyaz3O2Xj6kYl6+7UhFEoIkCzUhyI9oZOLw5fSnq3x8uU7jESAVtsdoNu/5tOtevXeSbJ7RFgakgjVl1nyes/XyIRXzcrhUlNdPdKTiNT86kV+onaSkPA3q0SAVtsdoNu/5tOtevXeSbJ7RFgakgjVl1nyes/XyIRXzcrhUXI8q5NdC7JaKkvTY8/n8I/3/rU+GGuHnz5+Xt7e35tD+Q9wzbtW/ajbv+bTrXr13kmyeh7Yw7Bme5yVryrz5PGfr5UMq5uXt7UCpqH2iU08qbh2FyB+X//8jPwWKIxW2x2g27/m06169d5JsntEWBo5UsKbMms9ztl4+pGJeDpOKdNQhXROR2HuhduW2j2sq8iMW138/P+qUKKTC9hjN5j2fdt2r906SzTPawoBUsKbMms9ztl4+pGJeDpGKGOPLrU9nqslDRzbKj5NFKg5YjLTrPjKb93zada/eO0k2z2gLA1LBmjJrPs/ZevmQinl5uFRkX3bX/JbrdJ9cOsrvssju+1SeQhVCCJXTnx7yaVBIhe0xms17Pu26V++dJJtntIUBqWBNmTWf52y9fEjFvDxcKmKM75cGxbdqPxe3VY80tI54lI9/VP1Ihe0xms17Pu26V++dJJtntIUBqWBNmTWf52y9fEjFvBx6ofaMIBW2x2g27/m06169d5JsntEWBqSCNWXWfJ6z9fIhFfOCVBQgFbbHaDbv+bTrXr13kmye0RYGpII1ZdZ8nrP18iEV84JUFCAVtsdoNu/5tOtevXeSbJ7RFgakgjVl1nyes/XyIRXzglQUIBW2x2g27/m06169d5JsntEWBqSCNWXWfJ6z9fIhFfOCVBQgFbbHaDbv+bTrXr13kmye0RYGpII1ZdZ8nrP18iEV84JUFCAVtsdoNu/5tOtevXeSbJ7RFgakgjVl1nyes/XyIRXzglQUIBW2x2g27/m06169d5JsntEWBqSCNWXWfJ6z9fIhFfOCVBQgFbbHaDbv+bTrXr13kmye0RYGpII1ZdZ8nrP18iEV84JUFCAVtsdoNu/5tOtevXeSbJ7RFgakgjVl1nyes/XyIRXzglQUIBW2x2g27/m06169d5JsntEWBqSCNWXWfJ6z9fIhFfOCVBQgFbbHaDbv+bTrXr13kmye0RYGpII1ZdZ8nrP18iEV84JUFCAVtsdoNu/5tOtevXeSbJ7RFgakgjVl1ny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CnDjVgAAFANJREFU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4JUFCAVtsdoNu/5tOtevXeSbJ7R7svq81KST7vu1XvnOVsvH1IxL0hFAVJhe4xm855Pu+7VeyfJ5hntvqw+LyX5tOtevXees/XyIRXzglQUIBW2x2g27/m06169d5JsntHuy+rzUpJPu+7Ve+c5Wy8fUjEvSEUBUmF7jGbznk+77tV7J8nmGe2+rD4vJfm06169d56z9fIhFfOCVBQgFbbHaDbv+bTrXr13kmye0e7L6vNSkk+77tV75zlbLx9SMS9IRQFSYXuMZvOeT7vu1XsnyeYZ7b6sPi8l+bTrXr13nrP18iEV86IqFTHG10tGjPG1uP09u+2lfPy2bc+Xy+WhtSMVtsdoNu/5tOtevXeSbJ7R7svq81KST7vu1XvnOVsvH1IxL2pSEWM85UKwbdtTLhYxxpcY4ym/7Xw+/0j3P5/PPy6Xy2XbtqdH1oVU2B6j2bzn06579d5JsnlGuy+rz0tJPu26V++d52y9fEjFvKhIRZKEUgjSkYvz+fwjxnjKj05c7/+c3fe9PLLxCJAK22M0m/d82nWv3jtJNs9o92X1eSnJp1336r3znK2XD6mYFxWpSPJQ/jydzrRt29MtqYgxvsYY34+oDamwPUazec+nXffqvZNk84x2X1afl5J82nWv3jvP2Xr5kIp50ZKKU00KslOgXq7i8OX0pyQe+alQjwSpsD1Gs3nPp1336r2TZPOMdl9Wn5eSfNp1r947z9l6+ZCKeTElFek6iXSEIr9QOx2lKE+DejRIhe0xms17Pu26V++dJJtntPuy+ryU5NOue/Xeec7Wy4dUzItpqWg8Ll3Ifbr1yVCj/OMf//h/b29vFwaDwWAwGAzG945//OMf/+9R+3Twvby9GZSK2pGI6ylR7+X/H/UpUAAAAAAAsA8tqeheqF38/NNHyuZHLK7/fj/ylCgAAAAAAGijIhUteWjJRuXjZJEKAAAAAAAjqEhFCB/fM/FxClT+yU/F/T4JxPVnX05/OurToAAAAAAA4DZqUhHC5093ql1LkcvDrcc+8kJtAAAAAAC4D1WpAAAAAACA+UEqAAAAAABABFIBAAAAAAAikAoAAAAAABCBVAAAAAAAgAikAgAAAAAARCAVAAAAAAAgAqkAAAAAAAARSAUAAAAAAIhAKgAAAAAAQARSAQAAAAAAIpAKAAAAAAAQgVQcRIzx9XK5TP17jTG+XC6Xy/l8/lG7/XK5XGKMr7XHJMrbi/u+9u7zXVwKWpmtsG3b8+VyuWzb9lTelnqwbdvzPY+rPI+Z/oTweW7Vbs9rvTV3U65bv7v0uM7z3Pz7gP2cz+cf1/69aNci4dbfS2u+7F170u/Iwpy7Z523QozxPcZ4qt12zfB+7+NyLPUnkfXny99VOR9bfcz+Nm/97l5b/751X/AHUnEQK0pFypzfP8Z4qu3c5o/X/D1lC+ZHjm3bnlobGCvU6k7EGE83btv9+7bQn5x8R6aWLf/5tm1PNzam7zduO+W9Ryq+hxWl4t61J8b4kuan5u/p3nXeCrW6Q/hzrajdds+8tNKfnFuyWnkD5VRb69MbUY3bni6Xz29gIRVrg1QchKWdsVHulYp7Foy0UKVFW2uDNPOO4XXj9WUHJNvx/nLb3nfdrPQnJ/WqtXPQmI+fsubvJtZ+DxVRRiq+gRWl4t75k3ZWY4yvmm96zLpjmB2l/bSW5W9WlLfdeWTXRH9y8vWydVZBOR/LrOnxjdu+zGGkYm2QioMopSLbOXsqDx3nf5D5Tlz+x6yxSA1KRXeH9frcp+xUlV07ukfQWkhz9izIrfvmPXz0znmthvwd+ltza8dzd/vT2njWfl/572B0o5L3qvUatd99fp+0k5Ceq7gtvev2lD0HUvEN1KTiOr9OIdyeP2ke5sL46L+1vdya33t34mqkuXk+n3/cs6N7BL11fu/aWLtv2cNHb/caNZzSHGrNrd7z7ulPa/2t/b5u7SOM5G0cXWodOfsk9kmWGredyrlw629Asv7DHCAVB9GSinJBLg85Fvcb2mF/FPdKResdkZJycdXcOdtzHmxtw5IW03wDUe6Ulr2tHSqWUHu+6ztl77UNRH704dbz7u3PXqkoN9YxxteRHaK8jtoOWfm6tY172lFt/e7yft3K3rsN7qMlFelvM/Wwdlpbfr+RHfZHcmv9u7UD3ZtD5d+a5s5Zb52v7Txf30w7letFvlPa6O2Xxwhr//J8qdbamxA10Wg8b7c/e6WiXKev693Qtj+vo7LvUZOZT28gFW+GVn93pWjcmhua8xa+B6TiIFpSUS4O5c5N61z52g7P0dwrFdfHnNKGsrUQVhbR5vnv30F+Tm1tR6Sxc/qeNkTZzz56VHvX+3qfhx4ar+zAN48w7H3tvf3ZKxW1DekIZV3lHCtft7Gj+nG+c+N392nOlu8Y1kAq5NySisrfUHndy63T4b51Tbm101RbT3trT+t5yzcsvpveOl9Ze16u6+V75VSZl/Sc5XM9+vTL1tpWO8Jwz2vv6c9eqUhvDD0ib15XKdoNqfi035J+J7X7t7ZxvfUSqfANUnEQN6Tiy0Yu/0Nr3W/vu8yPZEQqsse+tzaU5QYn+5nqeaj5BWllfXlP0rs25UWVxQ59VQIfLYe1d8jKIwzZffe+67arP3ulIm1gpTsGtY1vPr9q8zHfUcnfdavVX/u7u/U30Pv7gP3ckoryvpV50Lrfrvn+SDprYnO+3Fp7am9qtK4P+G5a63xl7Tll6+ZzCJ936ENoS2Dr5yPUjsK21oC929y9/bnjSEV6E0e8PSznYz6/bklusUaW62d1+9J6zb23gQ+QioNYXSpC+JTlY3G89a63lR207B3S/NSYU74Y5+925xvFbMH9dC1FyaNqzTdo5UY630CUO9Q3nm93f/ZKxfW++TubomsqKofr32+87sdj8nfdrlmfs9ueyuduveae2+A+VpeK7D7VtafM1zqircGtdT4X/hA+1s7X7P/f8+do8SipuL7ux5sm+RtB2b/TbR871J3n29Wfe66pKI9gSa+pyJ73Q3Za8zF/TCw+ySr/myp/d63X3Hsb+ACpOIgBqXi5dT8Nqei95p7Fvvw9pIXsOzYeo9y6HiGEP991y/7/OW0E0v1bOzpH1lrbyU+LeOtdpZJ7+nOPVJTPP9Lnxsb3YyNZe9389MJYnF7R+921XnPPbXAfI1Kx437fLhW3XnPP32Dt93Dr7/E71pg91HqQdkjTEYoQPn9k7vXv8eZ278haazv5+d/03nr29uceqag9/0jW2pqY3ohpve61L++105tu/e5uveae28AHSMVBlDspA9dUqEvFrYW1dT5lSUUqmp/0FCun2GhQy52/05/3IdshfclzfWe/0s5y+a5Sdtt7uUN947l296e2k5Qd6bj1pYdDO3u9jWDrddPrNTbo79nvqPZYpOIbaOzg3XVNRfmcSlLRfDNhz99gufbUTq1JWDkFKoSmVLwmccj7UOyUfrpO7Tv6la9Rt9avPdu3e/tT257G65GO1joi2ZbU1sT89Kra8+Zv0JTb4/y2Vk1IxdogFQdR7py1PtWp3FGzJBXX+r7sjNUO7Zbv1Oc1ZxvIm59+lHbSegv5I8nfLct+9t7YSfnYeU8/yxfoxg5reR3Cy6MX1fR7q/3u8nO1a7/37Hf+fG9/ylOlanM8f5ey9piRnJWN4FP5usXjvnw6UPmcrXmHVHwPtZ2zWt9qO2qWpKJ2KtC1luoXxvXWnnK9Kbm+1rd9KuCedb68byw+JS+T+OoOa7n+HPE3lq0X1YvMaz3MH5tuu7c/SSCyf9c+uexU/B0MX5R/Y008la+baO2r5M95a961Hte7DXyAVDyQfAeuXATKUy2yP8z31v1qz62xA1Pmqi38IdRPnantJLReR+s84bLmG+/Uv9Tqay3O18eciud+eLZ8p7q8Ld9A3Nox3hofqVh7rkImv8z5cmeunBcjQpE/TyPHa+u5s52eLxv/W7+7Ha+JVAhJO3C13uU74rfWHktSkb92MeebO6ittWfPKTi33jE+it46n1Nbe1rraAhfryU4Kltal2u/22wtubVjXP3Y7tZzldeB5XO+tm0vfwejOVs58r+pRt3vtb+1623N392t1+zdBj5AKr6J7zxnFABgdnqSCwAAtkAqvgmkAgBgP0gFAMBcIBXfBFIBALAfpAIAYC6QCgAAAAAAEIFUAAAAAACACKQCAAAAAABEIBUAAAAAACACqQAAAAAAABFIBQAAAAAAiEAqAAAAAABABFIBAAAAAAAikAoAAAAAABCBVAAAAAAAgAikAgAAbhJjfIkxvmvXAQAAdkEqAAAKYoyvl4Jt256060rEGE8xxtM3vh5SAQAAN0EqAAAyLpfLpdyBPp/PPy6Xi3id3Lbt6d7niTG+xhhfi58hFQAAYAqkAgDgynUH/rCd50dJxXeDVAAAQA+kAgDgyvU0p+c99y1PkTqfzz/Sbdu2PRenTj3HGF/KU6rSY8rbsp+/5z9PRyeuonEq6vl03/x0rasUnPLXKR+fjsZkt78Uj29Kxa3HXh9/KrPn96llBACAuUAqAADCn0cRcjloUR7RSBKR/l3u1JevUTzXS7ED/+m5G6c/fZKKGON7fp9UT6ohyUR+n3zH/nw+/yjyPJWPb0nFvY+9yk21jtrtAAAwB0gFAECoS0X57nr+81Iarj97Tv9fvlufv0anjk+C0pOK8v7Zfd5TDTUp6O2853nuPf2peOypctTjo/byeVt5AADANkgFAED48xSe2ulP+Y5ueapPTv7Y7HSeL+/il89fnrp0r1TUdvhzaWhIxafnrZ2etVcqOo9tHlWpPa7MDwAAc4BUAABcaX2q0t7Tm3rP2Tj96dMRg288UvHxvLXn2CsVOx776dqT/PfbEiIAAJgPpAIA4Eo6CtE7Jeeej3Qtdt6/nGJVXg+RLmouHl9elP3pZ9eav4hJfiH4LalIRwzKx++Rih2PfW8J2K2jQwAAMBdIBQBAQe3Tisod39p9QvhTHLJ35r9cy5BuO5/PP2qfnJTvpOe3x8anP9VOySrEZc/pT6fsdV6vMrD39KfmY8vfR3m0olY7F2oDAMwHUgEAAIdxFbLmRe0AAOADpAIAAA4hHYXIj5pkpzztuiYFAADmAKkAAIDDKL8IkKMUAAA+QSoAAAAAAEAEUgEAAAAAACKQCgAAAAAAEIFUAAAAAACACKQCAAAAAABEIBUAAAAAACACqQAAAAAAABFIBQAAAAAAiEAqAAAAAABABFIBAAAAAAAikAoAAAAAABCBVAAAAAAAgAikAgAAAAAARCAVAAAAAAAgAqkAAAAAAAARSAUAAAAAAIhAKgAAAAAAQARSAQAAAAAAIt7e3i7h119//e+3t7cLg8FgMBgMBoPBYNw7fv311//+//WScI9XZjoxAAAAAElFTkSuQmCC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graphicFrame>
        <p:nvGraphicFramePr>
          <p:cNvPr id="10" name="Chart 9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A53DA8A9-E8C0-4795-BA2A-6E1B34314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131893"/>
              </p:ext>
            </p:extLst>
          </p:nvPr>
        </p:nvGraphicFramePr>
        <p:xfrm>
          <a:off x="762000" y="1850261"/>
          <a:ext cx="7515225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5183"/>
            <a:ext cx="7772400" cy="1143000"/>
          </a:xfrm>
        </p:spPr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112568"/>
          </a:xfrm>
        </p:spPr>
        <p:txBody>
          <a:bodyPr/>
          <a:lstStyle/>
          <a:p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outcomes of babies born 23 to 25 weeks gestation comparable to international results</a:t>
            </a:r>
          </a:p>
          <a:p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Outcomes of babies admitted to NICU at 23 weeks similar to 24 weeks </a:t>
            </a:r>
          </a:p>
          <a:p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 23 weeks gestation, majority of deaths </a:t>
            </a:r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used to be </a:t>
            </a:r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labour or </a:t>
            </a:r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those not resuscitated</a:t>
            </a:r>
            <a:endParaRPr lang="en-N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have improved. At 23 weeks gestation, counselling parents is now more positive</a:t>
            </a:r>
          </a:p>
          <a:p>
            <a:pPr lvl="1"/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Almost all parents request active treatment</a:t>
            </a:r>
          </a:p>
          <a:p>
            <a:pPr lvl="1"/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Almost all babies are actively treated</a:t>
            </a:r>
          </a:p>
          <a:p>
            <a:pPr lvl="1"/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majority of those who survive are normal developmentally</a:t>
            </a:r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D50CBEE-BCA2-41E9-87A4-29750024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6705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7">
            <a:extLst>
              <a:ext uri="{FF2B5EF4-FFF2-40B4-BE49-F238E27FC236}">
                <a16:creationId xmlns:a16="http://schemas.microsoft.com/office/drawing/2014/main" xmlns="" id="{1CEED0A8-5C87-4FCC-8BC3-0CF858F8F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667000"/>
            <a:ext cx="6705600" cy="4191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2400"/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xmlns="" id="{73DCD4B0-6280-4219-A315-7464B75C9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4">
            <a:extLst>
              <a:ext uri="{FF2B5EF4-FFF2-40B4-BE49-F238E27FC236}">
                <a16:creationId xmlns:a16="http://schemas.microsoft.com/office/drawing/2014/main" xmlns="" id="{2AEEAA80-8838-4338-AEA5-44FA72F31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"/>
            <a:ext cx="1600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Caleb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weeks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650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Text Box 5">
            <a:extLst>
              <a:ext uri="{FF2B5EF4-FFF2-40B4-BE49-F238E27FC236}">
                <a16:creationId xmlns:a16="http://schemas.microsoft.com/office/drawing/2014/main" xmlns="" id="{184EA6CD-F836-4F4E-875D-5545EB2BE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1600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Ashleigh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weeks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610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xmlns="" id="{DB11D69D-6883-4000-831A-63DACD6C2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943600" cy="41148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2400"/>
          </a:p>
        </p:txBody>
      </p:sp>
    </p:spTree>
    <p:extLst>
      <p:ext uri="{BB962C8B-B14F-4D97-AF65-F5344CB8AC3E}">
        <p14:creationId xmlns:p14="http://schemas.microsoft.com/office/powerpoint/2010/main" val="20597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avidk\Desktop\Cal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23"/>
            <a:ext cx="3456384" cy="6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27" y="1379385"/>
            <a:ext cx="4241380" cy="54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2AEEAA80-8838-4338-AEA5-44FA72F31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6201256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Caleb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2AEEAA80-8838-4338-AEA5-44FA72F31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742637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Ashleigh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2AEEAA80-8838-4338-AEA5-44FA72F31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307" y="188638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Aged 18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2664" cy="1143000"/>
          </a:xfrm>
        </p:spPr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Survival to discharge of babies admitted to NICU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338528"/>
              </p:ext>
            </p:extLst>
          </p:nvPr>
        </p:nvGraphicFramePr>
        <p:xfrm>
          <a:off x="755576" y="1559718"/>
          <a:ext cx="7776863" cy="503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78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609600"/>
            <a:ext cx="8784976" cy="1143000"/>
          </a:xfrm>
        </p:spPr>
        <p:txBody>
          <a:bodyPr/>
          <a:lstStyle/>
          <a:p>
            <a:r>
              <a:rPr lang="en-N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France, NZ and NWH:</a:t>
            </a:r>
            <a:br>
              <a:rPr lang="en-NZ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of survival of all live-births</a:t>
            </a:r>
            <a:endParaRPr lang="en-N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43346"/>
              </p:ext>
            </p:extLst>
          </p:nvPr>
        </p:nvGraphicFramePr>
        <p:xfrm>
          <a:off x="971600" y="2060848"/>
          <a:ext cx="6984776" cy="3528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905453">
                <a:tc>
                  <a:txBody>
                    <a:bodyPr/>
                    <a:lstStyle/>
                    <a:p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NZ </a:t>
                      </a:r>
                    </a:p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2007-2016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NWH </a:t>
                      </a:r>
                    </a:p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1995-2018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4588"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weeks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4588"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N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weeks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4588"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weeks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4588"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weeks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4588"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weeks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  <a:endParaRPr lang="en-N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602700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Ancel</a:t>
            </a:r>
            <a:r>
              <a:rPr lang="en-N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PY et al. Survival 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and morbidity of preterm children born at 22 through 34 weeks' gestation in France in 2011: results of the EPIPAGE-2 cohort study</a:t>
            </a:r>
            <a:r>
              <a:rPr lang="en-N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JAMA </a:t>
            </a:r>
            <a:r>
              <a:rPr lang="en-NZ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N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2015; 169: 230-238</a:t>
            </a:r>
          </a:p>
          <a:p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NZ PMMRC Report 2018                         (NZ: Survival to 28 days.  France and NWHZ: survival to discharge home)</a:t>
            </a: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Changes over time for 23 week babies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455912"/>
          </a:xfrm>
        </p:spPr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Survival if admitted to NICU</a:t>
            </a:r>
          </a:p>
          <a:p>
            <a:pPr marL="457200" lvl="1" indent="0">
              <a:buNone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	1995 – 2004: 	11 of 31 	= 35%</a:t>
            </a:r>
          </a:p>
          <a:p>
            <a:pPr marL="457200" lvl="1" indent="0">
              <a:buNone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	2005 – 2018: 	12 of 20	= 60%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If alive at onset of labour</a:t>
            </a:r>
          </a:p>
          <a:p>
            <a:pPr marL="457200" lvl="1" indent="0">
              <a:buNone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96200"/>
              </p:ext>
            </p:extLst>
          </p:nvPr>
        </p:nvGraphicFramePr>
        <p:xfrm>
          <a:off x="1619672" y="4437112"/>
          <a:ext cx="6096000" cy="2114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833916">
                <a:tc>
                  <a:txBody>
                    <a:bodyPr/>
                    <a:lstStyle/>
                    <a:p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Fetal deaths in labour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treatment if born alive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3142"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</a:t>
                      </a:r>
                      <a:r>
                        <a:rPr lang="en-N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        </a:t>
                      </a:r>
                    </a:p>
                    <a:p>
                      <a:pPr algn="ctr"/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46/98        </a:t>
                      </a:r>
                    </a:p>
                    <a:p>
                      <a:pPr algn="ctr"/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3142">
                <a:tc>
                  <a:txBody>
                    <a:bodyPr/>
                    <a:lstStyle/>
                    <a:p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2016 - 2018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         </a:t>
                      </a:r>
                    </a:p>
                    <a:p>
                      <a:pPr algn="ctr"/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13/14        </a:t>
                      </a:r>
                    </a:p>
                    <a:p>
                      <a:pPr algn="ctr"/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8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4F840359-F485-4684-92B0-E60AC0C14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36538"/>
            <a:ext cx="9109075" cy="1143000"/>
          </a:xfrm>
        </p:spPr>
        <p:txBody>
          <a:bodyPr/>
          <a:lstStyle/>
          <a:p>
            <a:r>
              <a:rPr lang="en-NZ" altLang="en-US" sz="3600">
                <a:latin typeface="Arial" panose="020B0604020202020204" pitchFamily="34" charset="0"/>
                <a:cs typeface="Arial" panose="020B0604020202020204" pitchFamily="34" charset="0"/>
              </a:rPr>
              <a:t>Survival to 28 days of very preterm babies by hospital of birth 2007-2016</a:t>
            </a:r>
          </a:p>
        </p:txBody>
      </p:sp>
      <p:sp>
        <p:nvSpPr>
          <p:cNvPr id="7172" name="TextBox 1">
            <a:extLst>
              <a:ext uri="{FF2B5EF4-FFF2-40B4-BE49-F238E27FC236}">
                <a16:creationId xmlns:a16="http://schemas.microsoft.com/office/drawing/2014/main" xmlns="" id="{8F6F2AE0-72CF-49AC-87AD-D6D6A34F7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6467475"/>
            <a:ext cx="2017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400">
                <a:latin typeface="Arial" panose="020B0604020202020204" pitchFamily="34" charset="0"/>
                <a:cs typeface="Arial" panose="020B0604020202020204" pitchFamily="34" charset="0"/>
              </a:rPr>
              <a:t>PMMRC report 2018</a:t>
            </a:r>
          </a:p>
        </p:txBody>
      </p:sp>
      <p:sp>
        <p:nvSpPr>
          <p:cNvPr id="7173" name="TextBox 5">
            <a:extLst>
              <a:ext uri="{FF2B5EF4-FFF2-40B4-BE49-F238E27FC236}">
                <a16:creationId xmlns:a16="http://schemas.microsoft.com/office/drawing/2014/main" xmlns="" id="{81AAB131-8678-44B6-B71B-114FF11C1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281738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400">
                <a:latin typeface="Arial" panose="020B0604020202020204" pitchFamily="34" charset="0"/>
                <a:cs typeface="Arial" panose="020B0604020202020204" pitchFamily="34" charset="0"/>
              </a:rPr>
              <a:t>Gestational age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75C6803B-3D60-48F4-BF4E-44C6F0C4C9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997231"/>
              </p:ext>
            </p:extLst>
          </p:nvPr>
        </p:nvGraphicFramePr>
        <p:xfrm>
          <a:off x="1115616" y="1484784"/>
          <a:ext cx="6768752" cy="510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D50CBEE-BCA2-41E9-87A4-29750024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6705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7">
            <a:extLst>
              <a:ext uri="{FF2B5EF4-FFF2-40B4-BE49-F238E27FC236}">
                <a16:creationId xmlns:a16="http://schemas.microsoft.com/office/drawing/2014/main" xmlns="" id="{1CEED0A8-5C87-4FCC-8BC3-0CF858F8F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667000"/>
            <a:ext cx="6705600" cy="4191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2400"/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xmlns="" id="{73DCD4B0-6280-4219-A315-7464B75C9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4">
            <a:extLst>
              <a:ext uri="{FF2B5EF4-FFF2-40B4-BE49-F238E27FC236}">
                <a16:creationId xmlns:a16="http://schemas.microsoft.com/office/drawing/2014/main" xmlns="" id="{2AEEAA80-8838-4338-AEA5-44FA72F31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"/>
            <a:ext cx="1600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Caleb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weeks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650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Text Box 5">
            <a:extLst>
              <a:ext uri="{FF2B5EF4-FFF2-40B4-BE49-F238E27FC236}">
                <a16:creationId xmlns:a16="http://schemas.microsoft.com/office/drawing/2014/main" xmlns="" id="{184EA6CD-F836-4F4E-875D-5545EB2BE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1600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Ashleigh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weeks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610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xmlns="" id="{DB11D69D-6883-4000-831A-63DACD6C2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943600" cy="41148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86418D3-1DF6-4BA3-B405-F60A038DA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xmlns="" id="{048A9B12-B45F-40C6-A9BF-5FEDEEE5D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562600"/>
            <a:ext cx="734481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Caleb and Ashleigh at 36 weeks gestation,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days before transfer to </a:t>
            </a:r>
            <a:r>
              <a:rPr lang="en-GB" altLang="en-US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Gisborne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0ACAAF06-B29D-4BD0-8CF2-F738622A8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Neurodevelopmental outcome</a:t>
            </a:r>
            <a:b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Child Development Unit, NWH</a:t>
            </a:r>
            <a:r>
              <a:rPr lang="en-GB" altLang="en-US" sz="12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1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2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Modified from Kitchen et al, 1984 and 1987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6028446D-43EE-4A04-BBD8-C825717E8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  <a:p>
            <a:pPr>
              <a:lnSpc>
                <a:spcPct val="80000"/>
              </a:lnSpc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Mild impairment</a:t>
            </a:r>
          </a:p>
          <a:p>
            <a:pPr lvl="1">
              <a:lnSpc>
                <a:spcPct val="80000"/>
              </a:lnSpc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Tone disorder or motor delay</a:t>
            </a:r>
          </a:p>
          <a:p>
            <a:pPr lvl="1">
              <a:lnSpc>
                <a:spcPct val="80000"/>
              </a:lnSpc>
            </a:pP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Bayley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motor score &gt;1SD below mean but mental score within the average range</a:t>
            </a:r>
          </a:p>
          <a:p>
            <a:pPr>
              <a:lnSpc>
                <a:spcPct val="80000"/>
              </a:lnSpc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Moderate disability</a:t>
            </a:r>
          </a:p>
          <a:p>
            <a:pPr lvl="1">
              <a:lnSpc>
                <a:spcPct val="80000"/>
              </a:lnSpc>
            </a:pP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Bayley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MDI 1 - 2 SD below mean</a:t>
            </a:r>
          </a:p>
          <a:p>
            <a:pPr lvl="1">
              <a:lnSpc>
                <a:spcPct val="80000"/>
              </a:lnSpc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Mild-Moderate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CP without developmental delay</a:t>
            </a:r>
          </a:p>
          <a:p>
            <a:pPr lvl="1">
              <a:lnSpc>
                <a:spcPct val="80000"/>
              </a:lnSpc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Impaired vision needing spectacles</a:t>
            </a:r>
          </a:p>
          <a:p>
            <a:pPr>
              <a:lnSpc>
                <a:spcPct val="80000"/>
              </a:lnSpc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Severe disability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Bailey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mental score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2SD below the mean</a:t>
            </a:r>
          </a:p>
          <a:p>
            <a:pPr lvl="1">
              <a:lnSpc>
                <a:spcPct val="80000"/>
              </a:lnSpc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Severe cerebral palsy</a:t>
            </a:r>
          </a:p>
          <a:p>
            <a:pPr lvl="1">
              <a:lnSpc>
                <a:spcPct val="80000"/>
              </a:lnSpc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Bilateral blindness</a:t>
            </a:r>
          </a:p>
          <a:p>
            <a:pPr lvl="1">
              <a:lnSpc>
                <a:spcPct val="80000"/>
              </a:lnSpc>
            </a:pP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Sensorineural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deafness needing aids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5167D00C-0173-45D6-95D6-4C2EBCDEA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28600"/>
            <a:ext cx="8928100" cy="1143000"/>
          </a:xfrm>
        </p:spPr>
        <p:txBody>
          <a:bodyPr/>
          <a:lstStyle/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Births at 20-25 weeks gestation in NWH, 1995-2018</a:t>
            </a:r>
            <a:b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1877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47" name="Object 4">
            <a:extLst>
              <a:ext uri="{FF2B5EF4-FFF2-40B4-BE49-F238E27FC236}">
                <a16:creationId xmlns:a16="http://schemas.microsoft.com/office/drawing/2014/main" xmlns="" id="{B5663BA5-8365-40C5-A2B9-32D15FA5A7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235075"/>
          <a:ext cx="8610600" cy="571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Worksheet" r:id="rId3" imgW="8534400" imgH="5667309" progId="Excel.Sheet.8">
                  <p:embed/>
                </p:oleObj>
              </mc:Choice>
              <mc:Fallback>
                <p:oleObj name="Worksheet" r:id="rId3" imgW="8534400" imgH="566730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35075"/>
                        <a:ext cx="8610600" cy="571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Oval 5">
            <a:extLst>
              <a:ext uri="{FF2B5EF4-FFF2-40B4-BE49-F238E27FC236}">
                <a16:creationId xmlns:a16="http://schemas.microsoft.com/office/drawing/2014/main" xmlns="" id="{B5F6FF79-7F3F-4EB9-922A-9C3D52C2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781300"/>
            <a:ext cx="1200150" cy="2303463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1067341" y="1556792"/>
            <a:ext cx="7473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260         301         284        294         351         387        Number  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7341" y="1876762"/>
            <a:ext cx="8379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115         143         153        174         261         315      </a:t>
            </a:r>
            <a:r>
              <a:rPr lang="en-N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</a:t>
            </a:r>
            <a:r>
              <a:rPr lang="en-N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Pre-lab and </a:t>
            </a:r>
            <a:r>
              <a:rPr lang="en-N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Malform</a:t>
            </a:r>
            <a:r>
              <a:rPr lang="en-N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>
            <a:extLst>
              <a:ext uri="{FF2B5EF4-FFF2-40B4-BE49-F238E27FC236}">
                <a16:creationId xmlns:a16="http://schemas.microsoft.com/office/drawing/2014/main" xmlns="" id="{EC1E19F3-220C-4A15-878C-E13C20F38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28600"/>
            <a:ext cx="8640763" cy="1219200"/>
          </a:xfrm>
        </p:spPr>
        <p:txBody>
          <a:bodyPr/>
          <a:lstStyle/>
          <a:p>
            <a:r>
              <a:rPr lang="en-GB" altLang="en-US" sz="4000">
                <a:latin typeface="Arial" panose="020B0604020202020204" pitchFamily="34" charset="0"/>
                <a:cs typeface="Arial" panose="020B0604020202020204" pitchFamily="34" charset="0"/>
              </a:rPr>
              <a:t>Babies born in NWH at 23 weeks </a:t>
            </a:r>
            <a:br>
              <a:rPr lang="en-GB" alt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000">
                <a:latin typeface="Arial" panose="020B0604020202020204" pitchFamily="34" charset="0"/>
                <a:cs typeface="Arial" panose="020B0604020202020204" pitchFamily="34" charset="0"/>
              </a:rPr>
              <a:t>from 1995-2018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95" name="Object 1027">
            <a:extLst>
              <a:ext uri="{FF2B5EF4-FFF2-40B4-BE49-F238E27FC236}">
                <a16:creationId xmlns:a16="http://schemas.microsoft.com/office/drawing/2014/main" xmlns="" id="{ECAAA912-9A67-424A-A65E-150A65D085B4}"/>
              </a:ext>
            </a:extLst>
          </p:cNvPr>
          <p:cNvGraphicFramePr>
            <a:graphicFrameLocks noGrp="1" noChangeAspect="1"/>
          </p:cNvGraphicFramePr>
          <p:nvPr>
            <p:ph type="dgm" idx="1"/>
          </p:nvPr>
        </p:nvGraphicFramePr>
        <p:xfrm>
          <a:off x="381000" y="2395538"/>
          <a:ext cx="8153400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Organization Chart" r:id="rId3" imgW="2269671" imgH="598034" progId="OrgPlusWOPX.4">
                  <p:embed followColorScheme="full"/>
                </p:oleObj>
              </mc:Choice>
              <mc:Fallback>
                <p:oleObj name="Organization Chart" r:id="rId3" imgW="2269671" imgH="598034" progId="OrgPlusWOPX.4">
                  <p:embed followColorScheme="full"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95538"/>
                        <a:ext cx="8153400" cy="214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DCBA04F6-5258-4BBD-A274-5F51C2396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542337" cy="1219200"/>
          </a:xfrm>
        </p:spPr>
        <p:txBody>
          <a:bodyPr/>
          <a:lstStyle/>
          <a:p>
            <a:r>
              <a:rPr lang="en-GB" altLang="en-US" sz="4000">
                <a:latin typeface="Arial" panose="020B0604020202020204" pitchFamily="34" charset="0"/>
                <a:cs typeface="Arial" panose="020B0604020202020204" pitchFamily="34" charset="0"/>
              </a:rPr>
              <a:t>Outcome of babies born at 23 weeks from 1995-2018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219" name="Object 3">
            <a:extLst>
              <a:ext uri="{FF2B5EF4-FFF2-40B4-BE49-F238E27FC236}">
                <a16:creationId xmlns:a16="http://schemas.microsoft.com/office/drawing/2014/main" xmlns="" id="{B17DBC13-2EEC-4211-825D-5A3B1D654546}"/>
              </a:ext>
            </a:extLst>
          </p:cNvPr>
          <p:cNvGraphicFramePr>
            <a:graphicFrameLocks noGrp="1" noChangeAspect="1"/>
          </p:cNvGraphicFramePr>
          <p:nvPr>
            <p:ph type="dgm" idx="1"/>
          </p:nvPr>
        </p:nvGraphicFramePr>
        <p:xfrm>
          <a:off x="384175" y="2349500"/>
          <a:ext cx="8542338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Organization Chart" r:id="rId3" imgW="1863340" imgH="727157" progId="OrgPlusWOPX.4">
                  <p:embed followColorScheme="full"/>
                </p:oleObj>
              </mc:Choice>
              <mc:Fallback>
                <p:oleObj name="Organization Chart" r:id="rId3" imgW="1863340" imgH="727157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2349500"/>
                        <a:ext cx="8542338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.pot">
  <a:themeElements>
    <a:clrScheme name="Blank Presentation.po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1650</TotalTime>
  <Words>721</Words>
  <Application>Microsoft Office PowerPoint</Application>
  <PresentationFormat>On-screen Show (4:3)</PresentationFormat>
  <Paragraphs>184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Blank Presentation.pot</vt:lpstr>
      <vt:lpstr>Worksheet</vt:lpstr>
      <vt:lpstr>Organization Chart</vt:lpstr>
      <vt:lpstr>Outcome of pregnancies ending  at 20-25 weeks' gestation from 1995 to 2018 </vt:lpstr>
      <vt:lpstr>Aim and method</vt:lpstr>
      <vt:lpstr>Survival to 28 days of very preterm babies by hospital of birth 2007-2016</vt:lpstr>
      <vt:lpstr>PowerPoint Presentation</vt:lpstr>
      <vt:lpstr>PowerPoint Presentation</vt:lpstr>
      <vt:lpstr>Neurodevelopmental outcome Child Development Unit, NWH                                                                                                          Modified from Kitchen et al, 1984 and 1987</vt:lpstr>
      <vt:lpstr>Births at 20-25 weeks gestation in NWH, 1995-2018 n = 1877</vt:lpstr>
      <vt:lpstr>Babies born in NWH at 23 weeks  from 1995-2018</vt:lpstr>
      <vt:lpstr>Outcome of babies born at 23 weeks from 1995-2018</vt:lpstr>
      <vt:lpstr>Outcome of babies born at 23 weeks from 1995-2018</vt:lpstr>
      <vt:lpstr>Outcome of babies born at 23 weeks from 1995-2018</vt:lpstr>
      <vt:lpstr>Outcome and birth weight of babies at 23 weeks gestation</vt:lpstr>
      <vt:lpstr>Outcome and 1 minute APGAR score of babies at 23 weeks gestation</vt:lpstr>
      <vt:lpstr>Resuscitation and survival at 23 weeks gestation</vt:lpstr>
      <vt:lpstr>Babies born in NWH at 24 weeks  from 1995-2018</vt:lpstr>
      <vt:lpstr>Outcome of babies born at 24 weeks from 1995-2018</vt:lpstr>
      <vt:lpstr>Outcome of babies born at 24 weeks from 1995-2018</vt:lpstr>
      <vt:lpstr>Outcome of babies born at 25 weeks from 1995-2018</vt:lpstr>
      <vt:lpstr>Survival to discharge home</vt:lpstr>
      <vt:lpstr>Long term outcome of survivors</vt:lpstr>
      <vt:lpstr>Survival and neuro-developmental injury in actively treated babies: international comparisons</vt:lpstr>
      <vt:lpstr>Conclusion</vt:lpstr>
      <vt:lpstr>PowerPoint Presentation</vt:lpstr>
      <vt:lpstr>PowerPoint Presentation</vt:lpstr>
      <vt:lpstr>Survival to discharge of babies admitted to NICU</vt:lpstr>
      <vt:lpstr>France, NZ and NWH: Comparison of survival of all live-births</vt:lpstr>
      <vt:lpstr>Changes over time for 23 week babies</vt:lpstr>
    </vt:vector>
  </TitlesOfParts>
  <Company>Auckland Healthcare Services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 of babies delivered at 23 weeks born in NWH 1995-2000</dc:title>
  <dc:creator>Auckland Healthcare Services</dc:creator>
  <cp:lastModifiedBy>David Knight (ADHB)</cp:lastModifiedBy>
  <cp:revision>105</cp:revision>
  <cp:lastPrinted>2019-09-03T01:50:27Z</cp:lastPrinted>
  <dcterms:created xsi:type="dcterms:W3CDTF">2001-06-25T01:21:57Z</dcterms:created>
  <dcterms:modified xsi:type="dcterms:W3CDTF">2019-09-04T23:22:10Z</dcterms:modified>
</cp:coreProperties>
</file>