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7" r:id="rId2"/>
    <p:sldId id="281" r:id="rId3"/>
    <p:sldId id="284" r:id="rId4"/>
    <p:sldId id="282" r:id="rId5"/>
    <p:sldId id="278" r:id="rId6"/>
    <p:sldId id="258" r:id="rId7"/>
    <p:sldId id="259" r:id="rId8"/>
    <p:sldId id="280" r:id="rId9"/>
    <p:sldId id="283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24"/>
  </p:normalViewPr>
  <p:slideViewPr>
    <p:cSldViewPr snapToGrid="0" snapToObjects="1">
      <p:cViewPr>
        <p:scale>
          <a:sx n="70" d="100"/>
          <a:sy n="70" d="100"/>
        </p:scale>
        <p:origin x="-498" y="-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Chart%20in%20Microsoft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Reasons For Referral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7D-DF44-92BA-DA457C2859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7D-DF44-92BA-DA457C2859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7D-DF44-92BA-DA457C2859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7D-DF44-92BA-DA457C28591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C7D-DF44-92BA-DA457C28591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C7D-DF44-92BA-DA457C28591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C7D-DF44-92BA-DA457C28591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C7D-DF44-92BA-DA457C28591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C7D-DF44-92BA-DA457C28591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C7D-DF44-92BA-DA457C28591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C7D-DF44-92BA-DA457C28591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C7D-DF44-92BA-DA457C28591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C7D-DF44-92BA-DA457C285914}"/>
              </c:ext>
            </c:extLst>
          </c:dPt>
          <c:cat>
            <c:strRef>
              <c:f>Sheet1!$A$2:$A$14</c:f>
              <c:strCache>
                <c:ptCount val="13"/>
                <c:pt idx="0">
                  <c:v>Dysmen</c:v>
                </c:pt>
                <c:pt idx="1">
                  <c:v>HMB</c:v>
                </c:pt>
                <c:pt idx="2">
                  <c:v>HMB + Dysmen</c:v>
                </c:pt>
                <c:pt idx="3">
                  <c:v>Pelvic Pain</c:v>
                </c:pt>
                <c:pt idx="4">
                  <c:v>Vaginal Pain</c:v>
                </c:pt>
                <c:pt idx="5">
                  <c:v>Vulval Pain</c:v>
                </c:pt>
                <c:pt idx="6">
                  <c:v>Secondary Amenorrhoea</c:v>
                </c:pt>
                <c:pt idx="7">
                  <c:v>Oligomenorrhoea</c:v>
                </c:pt>
                <c:pt idx="8">
                  <c:v>PCOS</c:v>
                </c:pt>
                <c:pt idx="9">
                  <c:v>Ovarian cyst</c:v>
                </c:pt>
                <c:pt idx="10">
                  <c:v>Hymenal anomaly</c:v>
                </c:pt>
                <c:pt idx="11">
                  <c:v>Menstrual management</c:v>
                </c:pt>
                <c:pt idx="12">
                  <c:v>Other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22</c:v>
                </c:pt>
                <c:pt idx="1">
                  <c:v>10</c:v>
                </c:pt>
                <c:pt idx="2">
                  <c:v>4</c:v>
                </c:pt>
                <c:pt idx="3">
                  <c:v>6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A2-8C47-8CF5-A1964E0D8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'[Chart in Microsoft Word]Sheet1'!$B$2:$B$41</cx:f>
        <cx:lvl ptCount="40" formatCode="General">
          <cx:pt idx="0">151</cx:pt>
          <cx:pt idx="1">158</cx:pt>
          <cx:pt idx="2">160</cx:pt>
          <cx:pt idx="3">167</cx:pt>
          <cx:pt idx="4">173</cx:pt>
          <cx:pt idx="5">182</cx:pt>
          <cx:pt idx="6">183</cx:pt>
          <cx:pt idx="7">188</cx:pt>
          <cx:pt idx="8">189</cx:pt>
          <cx:pt idx="9">190</cx:pt>
          <cx:pt idx="10">193</cx:pt>
          <cx:pt idx="11">197</cx:pt>
          <cx:pt idx="12">198</cx:pt>
          <cx:pt idx="13">199</cx:pt>
          <cx:pt idx="14">202</cx:pt>
          <cx:pt idx="15">203</cx:pt>
          <cx:pt idx="16">204</cx:pt>
          <cx:pt idx="17">207</cx:pt>
          <cx:pt idx="18">208</cx:pt>
          <cx:pt idx="19">209</cx:pt>
          <cx:pt idx="20">211</cx:pt>
          <cx:pt idx="21">212</cx:pt>
          <cx:pt idx="22">214</cx:pt>
          <cx:pt idx="23">215</cx:pt>
          <cx:pt idx="24">217</cx:pt>
          <cx:pt idx="25">218</cx:pt>
          <cx:pt idx="26">221</cx:pt>
          <cx:pt idx="27">225</cx:pt>
          <cx:pt idx="28">226</cx:pt>
          <cx:pt idx="29">229</cx:pt>
          <cx:pt idx="30">231</cx:pt>
          <cx:pt idx="31">232</cx:pt>
          <cx:pt idx="32">233</cx:pt>
          <cx:pt idx="33">234</cx:pt>
          <cx:pt idx="34">236</cx:pt>
          <cx:pt idx="35">239</cx:pt>
          <cx:pt idx="36">240</cx:pt>
          <cx:pt idx="37">242</cx:pt>
          <cx:pt idx="38">243</cx:pt>
          <cx:pt idx="39">248</cx:pt>
        </cx:lvl>
      </cx:numDim>
    </cx:data>
    <cx:data id="1">
      <cx:numDim type="val">
        <cx:f>'[Chart in Microsoft Word]Sheet1'!$C$2:$C$41</cx:f>
        <cx:lvl ptCount="40" formatCode="General">
          <cx:pt idx="0">1</cx:pt>
          <cx:pt idx="1">1</cx:pt>
          <cx:pt idx="2">1</cx:pt>
          <cx:pt idx="3">1</cx:pt>
          <cx:pt idx="4">1</cx:pt>
          <cx:pt idx="5">1</cx:pt>
          <cx:pt idx="6">3</cx:pt>
          <cx:pt idx="7">1</cx:pt>
          <cx:pt idx="8">1</cx:pt>
          <cx:pt idx="9">1</cx:pt>
          <cx:pt idx="10">1</cx:pt>
          <cx:pt idx="11">2</cx:pt>
          <cx:pt idx="12">1</cx:pt>
          <cx:pt idx="13">1</cx:pt>
          <cx:pt idx="14">4</cx:pt>
          <cx:pt idx="15">1</cx:pt>
          <cx:pt idx="16">1</cx:pt>
          <cx:pt idx="17">1</cx:pt>
          <cx:pt idx="18">1</cx:pt>
          <cx:pt idx="19">1</cx:pt>
          <cx:pt idx="20">3</cx:pt>
          <cx:pt idx="21">1</cx:pt>
          <cx:pt idx="22">2</cx:pt>
          <cx:pt idx="23">1</cx:pt>
          <cx:pt idx="24">2</cx:pt>
          <cx:pt idx="25">1</cx:pt>
          <cx:pt idx="26">2</cx:pt>
          <cx:pt idx="27">1</cx:pt>
          <cx:pt idx="28">1</cx:pt>
          <cx:pt idx="29">1</cx:pt>
          <cx:pt idx="30">1</cx:pt>
          <cx:pt idx="31">1</cx:pt>
          <cx:pt idx="32">3</cx:pt>
          <cx:pt idx="33">1</cx:pt>
          <cx:pt idx="34">1</cx:pt>
          <cx:pt idx="35">1</cx:pt>
          <cx:pt idx="36">1</cx:pt>
          <cx:pt idx="37">1</cx:pt>
          <cx:pt idx="38">1</cx:pt>
          <cx:pt idx="39">1</cx:pt>
        </cx:lvl>
      </cx:numDim>
    </cx:data>
  </cx:chartData>
  <cx:chart>
    <cx:title pos="t" align="ctr" overlay="0">
      <cx:tx>
        <cx:txData>
          <cx:v>Age Range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rPr>
            <a:t>Age Range</a:t>
          </a:r>
        </a:p>
      </cx:txPr>
    </cx:title>
    <cx:plotArea>
      <cx:plotAreaRegion>
        <cx:series layoutId="clusteredColumn" uniqueId="{A988D406-1598-464B-B968-2D4E6BC2361C}" formatIdx="0">
          <cx:dataId val="0"/>
          <cx:layoutPr>
            <cx:binning intervalClosed="r"/>
          </cx:layoutPr>
        </cx:series>
        <cx:series layoutId="clusteredColumn" hidden="1" uniqueId="{A77FE882-C753-0047-A52D-9FE4A229646E}" formatIdx="1">
          <cx:dataId val="1"/>
          <cx:layoutPr>
            <cx:binning intervalClosed="r"/>
          </cx:layoutPr>
        </cx:series>
      </cx:plotAreaRegion>
      <cx:axis id="0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endParaRPr lang="en-US" sz="9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7FFED-0A4E-A446-9742-CBB2B355DA3D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C407C-E5E2-DE44-ACEB-9E7EDFB08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4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EC2C4-92F5-CC41-BBBC-48D71303AB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82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EC2C4-92F5-CC41-BBBC-48D71303AB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0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C407C-E5E2-DE44-ACEB-9E7EDFB084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9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2F2B03-C9C8-AB48-943A-EA5B249D2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64EA1AA-F4FA-0147-9BCC-392DFC8C4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A01A2B-A4FF-F94D-94C6-68815891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08B7-CACF-1940-B943-04D0B812E3E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1591E6-DD0E-464D-B6F1-436FBFFA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EDC53C-EE41-5143-A4EF-C7F77314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F701-44A3-124B-8E91-CD36A05F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2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BFE27-A93F-2E47-9984-B6B45F3F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8F7FE2-C2CD-3A48-B3AE-5B9A9661F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1970BC-7587-1B4E-BA1B-E39CAA81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08B7-CACF-1940-B943-04D0B812E3E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3CB77F-B712-FC43-91EF-3151EC24D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3710C4-510E-C244-90DD-418C3C81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F701-44A3-124B-8E91-CD36A05F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0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1F454DC-677F-F441-92CC-7A6D423F7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E7C2DB8-9916-D84F-A3DD-DA2E155D2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60D417-E327-F640-98C9-BB27DC4E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08B7-CACF-1940-B943-04D0B812E3E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475225-0E3F-6842-BE41-00B081FE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467CD9-1F7E-B749-ACF8-CA6462AD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F701-44A3-124B-8E91-CD36A05F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1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57CAC1-D3A9-2842-B6B2-B331A5BCE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7B626F-C72C-9C44-AC2A-1EBE47D15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13504D-302A-9D4B-89E0-82CC038CD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08B7-CACF-1940-B943-04D0B812E3E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30ED17-107C-1D46-B95D-00D99D587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829831-7D13-AC40-908F-C30D40BC3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F701-44A3-124B-8E91-CD36A05F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9A3D5-D578-814B-85A7-8572EAA11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304FF6-27D5-D344-B52C-27DCA57A4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279C14-EC8C-C34D-8004-77FF901CC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08B7-CACF-1940-B943-04D0B812E3E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5A6532-A4F9-1542-AA35-2E6C4036C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F9E7C7-549B-9249-BCE4-E6C1294A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F701-44A3-124B-8E91-CD36A05F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2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9F620-C13F-E741-AA8D-E2433A27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8F9FAC-6815-F646-952F-FC6315C9F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787BD8-D480-3C43-BF3E-4C0E2D2AB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213E06-B7E7-1D43-8589-98E75FA6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08B7-CACF-1940-B943-04D0B812E3E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4F2DE6-86DB-8441-9E15-DD06F43D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FD6925-894F-0E4D-A599-C605CA01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F701-44A3-124B-8E91-CD36A05F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5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0C82C-CC3B-B640-B61D-B94FB4B9A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CE7200-CAD2-0B49-B1CC-A8106B7BB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8C9C5F-D58C-AF49-A13A-66E83A2BE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EE1E32A-13F1-3248-AD64-061202FD6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A2B0DE3-84B3-DA47-91DE-041F76C32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419F63A-4865-614C-BC20-DF721CC1F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08B7-CACF-1940-B943-04D0B812E3E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4F10716-AD3D-CE4F-8713-97FFB75B8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19B3568-D8F3-8F4F-AD8C-BE9BA5F4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F701-44A3-124B-8E91-CD36A05F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1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C9C377-3794-1341-BBF4-E78F4F1B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C5B444-8A33-1A49-AC96-87D5B7AA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08B7-CACF-1940-B943-04D0B812E3E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EBCC24-0DE8-9843-9E31-9B7C6E37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3FB3AD-DCD8-9B4D-9EC4-34626077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F701-44A3-124B-8E91-CD36A05F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6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D338AC5-51F6-1246-A9FB-A2FF6986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08B7-CACF-1940-B943-04D0B812E3E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9E9D89-570D-6A46-9E52-D8472692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BFB67C-B5E9-2A42-9A57-431C757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F701-44A3-124B-8E91-CD36A05F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6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7CF2A1-A25C-7141-A4DC-B50FE75F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603CAE-2278-8742-99CC-F8B0ED9C9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E231FD-BFE4-0C40-B6C7-C4031C246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86B396-2EDB-0545-8888-0E12AF34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08B7-CACF-1940-B943-04D0B812E3E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5E1850-AC11-F54E-A5A7-4ACE235C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1C30DA-1498-2E4E-BB72-57DE014D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F701-44A3-124B-8E91-CD36A05F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9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CF98C2-BB4A-CC4B-898C-A8C79F35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F8966EF-F0A3-9343-85F6-7D9D3F6DC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CED0CE9-B178-0744-A798-C909BF555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365201-6B2D-894B-83A8-4CE19A82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08B7-CACF-1940-B943-04D0B812E3E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62B47A-898A-994A-A6EC-ED25A8A1E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BD9D8E-EB46-D045-914F-B8212202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F701-44A3-124B-8E91-CD36A05F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7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4FC756-1C9A-8446-B322-5B06F814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65910A-FD84-7C49-BBEA-6BEB4F04C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EAA8AC-DBDF-464C-B875-3ACF46BD2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608B7-CACF-1940-B943-04D0B812E3E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386759-A92A-1F4D-B159-2A5EF424A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1E2116-D4FA-F944-9244-8CEB4884F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F701-44A3-124B-8E91-CD36A05F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3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umpBnIxOqy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pL9NYwsWfj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F01D90-FB33-1340-BFBF-58FA03686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Biology of Adolescence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BA4E07-8443-D147-A76E-4F371E5C8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4223" y="3807343"/>
            <a:ext cx="7608710" cy="25821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National Women’s Health</a:t>
            </a:r>
          </a:p>
          <a:p>
            <a:r>
              <a:rPr lang="en-US" dirty="0"/>
              <a:t>Annual Clinical Report Day</a:t>
            </a:r>
          </a:p>
          <a:p>
            <a:r>
              <a:rPr lang="en-US" dirty="0"/>
              <a:t>10 August 2018</a:t>
            </a:r>
          </a:p>
          <a:p>
            <a:endParaRPr lang="en-US" sz="2000" dirty="0"/>
          </a:p>
          <a:p>
            <a:endParaRPr lang="en-US" sz="2000" dirty="0"/>
          </a:p>
          <a:p>
            <a:pPr algn="r"/>
            <a:r>
              <a:rPr lang="en-US" sz="2000" dirty="0"/>
              <a:t>Saman Moeed, FRANZCOG, IFEPAG</a:t>
            </a:r>
          </a:p>
          <a:p>
            <a:pPr algn="r"/>
            <a:r>
              <a:rPr lang="en-US" sz="2000" dirty="0" err="1"/>
              <a:t>Paediatric</a:t>
            </a:r>
            <a:r>
              <a:rPr lang="en-US" sz="2000" dirty="0"/>
              <a:t> &amp; Adolescent </a:t>
            </a:r>
            <a:r>
              <a:rPr lang="en-US" sz="2000" dirty="0" err="1"/>
              <a:t>Gynaecologist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36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99" y="836712"/>
            <a:ext cx="9177793" cy="516403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98842579-3CF7-924D-B376-134EB36C8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7C061844-4669-2D42-BFF5-3311A320B5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E9669A9A-7960-9A4E-A7CC-AF77741F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F37A6F8-68B8-D643-825B-9A44F3DDB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hypothalamic pituitary ovarian axis">
            <a:extLst>
              <a:ext uri="{FF2B5EF4-FFF2-40B4-BE49-F238E27FC236}">
                <a16:creationId xmlns:a16="http://schemas.microsoft.com/office/drawing/2014/main" xmlns="" id="{FBE3D2A5-DF76-4A4C-AF6B-ACF175B1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27" y="575468"/>
            <a:ext cx="5830873" cy="576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5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11C75-093C-2545-8859-09342B17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teenage brain cartoon">
            <a:extLst>
              <a:ext uri="{FF2B5EF4-FFF2-40B4-BE49-F238E27FC236}">
                <a16:creationId xmlns:a16="http://schemas.microsoft.com/office/drawing/2014/main" xmlns="" id="{913601CD-B145-8F4E-9FBE-EAE08C2DB1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50" y="1314451"/>
            <a:ext cx="9101975" cy="469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3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4CB6C53-6479-BC42-BC2A-19A18E7E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76" y="365125"/>
            <a:ext cx="10870324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Pubery</a:t>
            </a:r>
            <a:r>
              <a:rPr lang="en-US" dirty="0" smtClean="0"/>
              <a:t> in Girls – Boobs </a:t>
            </a:r>
            <a:r>
              <a:rPr lang="en-US" dirty="0"/>
              <a:t>and More</a:t>
            </a:r>
            <a:br>
              <a:rPr lang="en-US" dirty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www.youtube.com/watch?v=umpBnIxOqy8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0"/>
          <a:stretch/>
        </p:blipFill>
        <p:spPr bwMode="auto">
          <a:xfrm>
            <a:off x="2175799" y="1840814"/>
            <a:ext cx="7650590" cy="4450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0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F96E16-1037-6144-9EFC-704234DE9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Young Women’s Clinic – A Snapshot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176C22-12D8-3246-9D46-2BFC7D91C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Monthly SMO-led clinic</a:t>
            </a:r>
          </a:p>
          <a:p>
            <a:r>
              <a:rPr lang="en-US" dirty="0"/>
              <a:t>For women &lt; 20 years of age</a:t>
            </a:r>
          </a:p>
          <a:p>
            <a:r>
              <a:rPr lang="en-US" dirty="0"/>
              <a:t>Referral conditions:</a:t>
            </a:r>
          </a:p>
          <a:p>
            <a:pPr lvl="1"/>
            <a:r>
              <a:rPr lang="en-US" dirty="0" err="1"/>
              <a:t>Dysmenorrhoea</a:t>
            </a:r>
            <a:endParaRPr lang="en-US" dirty="0"/>
          </a:p>
          <a:p>
            <a:pPr lvl="1"/>
            <a:r>
              <a:rPr lang="en-US" dirty="0"/>
              <a:t>Heavy menstrual bleeding</a:t>
            </a:r>
          </a:p>
          <a:p>
            <a:pPr lvl="1"/>
            <a:r>
              <a:rPr lang="en-US" dirty="0"/>
              <a:t>Pelvic pain</a:t>
            </a:r>
          </a:p>
          <a:p>
            <a:pPr lvl="1"/>
            <a:r>
              <a:rPr lang="en-US" dirty="0"/>
              <a:t>Secondary </a:t>
            </a:r>
            <a:r>
              <a:rPr lang="en-US" dirty="0" err="1"/>
              <a:t>amenorrhoea</a:t>
            </a:r>
            <a:endParaRPr lang="en-US" dirty="0"/>
          </a:p>
          <a:p>
            <a:pPr lvl="1"/>
            <a:r>
              <a:rPr lang="en-US" dirty="0"/>
              <a:t>Contraception/menstrual management in complex cases</a:t>
            </a:r>
          </a:p>
          <a:p>
            <a:pPr lvl="1"/>
            <a:r>
              <a:rPr lang="en-US" dirty="0"/>
              <a:t>Ovarian cysts</a:t>
            </a:r>
          </a:p>
          <a:p>
            <a:pPr lvl="1"/>
            <a:r>
              <a:rPr lang="en-US" dirty="0" err="1"/>
              <a:t>Vulval</a:t>
            </a:r>
            <a:r>
              <a:rPr lang="en-US" dirty="0"/>
              <a:t> pain</a:t>
            </a:r>
          </a:p>
        </p:txBody>
      </p:sp>
    </p:spTree>
    <p:extLst>
      <p:ext uri="{BB962C8B-B14F-4D97-AF65-F5344CB8AC3E}">
        <p14:creationId xmlns:p14="http://schemas.microsoft.com/office/powerpoint/2010/main" val="2106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A6B521-2673-9E49-A103-CAD04B1D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Distribution</a:t>
            </a:r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38D2E48-98AD-1345-8099-790CC5D2282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470000" y="1411288"/>
              <a:ext cx="9252000" cy="4284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ontent Placeholder 3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238D2E48-98AD-1345-8099-790CC5D2282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0000" y="1411288"/>
                <a:ext cx="9252000" cy="4284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DA7C00-1C1A-A444-ABD4-5C8068BB9026}"/>
              </a:ext>
            </a:extLst>
          </p:cNvPr>
          <p:cNvSpPr txBox="1"/>
          <p:nvPr/>
        </p:nvSpPr>
        <p:spPr>
          <a:xfrm>
            <a:off x="1785938" y="5695288"/>
            <a:ext cx="882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13                 14                 15                16               17               18              19                 20                  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C6AA630-6D48-A642-A9BB-41E9F5E7B627}"/>
              </a:ext>
            </a:extLst>
          </p:cNvPr>
          <p:cNvCxnSpPr/>
          <p:nvPr/>
        </p:nvCxnSpPr>
        <p:spPr>
          <a:xfrm>
            <a:off x="6472238" y="1843088"/>
            <a:ext cx="0" cy="3852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A112FA3-AE23-B64B-B7CB-50CE9229890D}"/>
              </a:ext>
            </a:extLst>
          </p:cNvPr>
          <p:cNvCxnSpPr/>
          <p:nvPr/>
        </p:nvCxnSpPr>
        <p:spPr>
          <a:xfrm>
            <a:off x="6653463" y="1843088"/>
            <a:ext cx="0" cy="385220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61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139B96-4FBC-2A43-99C7-B0382D995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4CDF7E40-D31B-F54D-89A7-B51DEBB80670}"/>
              </a:ext>
            </a:extLst>
          </p:cNvPr>
          <p:cNvGraphicFramePr/>
          <p:nvPr>
            <p:extLst/>
          </p:nvPr>
        </p:nvGraphicFramePr>
        <p:xfrm>
          <a:off x="1271752" y="241739"/>
          <a:ext cx="9490841" cy="593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8BE8C55-F5DF-6040-8825-4DE1468F4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2FFBD5-5ED6-2448-B0B0-A19FF1B5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For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55476B-862B-9A4E-8B03-7A41A3C04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DNA rate:	</a:t>
            </a:r>
          </a:p>
          <a:p>
            <a:pPr lvl="1"/>
            <a:r>
              <a:rPr lang="en-US" dirty="0"/>
              <a:t>14% for first appointment</a:t>
            </a:r>
          </a:p>
          <a:p>
            <a:r>
              <a:rPr lang="en-US" dirty="0"/>
              <a:t>Accuracy of triaging</a:t>
            </a:r>
          </a:p>
          <a:p>
            <a:pPr lvl="1"/>
            <a:r>
              <a:rPr lang="en-US" dirty="0"/>
              <a:t>10% of referrals outside clinic criteria</a:t>
            </a:r>
          </a:p>
          <a:p>
            <a:r>
              <a:rPr lang="en-US" dirty="0"/>
              <a:t>Involvement of registrars</a:t>
            </a:r>
          </a:p>
          <a:p>
            <a:r>
              <a:rPr lang="en-US" dirty="0"/>
              <a:t>Opportunity to share knowledge &amp; expertise</a:t>
            </a:r>
          </a:p>
          <a:p>
            <a:pPr lvl="1"/>
            <a:r>
              <a:rPr lang="en-US" dirty="0"/>
              <a:t>Visiting clinicians</a:t>
            </a:r>
          </a:p>
          <a:p>
            <a:r>
              <a:rPr lang="en-US" dirty="0"/>
              <a:t>Audit and research</a:t>
            </a:r>
          </a:p>
          <a:p>
            <a:pPr lvl="1"/>
            <a:r>
              <a:rPr lang="en-US" dirty="0"/>
              <a:t>Planned registrar research project (</a:t>
            </a:r>
            <a:r>
              <a:rPr lang="en-US" dirty="0" err="1"/>
              <a:t>dysmenorrhoea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26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B5CCB-BA9D-B941-816B-4460D5DF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75" y="375408"/>
            <a:ext cx="11614244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Strength of Women – Little Girls Don’t Stay Little Girls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www.youtube.com/watch?v=pL9NYwsWfjE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95" y="1977291"/>
            <a:ext cx="7432343" cy="420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7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101</Words>
  <Application>Microsoft Office PowerPoint</Application>
  <PresentationFormat>Custom</PresentationFormat>
  <Paragraphs>37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Biology of Adolescence</vt:lpstr>
      <vt:lpstr>PowerPoint Presentation</vt:lpstr>
      <vt:lpstr>PowerPoint Presentation</vt:lpstr>
      <vt:lpstr>Pubery in Girls – Boobs and More https://www.youtube.com/watch?v=umpBnIxOqy8 </vt:lpstr>
      <vt:lpstr>Young Women’s Clinic – A Snapshot</vt:lpstr>
      <vt:lpstr>Age Distribution</vt:lpstr>
      <vt:lpstr>PowerPoint Presentation</vt:lpstr>
      <vt:lpstr>Areas For Improvement</vt:lpstr>
      <vt:lpstr>The Strength of Women – Little Girls Don’t Stay Little Girls https://www.youtube.com/watch?v=pL9NYwsWfjE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 Moeed</dc:creator>
  <cp:lastModifiedBy>syntocin</cp:lastModifiedBy>
  <cp:revision>10</cp:revision>
  <dcterms:created xsi:type="dcterms:W3CDTF">2018-05-30T09:51:14Z</dcterms:created>
  <dcterms:modified xsi:type="dcterms:W3CDTF">2019-02-14T02:48:42Z</dcterms:modified>
</cp:coreProperties>
</file>