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37" r:id="rId2"/>
    <p:sldMasterId id="2147483651" r:id="rId3"/>
    <p:sldMasterId id="2147483713" r:id="rId4"/>
  </p:sldMasterIdLst>
  <p:notesMasterIdLst>
    <p:notesMasterId r:id="rId19"/>
  </p:notesMasterIdLst>
  <p:handoutMasterIdLst>
    <p:handoutMasterId r:id="rId20"/>
  </p:handoutMasterIdLst>
  <p:sldIdLst>
    <p:sldId id="261" r:id="rId5"/>
    <p:sldId id="275" r:id="rId6"/>
    <p:sldId id="258" r:id="rId7"/>
    <p:sldId id="284" r:id="rId8"/>
    <p:sldId id="285" r:id="rId9"/>
    <p:sldId id="276" r:id="rId10"/>
    <p:sldId id="279" r:id="rId11"/>
    <p:sldId id="273" r:id="rId12"/>
    <p:sldId id="278" r:id="rId13"/>
    <p:sldId id="277" r:id="rId14"/>
    <p:sldId id="280" r:id="rId15"/>
    <p:sldId id="281" r:id="rId16"/>
    <p:sldId id="283" r:id="rId17"/>
    <p:sldId id="286" r:id="rId18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A0"/>
    <a:srgbClr val="009999"/>
    <a:srgbClr val="00C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70" autoAdjust="0"/>
  </p:normalViewPr>
  <p:slideViewPr>
    <p:cSldViewPr>
      <p:cViewPr varScale="1">
        <p:scale>
          <a:sx n="103" d="100"/>
          <a:sy n="103" d="100"/>
        </p:scale>
        <p:origin x="-2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844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B7239-2B73-4CE5-89C5-0E0560417887}" type="datetimeFigureOut">
              <a:rPr lang="en-NZ" smtClean="0"/>
              <a:t>14/02/2019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6C84-A093-45EF-ABAB-FED2F95F5B5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0560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4C920-DB8F-48EF-8A1B-E9087C6777E0}" type="datetimeFigureOut">
              <a:rPr lang="en-NZ" smtClean="0"/>
              <a:t>14/02/2019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9C93C-8822-41C5-BA88-B90B559EF16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732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I would like to Introduce</a:t>
            </a:r>
            <a:r>
              <a:rPr lang="en-NZ" baseline="0" dirty="0" smtClean="0"/>
              <a:t> you to a programme that looks to address and deliver comprehensive sexuality education with the state school system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9C93C-8822-41C5-BA88-B90B559EF169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52565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1" kern="1200" dirty="0" smtClean="0">
                <a:solidFill>
                  <a:srgbClr val="1F497D"/>
                </a:solidFill>
                <a:latin typeface="+mn-lt"/>
              </a:rPr>
              <a:t>3.6% </a:t>
            </a:r>
            <a:r>
              <a:rPr lang="en-NZ" sz="1200" kern="1200" dirty="0" smtClean="0">
                <a:solidFill>
                  <a:srgbClr val="1F497D"/>
                </a:solidFill>
                <a:latin typeface="+mn-lt"/>
              </a:rPr>
              <a:t>of all recoded  PSSP contact identify outside of the gender binary (gender diverse, Trans male, Trans female).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NZ" sz="1200" kern="1200" dirty="0" smtClean="0">
              <a:solidFill>
                <a:srgbClr val="1F497D"/>
              </a:solidFill>
              <a:latin typeface="+mn-lt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kern="1200" dirty="0" smtClean="0">
                <a:solidFill>
                  <a:srgbClr val="1F497D"/>
                </a:solidFill>
                <a:latin typeface="+mn-lt"/>
              </a:rPr>
              <a:t>This is encouraging data as it aligns with Youth 12 survey findings. Furthermore, it demonstrates that PSSP is accessible to this minority population if they choose or require its support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9C93C-8822-41C5-BA88-B90B559EF169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73054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9C93C-8822-41C5-BA88-B90B559EF169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7152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9C93C-8822-41C5-BA88-B90B559EF169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54687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9C93C-8822-41C5-BA88-B90B559EF169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5004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9C93C-8822-41C5-BA88-B90B559EF169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1214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err="1" smtClean="0"/>
              <a:t>Hetronormative</a:t>
            </a:r>
            <a:endParaRPr lang="en-NZ" dirty="0" smtClean="0"/>
          </a:p>
          <a:p>
            <a:r>
              <a:rPr lang="en-NZ" dirty="0" smtClean="0"/>
              <a:t>Follows</a:t>
            </a:r>
            <a:r>
              <a:rPr lang="en-NZ" baseline="0" dirty="0" smtClean="0"/>
              <a:t> and reinforces gender binary and associated stereotypes</a:t>
            </a:r>
          </a:p>
          <a:p>
            <a:r>
              <a:rPr lang="en-NZ" baseline="0" dirty="0" smtClean="0"/>
              <a:t>Sexual education </a:t>
            </a:r>
            <a:r>
              <a:rPr lang="en-NZ" baseline="0" dirty="0" err="1" smtClean="0"/>
              <a:t>vs</a:t>
            </a:r>
            <a:r>
              <a:rPr lang="en-NZ" baseline="0" dirty="0" smtClean="0"/>
              <a:t> sexuality education  (attraction/sexual orientation, gender, sex, anatomy, consent, relationships, contraception, conception, media, safe social gathering/safe partying</a:t>
            </a:r>
          </a:p>
          <a:p>
            <a:r>
              <a:rPr lang="en-NZ" baseline="0" dirty="0" smtClean="0"/>
              <a:t>Associates sex with love</a:t>
            </a:r>
          </a:p>
          <a:p>
            <a:endParaRPr lang="en-NZ" baseline="0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9C93C-8822-41C5-BA88-B90B559EF169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70068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9C93C-8822-41C5-BA88-B90B559EF169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2417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Creating a culture that  champions young people to be better informed and empowered around their</a:t>
            </a:r>
            <a:r>
              <a:rPr lang="en-NZ" baseline="0" dirty="0" smtClean="0"/>
              <a:t> own sexual health and wellbeing.</a:t>
            </a:r>
          </a:p>
          <a:p>
            <a:endParaRPr lang="en-NZ" baseline="0" dirty="0" smtClean="0"/>
          </a:p>
          <a:p>
            <a:r>
              <a:rPr lang="en-NZ" baseline="0" dirty="0" smtClean="0"/>
              <a:t>Encourage youth to role model &amp; sensitively support others with things that are often not easily or frequently discussed in society.</a:t>
            </a:r>
          </a:p>
          <a:p>
            <a:endParaRPr lang="en-NZ" baseline="0" dirty="0" smtClean="0"/>
          </a:p>
          <a:p>
            <a:r>
              <a:rPr lang="en-NZ" baseline="0" dirty="0" smtClean="0"/>
              <a:t>Support stakeholders to critically review school environments &amp; take steps to celebrate diversity &amp; inclusivity at all levels &amp; practices.</a:t>
            </a:r>
          </a:p>
          <a:p>
            <a:endParaRPr lang="en-NZ" baseline="0" dirty="0" smtClean="0"/>
          </a:p>
          <a:p>
            <a:r>
              <a:rPr lang="en-NZ" baseline="0" dirty="0" err="1" smtClean="0"/>
              <a:t>Activily</a:t>
            </a:r>
            <a:r>
              <a:rPr lang="en-NZ" baseline="0" dirty="0" smtClean="0"/>
              <a:t> support school stake holders to engage in health promotion approaches that drive social </a:t>
            </a:r>
            <a:r>
              <a:rPr lang="en-NZ" baseline="0" dirty="0" err="1" smtClean="0"/>
              <a:t>social</a:t>
            </a:r>
            <a:r>
              <a:rPr lang="en-NZ" baseline="0" dirty="0" smtClean="0"/>
              <a:t> change  then supports learning environments that are better for all.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9C93C-8822-41C5-BA88-B90B559EF169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78668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Young people attend a 4 day residential</a:t>
            </a:r>
            <a:r>
              <a:rPr lang="en-NZ" baseline="0" dirty="0" smtClean="0"/>
              <a:t> </a:t>
            </a:r>
            <a:r>
              <a:rPr lang="en-NZ" baseline="0" dirty="0" err="1" smtClean="0"/>
              <a:t>hui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9C93C-8822-41C5-BA88-B90B559EF169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1247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9C93C-8822-41C5-BA88-B90B559EF169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75839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9C93C-8822-41C5-BA88-B90B559EF169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36122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9C93C-8822-41C5-BA88-B90B559EF169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28082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9C93C-8822-41C5-BA88-B90B559EF169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99509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1772915"/>
            <a:ext cx="7849244" cy="647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6E6E6E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2420615"/>
            <a:ext cx="7849244" cy="3816697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>
              <a:defRPr sz="2400"/>
            </a:lvl2pPr>
          </a:lstStyle>
          <a:p>
            <a:pPr lvl="0"/>
            <a:r>
              <a:rPr lang="en-US" dirty="0" smtClean="0"/>
              <a:t>Bullet points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endParaRPr lang="en-NZ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11560" y="980728"/>
            <a:ext cx="7848872" cy="79208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50A0"/>
                </a:solidFill>
              </a:defRPr>
            </a:lvl1pPr>
          </a:lstStyle>
          <a:p>
            <a:r>
              <a:rPr lang="en-US" dirty="0" smtClean="0"/>
              <a:t>Title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7494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1556792"/>
            <a:ext cx="7849244" cy="647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6E6E6E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2204591"/>
            <a:ext cx="7849244" cy="3528665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800"/>
            </a:lvl1pPr>
            <a:lvl2pPr>
              <a:defRPr sz="2400"/>
            </a:lvl2pPr>
          </a:lstStyle>
          <a:p>
            <a:pPr lvl="0"/>
            <a:r>
              <a:rPr lang="en-US" dirty="0" smtClean="0"/>
              <a:t>Bullet points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11560" y="764704"/>
            <a:ext cx="7848872" cy="79208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50A0"/>
                </a:solidFill>
              </a:defRPr>
            </a:lvl1pPr>
          </a:lstStyle>
          <a:p>
            <a:r>
              <a:rPr lang="en-US" dirty="0" smtClean="0"/>
              <a:t>Title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01401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1259260" y="1052835"/>
            <a:ext cx="7417176" cy="647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6E6E6E"/>
                </a:solidFill>
                <a:latin typeface="Calibri" panose="020F0502020204030204" pitchFamily="34" charset="0"/>
              </a:defRPr>
            </a:lvl1pPr>
            <a:lvl2pPr marL="9144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259260" y="1700535"/>
            <a:ext cx="7417176" cy="4392761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</a:lstStyle>
          <a:p>
            <a:pPr lvl="0"/>
            <a:r>
              <a:rPr lang="en-US" dirty="0" smtClean="0"/>
              <a:t>Bullet points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59632" y="260648"/>
            <a:ext cx="7416824" cy="79208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50A0"/>
                </a:solidFill>
              </a:defRPr>
            </a:lvl1pPr>
          </a:lstStyle>
          <a:p>
            <a:r>
              <a:rPr lang="en-US" dirty="0" smtClean="0"/>
              <a:t>Title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3976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1268859"/>
            <a:ext cx="7344816" cy="647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6E6E6E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916559"/>
            <a:ext cx="7344816" cy="4392761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800"/>
            </a:lvl1pPr>
            <a:lvl2pPr>
              <a:defRPr sz="2400"/>
            </a:lvl2pPr>
          </a:lstStyle>
          <a:p>
            <a:pPr lvl="0"/>
            <a:r>
              <a:rPr lang="en-US" dirty="0" smtClean="0"/>
              <a:t>Bullet points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67917" y="476672"/>
            <a:ext cx="7344467" cy="79208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50A0"/>
                </a:solidFill>
              </a:defRPr>
            </a:lvl1pPr>
          </a:lstStyle>
          <a:p>
            <a:r>
              <a:rPr lang="en-US" dirty="0" smtClean="0"/>
              <a:t>Title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1238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7505" y="108478"/>
            <a:ext cx="7920880" cy="624112"/>
            <a:chOff x="698048" y="146169"/>
            <a:chExt cx="6912768" cy="618536"/>
          </a:xfrm>
        </p:grpSpPr>
        <p:sp>
          <p:nvSpPr>
            <p:cNvPr id="12" name="Round Single Corner Rectangle 11"/>
            <p:cNvSpPr/>
            <p:nvPr userDrawn="1"/>
          </p:nvSpPr>
          <p:spPr>
            <a:xfrm rot="10800000" flipH="1">
              <a:off x="698048" y="146169"/>
              <a:ext cx="6912768" cy="618536"/>
            </a:xfrm>
            <a:prstGeom prst="round1Rect">
              <a:avLst>
                <a:gd name="adj" fmla="val 50000"/>
              </a:avLst>
            </a:prstGeom>
            <a:gradFill>
              <a:gsLst>
                <a:gs pos="100000">
                  <a:srgbClr val="0050A0"/>
                </a:gs>
                <a:gs pos="0">
                  <a:srgbClr val="00C0F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3" name="Round Same Side Corner Rectangle 12"/>
            <p:cNvSpPr/>
            <p:nvPr userDrawn="1"/>
          </p:nvSpPr>
          <p:spPr>
            <a:xfrm rot="16200000">
              <a:off x="2092009" y="-1234873"/>
              <a:ext cx="605617" cy="3393540"/>
            </a:xfrm>
            <a:prstGeom prst="round2SameRect">
              <a:avLst>
                <a:gd name="adj1" fmla="val 0"/>
                <a:gd name="adj2" fmla="val 0"/>
              </a:avLst>
            </a:prstGeom>
            <a:blipFill dpi="0" rotWithShape="1">
              <a:blip r:embed="rId3">
                <a:alphaModFix amt="37000"/>
              </a:blip>
              <a:srcRect/>
              <a:stretch>
                <a:fillRect l="-77000" r="-45000"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pic>
        <p:nvPicPr>
          <p:cNvPr id="7" name="Picture 9" descr="ADHB LOGO 20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4052"/>
            <a:ext cx="709942" cy="61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75856" y="238655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Auckland District Health Board</a:t>
            </a:r>
            <a:endParaRPr lang="en-NZ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424064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900" b="1" dirty="0" smtClean="0">
                <a:solidFill>
                  <a:srgbClr val="00AEEF"/>
                </a:solidFill>
                <a:effectLst/>
                <a:latin typeface="Calibri"/>
                <a:ea typeface="Calibri"/>
              </a:rPr>
              <a:t>Welcome  </a:t>
            </a:r>
            <a:r>
              <a:rPr lang="en-AU" sz="900" b="1" i="1" dirty="0" err="1" smtClean="0">
                <a:solidFill>
                  <a:srgbClr val="00AEEF"/>
                </a:solidFill>
                <a:effectLst/>
                <a:latin typeface="Calibri"/>
                <a:ea typeface="Calibri"/>
              </a:rPr>
              <a:t>Haere</a:t>
            </a:r>
            <a:r>
              <a:rPr lang="en-AU" sz="900" b="1" i="1" dirty="0" smtClean="0">
                <a:solidFill>
                  <a:srgbClr val="00AEEF"/>
                </a:solidFill>
                <a:effectLst/>
                <a:latin typeface="Calibri"/>
                <a:ea typeface="Calibri"/>
              </a:rPr>
              <a:t> Mai</a:t>
            </a:r>
            <a:r>
              <a:rPr lang="en-AU" sz="900" b="1" dirty="0" smtClean="0">
                <a:solidFill>
                  <a:srgbClr val="000000"/>
                </a:solidFill>
                <a:effectLst/>
                <a:latin typeface="Calibri"/>
                <a:ea typeface="Calibri"/>
              </a:rPr>
              <a:t>  |  </a:t>
            </a:r>
            <a:r>
              <a:rPr lang="en-AU" sz="900" b="1" dirty="0" smtClean="0">
                <a:solidFill>
                  <a:srgbClr val="ABD027"/>
                </a:solidFill>
                <a:effectLst/>
                <a:latin typeface="Calibri"/>
                <a:ea typeface="Calibri"/>
              </a:rPr>
              <a:t>Respect  </a:t>
            </a:r>
            <a:r>
              <a:rPr lang="en-AU" sz="900" b="1" i="1" dirty="0" err="1" smtClean="0">
                <a:solidFill>
                  <a:srgbClr val="ABD027"/>
                </a:solidFill>
                <a:effectLst/>
                <a:latin typeface="Calibri"/>
                <a:ea typeface="Calibri"/>
              </a:rPr>
              <a:t>Manaaki</a:t>
            </a:r>
            <a:r>
              <a:rPr lang="en-AU" sz="900" b="1" i="1" dirty="0" smtClean="0">
                <a:solidFill>
                  <a:srgbClr val="000000"/>
                </a:solidFill>
                <a:effectLst/>
                <a:latin typeface="Calibri"/>
                <a:ea typeface="Calibri"/>
              </a:rPr>
              <a:t>  </a:t>
            </a:r>
            <a:r>
              <a:rPr lang="en-AU" sz="900" b="1" dirty="0" smtClean="0">
                <a:solidFill>
                  <a:srgbClr val="000000"/>
                </a:solidFill>
                <a:effectLst/>
                <a:latin typeface="Calibri"/>
                <a:ea typeface="Calibri"/>
              </a:rPr>
              <a:t>|  </a:t>
            </a:r>
            <a:r>
              <a:rPr lang="en-AU" sz="900" b="1" dirty="0" smtClean="0">
                <a:solidFill>
                  <a:srgbClr val="BBB0A3"/>
                </a:solidFill>
                <a:effectLst/>
                <a:latin typeface="Calibri"/>
                <a:ea typeface="Calibri"/>
              </a:rPr>
              <a:t>Together  </a:t>
            </a:r>
            <a:r>
              <a:rPr lang="en-AU" sz="900" b="1" i="1" dirty="0" err="1" smtClean="0">
                <a:solidFill>
                  <a:srgbClr val="BBB0A3"/>
                </a:solidFill>
                <a:effectLst/>
                <a:latin typeface="Calibri"/>
                <a:ea typeface="Calibri"/>
              </a:rPr>
              <a:t>Tūhono</a:t>
            </a:r>
            <a:r>
              <a:rPr lang="en-AU" sz="900" b="1" dirty="0" smtClean="0">
                <a:solidFill>
                  <a:srgbClr val="000000"/>
                </a:solidFill>
                <a:effectLst/>
                <a:latin typeface="Calibri"/>
                <a:ea typeface="Calibri"/>
              </a:rPr>
              <a:t> |  </a:t>
            </a:r>
            <a:r>
              <a:rPr lang="en-AU" sz="900" b="1" dirty="0" smtClean="0">
                <a:solidFill>
                  <a:srgbClr val="ED0F69"/>
                </a:solidFill>
                <a:effectLst/>
                <a:latin typeface="Calibri"/>
                <a:ea typeface="Calibri"/>
              </a:rPr>
              <a:t>Aim High  </a:t>
            </a:r>
            <a:r>
              <a:rPr lang="en-AU" sz="900" b="1" i="1" dirty="0" err="1" smtClean="0">
                <a:solidFill>
                  <a:srgbClr val="ED0F69"/>
                </a:solidFill>
                <a:effectLst/>
                <a:latin typeface="Calibri"/>
                <a:ea typeface="Calibri"/>
              </a:rPr>
              <a:t>Angamua</a:t>
            </a:r>
            <a:endParaRPr lang="en-NZ" sz="900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467544" y="257403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NZ" altLang="en-US" sz="4800" dirty="0" smtClean="0">
                <a:solidFill>
                  <a:srgbClr val="0050A0"/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8525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 flipV="1">
            <a:off x="179512" y="6093296"/>
            <a:ext cx="7920880" cy="624113"/>
            <a:chOff x="698048" y="146169"/>
            <a:chExt cx="6912768" cy="618537"/>
          </a:xfrm>
        </p:grpSpPr>
        <p:sp>
          <p:nvSpPr>
            <p:cNvPr id="8" name="Round Single Corner Rectangle 7"/>
            <p:cNvSpPr/>
            <p:nvPr userDrawn="1"/>
          </p:nvSpPr>
          <p:spPr>
            <a:xfrm rot="10800000" flipH="1">
              <a:off x="698048" y="146169"/>
              <a:ext cx="6912768" cy="618536"/>
            </a:xfrm>
            <a:prstGeom prst="round1Rect">
              <a:avLst>
                <a:gd name="adj" fmla="val 50000"/>
              </a:avLst>
            </a:prstGeom>
            <a:gradFill>
              <a:gsLst>
                <a:gs pos="100000">
                  <a:srgbClr val="0050A0"/>
                </a:gs>
                <a:gs pos="0">
                  <a:srgbClr val="00C0F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" name="Round Same Side Corner Rectangle 8"/>
            <p:cNvSpPr/>
            <p:nvPr userDrawn="1"/>
          </p:nvSpPr>
          <p:spPr>
            <a:xfrm rot="16200000">
              <a:off x="2512235" y="-1655098"/>
              <a:ext cx="605617" cy="4233992"/>
            </a:xfrm>
            <a:prstGeom prst="round2SameRect">
              <a:avLst>
                <a:gd name="adj1" fmla="val 0"/>
                <a:gd name="adj2" fmla="val 0"/>
              </a:avLst>
            </a:prstGeom>
            <a:blipFill dpi="0" rotWithShape="1">
              <a:blip r:embed="rId3">
                <a:alphaModFix amt="37000"/>
              </a:blip>
              <a:srcRect/>
              <a:stretch>
                <a:fillRect l="-77000" r="-45000"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pic>
        <p:nvPicPr>
          <p:cNvPr id="10" name="Picture 9" descr="ADHB LOGO 20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355" y="6098840"/>
            <a:ext cx="709942" cy="61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44785" y="188639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dirty="0" smtClean="0">
                <a:solidFill>
                  <a:srgbClr val="0050A0"/>
                </a:solidFill>
                <a:latin typeface="Calibri" panose="020F0502020204030204" pitchFamily="34" charset="0"/>
              </a:rPr>
              <a:t>Auckland District Health Board</a:t>
            </a:r>
            <a:endParaRPr lang="en-NZ" sz="1200" b="0" dirty="0">
              <a:solidFill>
                <a:srgbClr val="0050A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67559" y="6292693"/>
            <a:ext cx="434478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900" b="1" dirty="0" smtClean="0">
                <a:solidFill>
                  <a:schemeClr val="bg1"/>
                </a:solidFill>
                <a:effectLst/>
                <a:latin typeface="Calibri"/>
                <a:ea typeface="Calibri"/>
              </a:rPr>
              <a:t>Welcome  </a:t>
            </a:r>
            <a:r>
              <a:rPr lang="en-AU" sz="900" b="1" i="1" dirty="0" err="1" smtClean="0">
                <a:solidFill>
                  <a:schemeClr val="bg1"/>
                </a:solidFill>
                <a:effectLst/>
                <a:latin typeface="Calibri"/>
                <a:ea typeface="Calibri"/>
              </a:rPr>
              <a:t>Haere</a:t>
            </a:r>
            <a:r>
              <a:rPr lang="en-AU" sz="900" b="1" i="1" dirty="0" smtClean="0">
                <a:solidFill>
                  <a:schemeClr val="bg1"/>
                </a:solidFill>
                <a:effectLst/>
                <a:latin typeface="Calibri"/>
                <a:ea typeface="Calibri"/>
              </a:rPr>
              <a:t> Mai</a:t>
            </a:r>
            <a:r>
              <a:rPr lang="en-AU" sz="900" b="1" dirty="0" smtClean="0">
                <a:solidFill>
                  <a:schemeClr val="bg1"/>
                </a:solidFill>
                <a:effectLst/>
                <a:latin typeface="Calibri"/>
                <a:ea typeface="Calibri"/>
              </a:rPr>
              <a:t>  |  Respect  </a:t>
            </a:r>
            <a:r>
              <a:rPr lang="en-AU" sz="900" b="1" i="1" dirty="0" err="1" smtClean="0">
                <a:solidFill>
                  <a:schemeClr val="bg1"/>
                </a:solidFill>
                <a:effectLst/>
                <a:latin typeface="Calibri"/>
                <a:ea typeface="Calibri"/>
              </a:rPr>
              <a:t>Manaaki</a:t>
            </a:r>
            <a:r>
              <a:rPr lang="en-AU" sz="900" b="1" i="1" dirty="0" smtClean="0">
                <a:solidFill>
                  <a:schemeClr val="bg1"/>
                </a:solidFill>
                <a:effectLst/>
                <a:latin typeface="Calibri"/>
                <a:ea typeface="Calibri"/>
              </a:rPr>
              <a:t>  </a:t>
            </a:r>
            <a:r>
              <a:rPr lang="en-AU" sz="900" b="1" dirty="0" smtClean="0">
                <a:solidFill>
                  <a:schemeClr val="bg1"/>
                </a:solidFill>
                <a:effectLst/>
                <a:latin typeface="Calibri"/>
                <a:ea typeface="Calibri"/>
              </a:rPr>
              <a:t>|  Together  </a:t>
            </a:r>
            <a:r>
              <a:rPr lang="en-AU" sz="900" b="1" i="1" dirty="0" err="1" smtClean="0">
                <a:solidFill>
                  <a:schemeClr val="bg1"/>
                </a:solidFill>
                <a:effectLst/>
                <a:latin typeface="Calibri"/>
                <a:ea typeface="Calibri"/>
              </a:rPr>
              <a:t>Tūhono</a:t>
            </a:r>
            <a:r>
              <a:rPr lang="en-AU" sz="900" b="1" dirty="0" smtClean="0">
                <a:solidFill>
                  <a:schemeClr val="bg1"/>
                </a:solidFill>
                <a:effectLst/>
                <a:latin typeface="Calibri"/>
                <a:ea typeface="Calibri"/>
              </a:rPr>
              <a:t> |  Aim High  </a:t>
            </a:r>
            <a:r>
              <a:rPr lang="en-AU" sz="900" b="1" i="1" dirty="0" err="1" smtClean="0">
                <a:solidFill>
                  <a:schemeClr val="bg1"/>
                </a:solidFill>
                <a:effectLst/>
                <a:latin typeface="Calibri"/>
                <a:ea typeface="Calibri"/>
              </a:rPr>
              <a:t>Angamua</a:t>
            </a:r>
            <a:endParaRPr lang="en-NZ" sz="900" dirty="0">
              <a:solidFill>
                <a:schemeClr val="bg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 bwMode="auto">
          <a:xfrm>
            <a:off x="467544" y="250202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NZ" altLang="en-US" sz="4800" dirty="0" smtClean="0">
                <a:solidFill>
                  <a:srgbClr val="0050A0"/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5818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rot="5400000" flipV="1">
            <a:off x="-2796777" y="3020912"/>
            <a:ext cx="6600649" cy="792089"/>
            <a:chOff x="698048" y="146169"/>
            <a:chExt cx="6912768" cy="618537"/>
          </a:xfrm>
        </p:grpSpPr>
        <p:sp>
          <p:nvSpPr>
            <p:cNvPr id="6" name="Round Single Corner Rectangle 5"/>
            <p:cNvSpPr/>
            <p:nvPr userDrawn="1"/>
          </p:nvSpPr>
          <p:spPr>
            <a:xfrm rot="10800000" flipH="1">
              <a:off x="698048" y="146169"/>
              <a:ext cx="6912768" cy="618536"/>
            </a:xfrm>
            <a:prstGeom prst="round1Rect">
              <a:avLst>
                <a:gd name="adj" fmla="val 50000"/>
              </a:avLst>
            </a:prstGeom>
            <a:gradFill>
              <a:gsLst>
                <a:gs pos="100000">
                  <a:srgbClr val="0050A0"/>
                </a:gs>
                <a:gs pos="0">
                  <a:srgbClr val="00C0F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" name="Round Same Side Corner Rectangle 6"/>
            <p:cNvSpPr/>
            <p:nvPr userDrawn="1"/>
          </p:nvSpPr>
          <p:spPr>
            <a:xfrm rot="16200000">
              <a:off x="2512235" y="-1655098"/>
              <a:ext cx="605617" cy="4233992"/>
            </a:xfrm>
            <a:prstGeom prst="round2SameRect">
              <a:avLst>
                <a:gd name="adj1" fmla="val 0"/>
                <a:gd name="adj2" fmla="val 0"/>
              </a:avLst>
            </a:prstGeom>
            <a:blipFill dpi="0" rotWithShape="1">
              <a:blip r:embed="rId3">
                <a:alphaModFix amt="37000"/>
              </a:blip>
              <a:srcRect/>
              <a:stretch>
                <a:fillRect l="-77000" r="-45000"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13" y="5869762"/>
            <a:ext cx="583266" cy="4992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37180" y="6292928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dirty="0" smtClean="0">
                <a:solidFill>
                  <a:srgbClr val="0050A0"/>
                </a:solidFill>
                <a:latin typeface="Calibri" panose="020F0502020204030204" pitchFamily="34" charset="0"/>
              </a:rPr>
              <a:t>Auckland District Health Board</a:t>
            </a:r>
            <a:endParaRPr lang="en-NZ" sz="1200" b="0" dirty="0">
              <a:solidFill>
                <a:srgbClr val="0050A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67559" y="6292693"/>
            <a:ext cx="434478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900" b="1" dirty="0" smtClean="0">
                <a:solidFill>
                  <a:srgbClr val="0050A0"/>
                </a:solidFill>
                <a:effectLst/>
                <a:latin typeface="Calibri"/>
                <a:ea typeface="Calibri"/>
              </a:rPr>
              <a:t>Welcome  </a:t>
            </a:r>
            <a:r>
              <a:rPr lang="en-AU" sz="900" b="1" i="1" dirty="0" err="1" smtClean="0">
                <a:solidFill>
                  <a:srgbClr val="0050A0"/>
                </a:solidFill>
                <a:effectLst/>
                <a:latin typeface="Calibri"/>
                <a:ea typeface="Calibri"/>
              </a:rPr>
              <a:t>Haere</a:t>
            </a:r>
            <a:r>
              <a:rPr lang="en-AU" sz="900" b="1" i="1" dirty="0" smtClean="0">
                <a:solidFill>
                  <a:srgbClr val="0050A0"/>
                </a:solidFill>
                <a:effectLst/>
                <a:latin typeface="Calibri"/>
                <a:ea typeface="Calibri"/>
              </a:rPr>
              <a:t> Mai</a:t>
            </a:r>
            <a:r>
              <a:rPr lang="en-AU" sz="900" b="1" dirty="0" smtClean="0">
                <a:solidFill>
                  <a:srgbClr val="0050A0"/>
                </a:solidFill>
                <a:effectLst/>
                <a:latin typeface="Calibri"/>
                <a:ea typeface="Calibri"/>
              </a:rPr>
              <a:t>  |  Respect  </a:t>
            </a:r>
            <a:r>
              <a:rPr lang="en-AU" sz="900" b="1" i="1" dirty="0" err="1" smtClean="0">
                <a:solidFill>
                  <a:srgbClr val="0050A0"/>
                </a:solidFill>
                <a:effectLst/>
                <a:latin typeface="Calibri"/>
                <a:ea typeface="Calibri"/>
              </a:rPr>
              <a:t>Manaaki</a:t>
            </a:r>
            <a:r>
              <a:rPr lang="en-AU" sz="900" b="1" i="1" dirty="0" smtClean="0">
                <a:solidFill>
                  <a:srgbClr val="0050A0"/>
                </a:solidFill>
                <a:effectLst/>
                <a:latin typeface="Calibri"/>
                <a:ea typeface="Calibri"/>
              </a:rPr>
              <a:t>  </a:t>
            </a:r>
            <a:r>
              <a:rPr lang="en-AU" sz="900" b="1" dirty="0" smtClean="0">
                <a:solidFill>
                  <a:srgbClr val="0050A0"/>
                </a:solidFill>
                <a:effectLst/>
                <a:latin typeface="Calibri"/>
                <a:ea typeface="Calibri"/>
              </a:rPr>
              <a:t>|  Together  </a:t>
            </a:r>
            <a:r>
              <a:rPr lang="en-AU" sz="900" b="1" i="1" dirty="0" err="1" smtClean="0">
                <a:solidFill>
                  <a:srgbClr val="0050A0"/>
                </a:solidFill>
                <a:effectLst/>
                <a:latin typeface="Calibri"/>
                <a:ea typeface="Calibri"/>
              </a:rPr>
              <a:t>Tūhono</a:t>
            </a:r>
            <a:r>
              <a:rPr lang="en-AU" sz="900" b="1" dirty="0" smtClean="0">
                <a:solidFill>
                  <a:srgbClr val="0050A0"/>
                </a:solidFill>
                <a:effectLst/>
                <a:latin typeface="Calibri"/>
                <a:ea typeface="Calibri"/>
              </a:rPr>
              <a:t> |  Aim High  </a:t>
            </a:r>
            <a:r>
              <a:rPr lang="en-AU" sz="900" b="1" i="1" dirty="0" err="1" smtClean="0">
                <a:solidFill>
                  <a:srgbClr val="0050A0"/>
                </a:solidFill>
                <a:effectLst/>
                <a:latin typeface="Calibri"/>
                <a:ea typeface="Calibri"/>
              </a:rPr>
              <a:t>Angamua</a:t>
            </a:r>
            <a:endParaRPr lang="en-NZ" sz="900" dirty="0">
              <a:solidFill>
                <a:srgbClr val="0050A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899594" y="2502024"/>
            <a:ext cx="7797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NZ" altLang="en-US" sz="4800" dirty="0" smtClean="0">
                <a:solidFill>
                  <a:srgbClr val="0050A0"/>
                </a:solidFill>
              </a:rPr>
              <a:t>Presentation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 rot="16200000">
            <a:off x="5268120" y="3020913"/>
            <a:ext cx="6600649" cy="792089"/>
            <a:chOff x="698048" y="146169"/>
            <a:chExt cx="6912768" cy="618537"/>
          </a:xfrm>
        </p:grpSpPr>
        <p:sp>
          <p:nvSpPr>
            <p:cNvPr id="8" name="Round Single Corner Rectangle 7"/>
            <p:cNvSpPr/>
            <p:nvPr userDrawn="1"/>
          </p:nvSpPr>
          <p:spPr>
            <a:xfrm rot="10800000" flipH="1">
              <a:off x="698048" y="146169"/>
              <a:ext cx="6912768" cy="618536"/>
            </a:xfrm>
            <a:prstGeom prst="round1Rect">
              <a:avLst>
                <a:gd name="adj" fmla="val 50000"/>
              </a:avLst>
            </a:prstGeom>
            <a:gradFill>
              <a:gsLst>
                <a:gs pos="100000">
                  <a:srgbClr val="0050A0"/>
                </a:gs>
                <a:gs pos="0">
                  <a:srgbClr val="00C0F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" name="Round Same Side Corner Rectangle 8"/>
            <p:cNvSpPr/>
            <p:nvPr userDrawn="1"/>
          </p:nvSpPr>
          <p:spPr>
            <a:xfrm rot="16200000">
              <a:off x="2512235" y="-1655098"/>
              <a:ext cx="605617" cy="4233992"/>
            </a:xfrm>
            <a:prstGeom prst="round2SameRect">
              <a:avLst>
                <a:gd name="adj1" fmla="val 0"/>
                <a:gd name="adj2" fmla="val 0"/>
              </a:avLst>
            </a:prstGeom>
            <a:blipFill dpi="0" rotWithShape="1">
              <a:blip r:embed="rId3">
                <a:alphaModFix amt="37000"/>
              </a:blip>
              <a:srcRect/>
              <a:stretch>
                <a:fillRect l="-77000" r="-45000"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810" y="476672"/>
            <a:ext cx="583266" cy="4992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95770" y="127037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dirty="0" smtClean="0">
                <a:solidFill>
                  <a:srgbClr val="0050A0"/>
                </a:solidFill>
                <a:latin typeface="Calibri" panose="020F0502020204030204" pitchFamily="34" charset="0"/>
              </a:rPr>
              <a:t>Auckland District Health Board</a:t>
            </a:r>
            <a:endParaRPr lang="en-NZ" sz="1200" b="0" dirty="0">
              <a:solidFill>
                <a:srgbClr val="0050A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424064"/>
            <a:ext cx="91805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900" b="1" dirty="0" smtClean="0">
                <a:solidFill>
                  <a:srgbClr val="00AEEF"/>
                </a:solidFill>
                <a:effectLst/>
                <a:latin typeface="Calibri"/>
                <a:ea typeface="Calibri"/>
              </a:rPr>
              <a:t>Welcome  </a:t>
            </a:r>
            <a:r>
              <a:rPr lang="en-AU" sz="900" b="1" i="1" dirty="0" err="1" smtClean="0">
                <a:solidFill>
                  <a:srgbClr val="00AEEF"/>
                </a:solidFill>
                <a:effectLst/>
                <a:latin typeface="Calibri"/>
                <a:ea typeface="Calibri"/>
              </a:rPr>
              <a:t>Haere</a:t>
            </a:r>
            <a:r>
              <a:rPr lang="en-AU" sz="900" b="1" i="1" dirty="0" smtClean="0">
                <a:solidFill>
                  <a:srgbClr val="00AEEF"/>
                </a:solidFill>
                <a:effectLst/>
                <a:latin typeface="Calibri"/>
                <a:ea typeface="Calibri"/>
              </a:rPr>
              <a:t> Mai</a:t>
            </a:r>
            <a:r>
              <a:rPr lang="en-AU" sz="900" b="1" dirty="0" smtClean="0">
                <a:solidFill>
                  <a:srgbClr val="000000"/>
                </a:solidFill>
                <a:effectLst/>
                <a:latin typeface="Calibri"/>
                <a:ea typeface="Calibri"/>
              </a:rPr>
              <a:t>  |  </a:t>
            </a:r>
            <a:r>
              <a:rPr lang="en-AU" sz="900" b="1" dirty="0" smtClean="0">
                <a:solidFill>
                  <a:srgbClr val="ABD027"/>
                </a:solidFill>
                <a:effectLst/>
                <a:latin typeface="Calibri"/>
                <a:ea typeface="Calibri"/>
              </a:rPr>
              <a:t>Respect  </a:t>
            </a:r>
            <a:r>
              <a:rPr lang="en-AU" sz="900" b="1" i="1" dirty="0" err="1" smtClean="0">
                <a:solidFill>
                  <a:srgbClr val="ABD027"/>
                </a:solidFill>
                <a:effectLst/>
                <a:latin typeface="Calibri"/>
                <a:ea typeface="Calibri"/>
              </a:rPr>
              <a:t>Manaaki</a:t>
            </a:r>
            <a:r>
              <a:rPr lang="en-AU" sz="900" b="1" i="1" dirty="0" smtClean="0">
                <a:solidFill>
                  <a:srgbClr val="000000"/>
                </a:solidFill>
                <a:effectLst/>
                <a:latin typeface="Calibri"/>
                <a:ea typeface="Calibri"/>
              </a:rPr>
              <a:t>  </a:t>
            </a:r>
            <a:r>
              <a:rPr lang="en-AU" sz="900" b="1" dirty="0" smtClean="0">
                <a:solidFill>
                  <a:srgbClr val="000000"/>
                </a:solidFill>
                <a:effectLst/>
                <a:latin typeface="Calibri"/>
                <a:ea typeface="Calibri"/>
              </a:rPr>
              <a:t>|  </a:t>
            </a:r>
            <a:r>
              <a:rPr lang="en-AU" sz="900" b="1" dirty="0" smtClean="0">
                <a:solidFill>
                  <a:srgbClr val="BBB0A3"/>
                </a:solidFill>
                <a:effectLst/>
                <a:latin typeface="Calibri"/>
                <a:ea typeface="Calibri"/>
              </a:rPr>
              <a:t>Together  </a:t>
            </a:r>
            <a:r>
              <a:rPr lang="en-AU" sz="900" b="1" i="1" dirty="0" err="1" smtClean="0">
                <a:solidFill>
                  <a:srgbClr val="BBB0A3"/>
                </a:solidFill>
                <a:effectLst/>
                <a:latin typeface="Calibri"/>
                <a:ea typeface="Calibri"/>
              </a:rPr>
              <a:t>Tūhono</a:t>
            </a:r>
            <a:r>
              <a:rPr lang="en-AU" sz="900" b="1" dirty="0" smtClean="0">
                <a:solidFill>
                  <a:srgbClr val="000000"/>
                </a:solidFill>
                <a:effectLst/>
                <a:latin typeface="Calibri"/>
                <a:ea typeface="Calibri"/>
              </a:rPr>
              <a:t> |  </a:t>
            </a:r>
            <a:r>
              <a:rPr lang="en-AU" sz="900" b="1" dirty="0" smtClean="0">
                <a:solidFill>
                  <a:srgbClr val="ED0F69"/>
                </a:solidFill>
                <a:effectLst/>
                <a:latin typeface="Calibri"/>
                <a:ea typeface="Calibri"/>
              </a:rPr>
              <a:t>Aim High  </a:t>
            </a:r>
            <a:r>
              <a:rPr lang="en-AU" sz="900" b="1" i="1" dirty="0" err="1" smtClean="0">
                <a:solidFill>
                  <a:srgbClr val="ED0F69"/>
                </a:solidFill>
                <a:effectLst/>
                <a:latin typeface="Calibri"/>
                <a:ea typeface="Calibri"/>
              </a:rPr>
              <a:t>Angamua</a:t>
            </a:r>
            <a:endParaRPr lang="en-NZ" sz="900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 bwMode="auto">
          <a:xfrm>
            <a:off x="467544" y="2502024"/>
            <a:ext cx="772140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NZ" altLang="en-US" sz="4800" dirty="0" smtClean="0">
                <a:solidFill>
                  <a:srgbClr val="0050A0"/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1132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0"/>
            <a:ext cx="7774632" cy="630932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NZ" sz="6000" dirty="0" smtClean="0"/>
              <a:t/>
            </a:r>
            <a:br>
              <a:rPr lang="en-NZ" sz="6000" dirty="0" smtClean="0"/>
            </a:br>
            <a:r>
              <a:rPr lang="en-NZ" sz="6000" dirty="0" smtClean="0"/>
              <a:t>Peer Sexuality Support Programme (PSSP)</a:t>
            </a:r>
            <a:r>
              <a:rPr lang="en-NZ" sz="4800" dirty="0" smtClean="0"/>
              <a:t/>
            </a:r>
            <a:br>
              <a:rPr lang="en-NZ" sz="4800" dirty="0" smtClean="0"/>
            </a:br>
            <a:r>
              <a:rPr lang="en-NZ" sz="5400" dirty="0"/>
              <a:t/>
            </a:r>
            <a:br>
              <a:rPr lang="en-NZ" sz="5400" dirty="0"/>
            </a:br>
            <a:r>
              <a:rPr lang="en-NZ" sz="2400" dirty="0" smtClean="0"/>
              <a:t>Education Unit of Auckland Sexual Health Service (ASHS</a:t>
            </a:r>
            <a:r>
              <a:rPr lang="en-NZ" sz="2000" dirty="0" smtClean="0"/>
              <a:t>)</a:t>
            </a: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270253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NZ" sz="4000" dirty="0" smtClean="0">
                <a:solidFill>
                  <a:schemeClr val="accent1">
                    <a:lumMod val="50000"/>
                  </a:schemeClr>
                </a:solidFill>
              </a:rPr>
              <a:t>Circles of influence</a:t>
            </a:r>
            <a:endParaRPr lang="en-NZ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6" name="Picture 4" descr="C:\Users\AAnderson\Desktop\Kn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97" y="1127017"/>
            <a:ext cx="3578082" cy="308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Anderson\Desktop\Known k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345" y="1556792"/>
            <a:ext cx="3744416" cy="22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27810" y="4207279"/>
            <a:ext cx="7457070" cy="193899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latin typeface="Calibri" panose="020F0502020204030204" pitchFamily="34" charset="0"/>
              </a:rPr>
              <a:t>43% </a:t>
            </a:r>
            <a:r>
              <a:rPr lang="en-NZ" sz="2400" b="1" dirty="0" err="1" smtClean="0">
                <a:latin typeface="Calibri" panose="020F0502020204030204" pitchFamily="34" charset="0"/>
              </a:rPr>
              <a:t>whanau</a:t>
            </a:r>
            <a:r>
              <a:rPr lang="en-NZ" sz="2400" b="1" dirty="0" smtClean="0">
                <a:latin typeface="Calibri" panose="020F0502020204030204" pitchFamily="34" charset="0"/>
              </a:rPr>
              <a:t> reported an increase in their young persons communication within the </a:t>
            </a:r>
            <a:r>
              <a:rPr lang="en-NZ" sz="2400" b="1" dirty="0" err="1" smtClean="0">
                <a:latin typeface="Calibri" panose="020F0502020204030204" pitchFamily="34" charset="0"/>
              </a:rPr>
              <a:t>whanau</a:t>
            </a:r>
            <a:endParaRPr lang="en-NZ" sz="2400" b="1" dirty="0" smtClean="0">
              <a:latin typeface="Calibri" panose="020F0502020204030204" pitchFamily="34" charset="0"/>
            </a:endParaRPr>
          </a:p>
          <a:p>
            <a:endParaRPr lang="en-NZ" sz="2400" b="1" dirty="0">
              <a:latin typeface="Calibri" panose="020F0502020204030204" pitchFamily="34" charset="0"/>
            </a:endParaRPr>
          </a:p>
          <a:p>
            <a:r>
              <a:rPr lang="en-NZ" sz="2400" b="1" dirty="0" smtClean="0">
                <a:latin typeface="Calibri" panose="020F0502020204030204" pitchFamily="34" charset="0"/>
              </a:rPr>
              <a:t>29% </a:t>
            </a:r>
            <a:r>
              <a:rPr lang="en-NZ" sz="2400" b="1" dirty="0" err="1" smtClean="0">
                <a:latin typeface="Calibri" panose="020F0502020204030204" pitchFamily="34" charset="0"/>
              </a:rPr>
              <a:t>whanau</a:t>
            </a:r>
            <a:r>
              <a:rPr lang="en-NZ" sz="2400" b="1" dirty="0" smtClean="0">
                <a:latin typeface="Calibri" panose="020F0502020204030204" pitchFamily="34" charset="0"/>
              </a:rPr>
              <a:t> reported an increase in the ability of the wider </a:t>
            </a:r>
            <a:r>
              <a:rPr lang="en-NZ" sz="2400" b="1" dirty="0" err="1" smtClean="0">
                <a:latin typeface="Calibri" panose="020F0502020204030204" pitchFamily="34" charset="0"/>
              </a:rPr>
              <a:t>whanau</a:t>
            </a:r>
            <a:r>
              <a:rPr lang="en-NZ" sz="2400" b="1" dirty="0" smtClean="0">
                <a:latin typeface="Calibri" panose="020F0502020204030204" pitchFamily="34" charset="0"/>
              </a:rPr>
              <a:t> to talk about sexual health &amp; well being</a:t>
            </a:r>
            <a:endParaRPr lang="en-NZ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640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259642" y="4653136"/>
            <a:ext cx="7056764" cy="1440160"/>
          </a:xfrm>
          <a:solidFill>
            <a:schemeClr val="accent5"/>
          </a:solidFill>
        </p:spPr>
        <p:txBody>
          <a:bodyPr/>
          <a:lstStyle/>
          <a:p>
            <a:pPr marL="0" indent="0" algn="ctr">
              <a:buNone/>
            </a:pPr>
            <a:r>
              <a:rPr lang="en-NZ" sz="2400" b="1" dirty="0"/>
              <a:t>V</a:t>
            </a:r>
            <a:r>
              <a:rPr lang="en-NZ" sz="2400" b="1" dirty="0" smtClean="0"/>
              <a:t>olumes are one measure of success. </a:t>
            </a:r>
          </a:p>
          <a:p>
            <a:pPr marL="0" indent="0" algn="ctr">
              <a:buNone/>
            </a:pPr>
            <a:r>
              <a:rPr lang="en-NZ" sz="2400" b="1" dirty="0" smtClean="0"/>
              <a:t>However, having young people continue to reengage with the PSSP leaders is the significant marker </a:t>
            </a:r>
            <a:endParaRPr lang="en-NZ" sz="2400" b="1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NZ" sz="4000" dirty="0" smtClean="0">
                <a:solidFill>
                  <a:schemeClr val="accent1">
                    <a:lumMod val="50000"/>
                  </a:schemeClr>
                </a:solidFill>
              </a:rPr>
              <a:t>Measure of success</a:t>
            </a:r>
            <a:endParaRPr lang="en-NZ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AAnderson\Desktop\Spoken 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3744416" cy="341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Anderson\Desktop\Spoken to k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340" y="2060848"/>
            <a:ext cx="342709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283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NZ" dirty="0" smtClean="0"/>
              <a:t>Solo contacts – What gets discussed</a:t>
            </a:r>
            <a:endParaRPr lang="en-NZ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61321"/>
              </p:ext>
            </p:extLst>
          </p:nvPr>
        </p:nvGraphicFramePr>
        <p:xfrm>
          <a:off x="1187624" y="1196752"/>
          <a:ext cx="7344816" cy="48245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08892"/>
                <a:gridCol w="2335924"/>
              </a:tblGrid>
              <a:tr h="536060"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/>
                        <a:t>Topic</a:t>
                      </a:r>
                      <a:endParaRPr lang="en-NZ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400" dirty="0" smtClean="0"/>
                        <a:t>Actual</a:t>
                      </a:r>
                      <a:r>
                        <a:rPr lang="en-NZ" sz="2400" baseline="0" dirty="0" smtClean="0"/>
                        <a:t> Nu / %</a:t>
                      </a:r>
                      <a:endParaRPr lang="en-NZ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536060">
                <a:tc>
                  <a:txBody>
                    <a:bodyPr/>
                    <a:lstStyle/>
                    <a:p>
                      <a:r>
                        <a:rPr lang="en-NZ" sz="2800" b="1" dirty="0" smtClean="0">
                          <a:latin typeface="Calibri" panose="020F0502020204030204" pitchFamily="34" charset="0"/>
                        </a:rPr>
                        <a:t>Relationships</a:t>
                      </a:r>
                      <a:endParaRPr lang="en-NZ" sz="2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Calibri" panose="020F0502020204030204" pitchFamily="34" charset="0"/>
                        </a:rPr>
                        <a:t>1522 / 35.2%</a:t>
                      </a:r>
                      <a:endParaRPr lang="en-NZ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536060">
                <a:tc>
                  <a:txBody>
                    <a:bodyPr/>
                    <a:lstStyle/>
                    <a:p>
                      <a:r>
                        <a:rPr lang="en-NZ" sz="2800" b="1" dirty="0" smtClean="0">
                          <a:latin typeface="Calibri" panose="020F0502020204030204" pitchFamily="34" charset="0"/>
                        </a:rPr>
                        <a:t>Sex</a:t>
                      </a:r>
                      <a:endParaRPr lang="en-NZ" sz="2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Calibri" panose="020F0502020204030204" pitchFamily="34" charset="0"/>
                        </a:rPr>
                        <a:t>735</a:t>
                      </a:r>
                      <a:r>
                        <a:rPr lang="en-NZ" sz="2400" baseline="0" dirty="0" smtClean="0">
                          <a:latin typeface="Calibri" panose="020F0502020204030204" pitchFamily="34" charset="0"/>
                        </a:rPr>
                        <a:t> / 17%</a:t>
                      </a:r>
                      <a:endParaRPr lang="en-NZ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536060">
                <a:tc>
                  <a:txBody>
                    <a:bodyPr/>
                    <a:lstStyle/>
                    <a:p>
                      <a:r>
                        <a:rPr lang="en-NZ" sz="2800" b="1" dirty="0" smtClean="0">
                          <a:latin typeface="Calibri" panose="020F0502020204030204" pitchFamily="34" charset="0"/>
                        </a:rPr>
                        <a:t>Mental Health</a:t>
                      </a:r>
                      <a:endParaRPr lang="en-NZ" sz="2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Calibri" panose="020F0502020204030204" pitchFamily="34" charset="0"/>
                        </a:rPr>
                        <a:t>680 / 16%</a:t>
                      </a:r>
                      <a:endParaRPr lang="en-NZ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536060">
                <a:tc>
                  <a:txBody>
                    <a:bodyPr/>
                    <a:lstStyle/>
                    <a:p>
                      <a:r>
                        <a:rPr lang="en-NZ" sz="2800" b="1" dirty="0" smtClean="0">
                          <a:latin typeface="Calibri" panose="020F0502020204030204" pitchFamily="34" charset="0"/>
                        </a:rPr>
                        <a:t>PSSP</a:t>
                      </a:r>
                      <a:r>
                        <a:rPr lang="en-NZ" sz="2800" b="1" baseline="0" dirty="0" smtClean="0"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en-NZ" sz="2800" b="1" dirty="0" smtClean="0">
                          <a:latin typeface="Calibri" panose="020F0502020204030204" pitchFamily="34" charset="0"/>
                        </a:rPr>
                        <a:t>Your service/What</a:t>
                      </a:r>
                      <a:r>
                        <a:rPr lang="en-NZ" sz="2800" b="1" baseline="0" dirty="0" smtClean="0">
                          <a:latin typeface="Calibri" panose="020F0502020204030204" pitchFamily="34" charset="0"/>
                        </a:rPr>
                        <a:t> we do</a:t>
                      </a:r>
                      <a:endParaRPr lang="en-NZ" sz="2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Calibri" panose="020F0502020204030204" pitchFamily="34" charset="0"/>
                        </a:rPr>
                        <a:t>674 / 15.6%</a:t>
                      </a:r>
                      <a:endParaRPr lang="en-NZ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536060">
                <a:tc>
                  <a:txBody>
                    <a:bodyPr/>
                    <a:lstStyle/>
                    <a:p>
                      <a:r>
                        <a:rPr lang="en-NZ" sz="2800" b="1" dirty="0" smtClean="0">
                          <a:latin typeface="Calibri" panose="020F0502020204030204" pitchFamily="34" charset="0"/>
                        </a:rPr>
                        <a:t>Sexual</a:t>
                      </a:r>
                      <a:r>
                        <a:rPr lang="en-NZ" sz="2800" b="1" baseline="0" dirty="0" smtClean="0">
                          <a:latin typeface="Calibri" panose="020F0502020204030204" pitchFamily="34" charset="0"/>
                        </a:rPr>
                        <a:t> orientation</a:t>
                      </a:r>
                      <a:endParaRPr lang="en-NZ" sz="2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Calibri" panose="020F0502020204030204" pitchFamily="34" charset="0"/>
                        </a:rPr>
                        <a:t>471 / 10.9%</a:t>
                      </a:r>
                      <a:endParaRPr lang="en-NZ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536060">
                <a:tc>
                  <a:txBody>
                    <a:bodyPr/>
                    <a:lstStyle/>
                    <a:p>
                      <a:r>
                        <a:rPr lang="en-NZ" sz="2800" b="1" dirty="0" smtClean="0">
                          <a:latin typeface="Calibri" panose="020F0502020204030204" pitchFamily="34" charset="0"/>
                        </a:rPr>
                        <a:t>Consent</a:t>
                      </a:r>
                      <a:endParaRPr lang="en-NZ" sz="2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Calibri" panose="020F0502020204030204" pitchFamily="34" charset="0"/>
                        </a:rPr>
                        <a:t>224 / 10.1%</a:t>
                      </a:r>
                      <a:endParaRPr lang="en-NZ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536060">
                <a:tc>
                  <a:txBody>
                    <a:bodyPr/>
                    <a:lstStyle/>
                    <a:p>
                      <a:r>
                        <a:rPr lang="en-NZ" sz="2800" b="1" dirty="0" smtClean="0">
                          <a:latin typeface="Calibri" panose="020F0502020204030204" pitchFamily="34" charset="0"/>
                        </a:rPr>
                        <a:t>Condoms</a:t>
                      </a:r>
                      <a:endParaRPr lang="en-NZ" sz="2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Calibri" panose="020F0502020204030204" pitchFamily="34" charset="0"/>
                        </a:rPr>
                        <a:t>345 / 8%</a:t>
                      </a:r>
                      <a:endParaRPr lang="en-NZ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536060">
                <a:tc>
                  <a:txBody>
                    <a:bodyPr/>
                    <a:lstStyle/>
                    <a:p>
                      <a:r>
                        <a:rPr lang="en-NZ" sz="2800" b="1" dirty="0" smtClean="0">
                          <a:latin typeface="Calibri" panose="020F0502020204030204" pitchFamily="34" charset="0"/>
                        </a:rPr>
                        <a:t>Gender</a:t>
                      </a:r>
                      <a:endParaRPr lang="en-NZ" sz="2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Calibri" panose="020F0502020204030204" pitchFamily="34" charset="0"/>
                        </a:rPr>
                        <a:t>332 / 7.7%</a:t>
                      </a:r>
                      <a:endParaRPr lang="en-NZ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99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7560840" cy="792088"/>
          </a:xfrm>
        </p:spPr>
        <p:txBody>
          <a:bodyPr/>
          <a:lstStyle/>
          <a:p>
            <a:r>
              <a:rPr lang="en-NZ" dirty="0" smtClean="0"/>
              <a:t>Group Contacts – What gets discussed</a:t>
            </a:r>
            <a:endParaRPr lang="en-NZ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571041"/>
              </p:ext>
            </p:extLst>
          </p:nvPr>
        </p:nvGraphicFramePr>
        <p:xfrm>
          <a:off x="1187624" y="1340768"/>
          <a:ext cx="7632848" cy="46493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68552"/>
                <a:gridCol w="2664296"/>
              </a:tblGrid>
              <a:tr h="504056">
                <a:tc>
                  <a:txBody>
                    <a:bodyPr/>
                    <a:lstStyle/>
                    <a:p>
                      <a:r>
                        <a:rPr lang="en-NZ" sz="2400" dirty="0" smtClean="0">
                          <a:latin typeface="Calibri" panose="020F0502020204030204" pitchFamily="34" charset="0"/>
                        </a:rPr>
                        <a:t>Topic</a:t>
                      </a:r>
                      <a:endParaRPr lang="en-NZ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Calibri" panose="020F0502020204030204" pitchFamily="34" charset="0"/>
                        </a:rPr>
                        <a:t>Actual Nu</a:t>
                      </a:r>
                      <a:r>
                        <a:rPr lang="en-NZ" sz="2400" baseline="0" dirty="0" smtClean="0">
                          <a:latin typeface="Calibri" panose="020F0502020204030204" pitchFamily="34" charset="0"/>
                        </a:rPr>
                        <a:t> / %</a:t>
                      </a:r>
                      <a:endParaRPr lang="en-NZ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NZ" sz="2800" b="1" dirty="0" smtClean="0">
                          <a:latin typeface="Calibri" panose="020F0502020204030204" pitchFamily="34" charset="0"/>
                        </a:rPr>
                        <a:t>Relationships</a:t>
                      </a:r>
                      <a:endParaRPr lang="en-NZ" sz="2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Calibri" panose="020F0502020204030204" pitchFamily="34" charset="0"/>
                        </a:rPr>
                        <a:t>372 / 38.5%</a:t>
                      </a:r>
                      <a:endParaRPr lang="en-NZ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NZ" sz="2800" b="1" dirty="0" smtClean="0">
                          <a:latin typeface="Calibri" panose="020F0502020204030204" pitchFamily="34" charset="0"/>
                        </a:rPr>
                        <a:t>Sex</a:t>
                      </a:r>
                      <a:endParaRPr lang="en-NZ" sz="2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Calibri" panose="020F0502020204030204" pitchFamily="34" charset="0"/>
                        </a:rPr>
                        <a:t>335 / 34.6%</a:t>
                      </a:r>
                      <a:endParaRPr lang="en-NZ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NZ" sz="2800" b="1" dirty="0" smtClean="0">
                          <a:latin typeface="Calibri" panose="020F0502020204030204" pitchFamily="34" charset="0"/>
                        </a:rPr>
                        <a:t>PSSP – Our service/ What we do</a:t>
                      </a:r>
                      <a:endParaRPr lang="en-NZ" sz="2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Calibri" panose="020F0502020204030204" pitchFamily="34" charset="0"/>
                        </a:rPr>
                        <a:t>332 / 34.3%</a:t>
                      </a:r>
                      <a:endParaRPr lang="en-NZ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NZ" sz="2800" b="1" dirty="0" smtClean="0">
                          <a:latin typeface="Calibri" panose="020F0502020204030204" pitchFamily="34" charset="0"/>
                        </a:rPr>
                        <a:t>Sexual orientation </a:t>
                      </a:r>
                      <a:endParaRPr lang="en-NZ" sz="2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Calibri" panose="020F0502020204030204" pitchFamily="34" charset="0"/>
                        </a:rPr>
                        <a:t>254 / 26.3%</a:t>
                      </a:r>
                      <a:endParaRPr lang="en-NZ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NZ" sz="2800" b="1" dirty="0" smtClean="0">
                          <a:latin typeface="Calibri" panose="020F0502020204030204" pitchFamily="34" charset="0"/>
                        </a:rPr>
                        <a:t>Gender</a:t>
                      </a:r>
                      <a:endParaRPr lang="en-NZ" sz="2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Calibri" panose="020F0502020204030204" pitchFamily="34" charset="0"/>
                        </a:rPr>
                        <a:t>239 / 24.7%</a:t>
                      </a:r>
                      <a:endParaRPr lang="en-NZ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NZ" sz="2800" b="1" dirty="0" smtClean="0">
                          <a:latin typeface="Calibri" panose="020F0502020204030204" pitchFamily="34" charset="0"/>
                        </a:rPr>
                        <a:t>Consent</a:t>
                      </a:r>
                      <a:endParaRPr lang="en-NZ" sz="2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Calibri" panose="020F0502020204030204" pitchFamily="34" charset="0"/>
                        </a:rPr>
                        <a:t>224 / 23.2%</a:t>
                      </a:r>
                      <a:endParaRPr lang="en-NZ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NZ" sz="2800" b="1" dirty="0" smtClean="0">
                          <a:latin typeface="Calibri" panose="020F0502020204030204" pitchFamily="34" charset="0"/>
                        </a:rPr>
                        <a:t>Condoms</a:t>
                      </a:r>
                      <a:endParaRPr lang="en-NZ" sz="2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Calibri" panose="020F0502020204030204" pitchFamily="34" charset="0"/>
                        </a:rPr>
                        <a:t>198 / 20.5%</a:t>
                      </a:r>
                      <a:endParaRPr lang="en-NZ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NZ" sz="2800" b="1" dirty="0" smtClean="0">
                          <a:latin typeface="Calibri" panose="020F0502020204030204" pitchFamily="34" charset="0"/>
                        </a:rPr>
                        <a:t>Mental Health</a:t>
                      </a:r>
                      <a:endParaRPr lang="en-NZ" sz="2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dirty="0" smtClean="0">
                          <a:latin typeface="Calibri" panose="020F0502020204030204" pitchFamily="34" charset="0"/>
                        </a:rPr>
                        <a:t>160 / 16.5%</a:t>
                      </a:r>
                      <a:endParaRPr lang="en-NZ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88424" y="5661248"/>
            <a:ext cx="194761" cy="18466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8388424" y="4077072"/>
            <a:ext cx="194761" cy="18466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485805" y="4072085"/>
            <a:ext cx="0" cy="1753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485805" y="5661248"/>
            <a:ext cx="0" cy="184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823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115616" y="1484784"/>
            <a:ext cx="7633220" cy="4392761"/>
          </a:xfrm>
        </p:spPr>
        <p:txBody>
          <a:bodyPr/>
          <a:lstStyle/>
          <a:p>
            <a:r>
              <a:rPr lang="en-NZ" sz="2400" dirty="0" smtClean="0"/>
              <a:t>Until learning institutions are fully supported &amp; equipped to deliver comprehensive sexuality education at all levels we must  continue provide other mechanisms for youth to access factual &amp; safe resources around sexuality.</a:t>
            </a:r>
          </a:p>
          <a:p>
            <a:r>
              <a:rPr lang="en-NZ" sz="2400" dirty="0" smtClean="0"/>
              <a:t>The peer to peer model works &amp; as we see with PSSP engagement within the topic goes much further than just peers.</a:t>
            </a:r>
          </a:p>
          <a:p>
            <a:r>
              <a:rPr lang="en-NZ" sz="2400" dirty="0" smtClean="0"/>
              <a:t>How can you start to introduce sexual health &amp; well being based conversations with youth?  Is </a:t>
            </a:r>
            <a:r>
              <a:rPr lang="en-NZ" sz="2400" b="1" dirty="0" smtClean="0"/>
              <a:t>relationships</a:t>
            </a:r>
            <a:r>
              <a:rPr lang="en-NZ" sz="2400" dirty="0" smtClean="0"/>
              <a:t> you </a:t>
            </a:r>
            <a:r>
              <a:rPr lang="en-NZ" sz="2400" u="sng" dirty="0" smtClean="0"/>
              <a:t>door</a:t>
            </a:r>
            <a:r>
              <a:rPr lang="en-NZ" sz="2400" dirty="0" smtClean="0"/>
              <a:t> into this topic with youth?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NZ" dirty="0" smtClean="0"/>
              <a:t>Summary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10694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95636" y="268054"/>
            <a:ext cx="7416824" cy="792088"/>
          </a:xfrm>
        </p:spPr>
        <p:txBody>
          <a:bodyPr/>
          <a:lstStyle/>
          <a:p>
            <a:pPr algn="ctr"/>
            <a:r>
              <a:rPr lang="en-NZ" dirty="0" smtClean="0"/>
              <a:t>What is wrong with this image?</a:t>
            </a:r>
            <a:endParaRPr lang="en-NZ" dirty="0"/>
          </a:p>
        </p:txBody>
      </p:sp>
      <p:pic>
        <p:nvPicPr>
          <p:cNvPr id="2050" name="Picture 2" descr="C:\Users\AAnderson\Desktop\e27febb9aef1edba11cd84dd8c0603a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6336704" cy="503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168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899592" y="2751063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NZ" sz="4800" kern="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400" y="260648"/>
            <a:ext cx="7416824" cy="792088"/>
          </a:xfrm>
        </p:spPr>
        <p:txBody>
          <a:bodyPr/>
          <a:lstStyle/>
          <a:p>
            <a:pPr algn="ctr"/>
            <a:r>
              <a:rPr lang="en-NZ" dirty="0" smtClean="0"/>
              <a:t>The PSSP Programme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238445" y="1109811"/>
            <a:ext cx="7412732" cy="4752528"/>
          </a:xfrm>
        </p:spPr>
        <p:txBody>
          <a:bodyPr/>
          <a:lstStyle/>
          <a:p>
            <a:r>
              <a:rPr lang="en-NZ" sz="2400" dirty="0" smtClean="0"/>
              <a:t>Has been running for 24 years &amp; trains around 120 young people each year</a:t>
            </a:r>
          </a:p>
          <a:p>
            <a:r>
              <a:rPr lang="en-NZ" sz="2400" dirty="0" smtClean="0"/>
              <a:t>The </a:t>
            </a:r>
            <a:r>
              <a:rPr lang="en-NZ" sz="2400" dirty="0"/>
              <a:t>Education Unit at Auckland Sexual Health Service are </a:t>
            </a:r>
            <a:r>
              <a:rPr lang="en-NZ" sz="2400" dirty="0" smtClean="0"/>
              <a:t>responsible for </a:t>
            </a:r>
            <a:r>
              <a:rPr lang="en-NZ" sz="2400" dirty="0"/>
              <a:t>delivering </a:t>
            </a:r>
            <a:r>
              <a:rPr lang="en-NZ" sz="2400" dirty="0" smtClean="0"/>
              <a:t>PSSP</a:t>
            </a:r>
          </a:p>
          <a:p>
            <a:r>
              <a:rPr lang="en-NZ" sz="2400" dirty="0" smtClean="0"/>
              <a:t>PSSP is established in 24 secondary schools across the wider Auckland region</a:t>
            </a:r>
          </a:p>
          <a:p>
            <a:r>
              <a:rPr lang="en-NZ" sz="2400" dirty="0"/>
              <a:t>It is jointly funded by the Ministry of Health &amp; 3 </a:t>
            </a:r>
            <a:r>
              <a:rPr lang="en-NZ" sz="2400" dirty="0" smtClean="0"/>
              <a:t>regional District </a:t>
            </a:r>
            <a:r>
              <a:rPr lang="en-NZ" sz="2400" dirty="0"/>
              <a:t>Health </a:t>
            </a:r>
            <a:r>
              <a:rPr lang="en-NZ" sz="2400" dirty="0" smtClean="0"/>
              <a:t>Boards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6351" y="4509120"/>
            <a:ext cx="7525464" cy="17281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NZ" sz="2800" dirty="0">
                <a:latin typeface="Calibri" panose="020F0502020204030204" pitchFamily="34" charset="0"/>
              </a:rPr>
              <a:t>To date PSSP has trained over </a:t>
            </a:r>
            <a:r>
              <a:rPr lang="en-NZ" sz="2800" b="1" dirty="0" smtClean="0">
                <a:latin typeface="Calibri" panose="020F0502020204030204" pitchFamily="34" charset="0"/>
              </a:rPr>
              <a:t>2250</a:t>
            </a:r>
            <a:r>
              <a:rPr lang="en-NZ" sz="2800" dirty="0" smtClean="0">
                <a:latin typeface="Calibri" panose="020F0502020204030204" pitchFamily="34" charset="0"/>
              </a:rPr>
              <a:t> </a:t>
            </a:r>
            <a:r>
              <a:rPr lang="en-NZ" sz="2800" dirty="0">
                <a:latin typeface="Calibri" panose="020F0502020204030204" pitchFamily="34" charset="0"/>
              </a:rPr>
              <a:t>learners to help support and educate their </a:t>
            </a:r>
            <a:r>
              <a:rPr lang="en-NZ" sz="2800" dirty="0" smtClean="0">
                <a:latin typeface="Calibri" panose="020F0502020204030204" pitchFamily="34" charset="0"/>
              </a:rPr>
              <a:t>peers and communities </a:t>
            </a:r>
            <a:r>
              <a:rPr lang="en-NZ" sz="2800" dirty="0">
                <a:latin typeface="Calibri" panose="020F0502020204030204" pitchFamily="34" charset="0"/>
              </a:rPr>
              <a:t>around sexual health and well </a:t>
            </a:r>
            <a:r>
              <a:rPr lang="en-NZ" sz="2800" dirty="0" smtClean="0">
                <a:latin typeface="Calibri" panose="020F0502020204030204" pitchFamily="34" charset="0"/>
              </a:rPr>
              <a:t>being.</a:t>
            </a:r>
            <a:endParaRPr lang="en-NZ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NZ" dirty="0" smtClean="0"/>
              <a:t>What is PSSP about?</a:t>
            </a:r>
            <a:endParaRPr lang="en-NZ" dirty="0"/>
          </a:p>
        </p:txBody>
      </p:sp>
      <p:pic>
        <p:nvPicPr>
          <p:cNvPr id="5122" name="Picture 2" descr="C:\Users\AAnderson\Desktop\images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30782"/>
            <a:ext cx="1564489" cy="155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Anderson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31301"/>
            <a:ext cx="1597124" cy="159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Anderson\Desktop\images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547" y="1379218"/>
            <a:ext cx="1440161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Anderson\Desktop\images 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81" y="3068053"/>
            <a:ext cx="1494624" cy="149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Anderson\Desktop\images 1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67" y="1379218"/>
            <a:ext cx="1464347" cy="146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AAnderson\Desktop\download 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907" y="4657624"/>
            <a:ext cx="1456587" cy="145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AAnderson\Desktop\images 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531" y="3093744"/>
            <a:ext cx="1490787" cy="14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AAnderson\Desktop\images 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706" y="4678033"/>
            <a:ext cx="1463034" cy="146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:\Users\AAnderson\Desktop\images 423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082" y="3058625"/>
            <a:ext cx="1482995" cy="148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C:\Users\AAnderson\Desktop\images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433" y="3093744"/>
            <a:ext cx="1418960" cy="14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C:\Users\AAnderson\Desktop\images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222" y="1341640"/>
            <a:ext cx="1463142" cy="146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C:\Users\AAnderson\Desktop\download 22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082" y="1388347"/>
            <a:ext cx="1442909" cy="144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139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026" name="Picture 2" descr="N:\Groups\SEXHLTH\SexEd\PSSP\PHOTOS 2017\HUI PHOTOS\16708432_371295553254385_2513735821561913804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77" y="375610"/>
            <a:ext cx="3783155" cy="283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:\Groups\SEXHLTH\SexEd\PSSP\PHOTOS 2016\Hui Photos\12717158_10153969892464650_1987065197177352552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448" y="3068960"/>
            <a:ext cx="3829319" cy="311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Anderson\Desktop\downlo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009" y="620688"/>
            <a:ext cx="3672195" cy="211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Anderson\Desktop\imag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56992"/>
            <a:ext cx="3672408" cy="296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091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899592" y="2751063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NZ" sz="4800" kern="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After PSSP </a:t>
            </a:r>
            <a:r>
              <a:rPr lang="en-NZ" dirty="0" err="1" smtClean="0"/>
              <a:t>Hui</a:t>
            </a:r>
            <a:r>
              <a:rPr lang="en-NZ" dirty="0"/>
              <a:t> </a:t>
            </a:r>
            <a:r>
              <a:rPr lang="en-NZ" dirty="0" smtClean="0"/>
              <a:t>– </a:t>
            </a:r>
            <a:br>
              <a:rPr lang="en-NZ" dirty="0" smtClean="0"/>
            </a:br>
            <a:r>
              <a:rPr lang="en-NZ" dirty="0" smtClean="0"/>
              <a:t>What do PSSP students do?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259260" y="1124745"/>
            <a:ext cx="7412732" cy="4752528"/>
          </a:xfrm>
        </p:spPr>
        <p:txBody>
          <a:bodyPr/>
          <a:lstStyle/>
          <a:p>
            <a:pPr marL="0" indent="0">
              <a:buNone/>
            </a:pPr>
            <a:endParaRPr lang="en-NZ" b="1" dirty="0" smtClean="0"/>
          </a:p>
          <a:p>
            <a:pPr marL="0" indent="0">
              <a:buNone/>
            </a:pPr>
            <a:endParaRPr lang="en-N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6" name="Rectangle 5"/>
          <p:cNvSpPr/>
          <p:nvPr/>
        </p:nvSpPr>
        <p:spPr>
          <a:xfrm>
            <a:off x="1168676" y="1340768"/>
            <a:ext cx="7503316" cy="14102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800" dirty="0" smtClean="0">
                <a:latin typeface="Calibri" panose="020F0502020204030204" pitchFamily="34" charset="0"/>
              </a:rPr>
              <a:t>Design and implement  health promotion activities &amp; initiatives  that are community &amp; setting specific</a:t>
            </a:r>
            <a:endParaRPr lang="en-NZ" sz="2800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9891" y="2924944"/>
            <a:ext cx="7485524" cy="14401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800" dirty="0">
                <a:latin typeface="Calibri" panose="020F0502020204030204" pitchFamily="34" charset="0"/>
              </a:rPr>
              <a:t>Support </a:t>
            </a:r>
            <a:r>
              <a:rPr lang="en-NZ" sz="2800" dirty="0" smtClean="0">
                <a:latin typeface="Calibri" panose="020F0502020204030204" pitchFamily="34" charset="0"/>
              </a:rPr>
              <a:t>&amp; </a:t>
            </a:r>
            <a:r>
              <a:rPr lang="en-NZ" sz="2800" dirty="0">
                <a:latin typeface="Calibri" panose="020F0502020204030204" pitchFamily="34" charset="0"/>
              </a:rPr>
              <a:t>refer </a:t>
            </a:r>
            <a:r>
              <a:rPr lang="en-NZ" sz="2800" dirty="0" smtClean="0">
                <a:latin typeface="Calibri" panose="020F0502020204030204" pitchFamily="34" charset="0"/>
              </a:rPr>
              <a:t>contacts to safe </a:t>
            </a:r>
            <a:r>
              <a:rPr lang="en-NZ" sz="2800" dirty="0">
                <a:latin typeface="Calibri" panose="020F0502020204030204" pitchFamily="34" charset="0"/>
              </a:rPr>
              <a:t>and </a:t>
            </a:r>
            <a:r>
              <a:rPr lang="en-NZ" sz="2800" dirty="0" smtClean="0">
                <a:latin typeface="Calibri" panose="020F0502020204030204" pitchFamily="34" charset="0"/>
              </a:rPr>
              <a:t>appropriate service providers and community resources</a:t>
            </a:r>
            <a:endParaRPr lang="en-NZ" sz="2800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8039" y="4581129"/>
            <a:ext cx="7503316" cy="151216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800" dirty="0" smtClean="0">
                <a:latin typeface="Calibri" panose="020F0502020204030204" pitchFamily="34" charset="0"/>
              </a:rPr>
              <a:t>Work with key stakeholders to raise awareness of the need for culture change and how this could be tackled in their communities and settings</a:t>
            </a:r>
            <a:endParaRPr lang="en-NZ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58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65150"/>
              </p:ext>
            </p:extLst>
          </p:nvPr>
        </p:nvGraphicFramePr>
        <p:xfrm>
          <a:off x="251520" y="620688"/>
          <a:ext cx="7632848" cy="53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2848"/>
              </a:tblGrid>
              <a:tr h="2896018">
                <a:tc>
                  <a:txBody>
                    <a:bodyPr/>
                    <a:lstStyle/>
                    <a:p>
                      <a:pPr algn="ctr"/>
                      <a:r>
                        <a:rPr lang="en-NZ" sz="4800" baseline="0" dirty="0" smtClean="0"/>
                        <a:t>Current total of student recorded</a:t>
                      </a:r>
                    </a:p>
                    <a:p>
                      <a:pPr algn="ctr"/>
                      <a:r>
                        <a:rPr lang="en-NZ" sz="4800" baseline="0" dirty="0" smtClean="0"/>
                        <a:t>PSSP Contacts 2018</a:t>
                      </a:r>
                      <a:endParaRPr lang="en-NZ" sz="4800" dirty="0"/>
                    </a:p>
                  </a:txBody>
                  <a:tcPr/>
                </a:tc>
              </a:tr>
              <a:tr h="2432574">
                <a:tc>
                  <a:txBody>
                    <a:bodyPr/>
                    <a:lstStyle/>
                    <a:p>
                      <a:pPr algn="ctr"/>
                      <a:r>
                        <a:rPr lang="en-NZ" sz="14000" b="1" dirty="0" smtClean="0">
                          <a:solidFill>
                            <a:srgbClr val="009999"/>
                          </a:solidFill>
                        </a:rPr>
                        <a:t>4228</a:t>
                      </a:r>
                      <a:endParaRPr lang="en-NZ" sz="14000" b="1" dirty="0">
                        <a:solidFill>
                          <a:srgbClr val="00999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973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652120" y="1886114"/>
            <a:ext cx="2952680" cy="3579983"/>
          </a:xfrm>
          <a:solidFill>
            <a:schemeClr val="accent5"/>
          </a:solidFill>
        </p:spPr>
        <p:txBody>
          <a:bodyPr/>
          <a:lstStyle/>
          <a:p>
            <a:pPr marL="0" indent="0" algn="ctr">
              <a:buNone/>
            </a:pPr>
            <a:r>
              <a:rPr lang="en-NZ" sz="2400" b="1" dirty="0" smtClean="0"/>
              <a:t>What do you think will be the key differences between the solo and </a:t>
            </a:r>
            <a:r>
              <a:rPr lang="en-NZ" sz="2400" b="1" dirty="0"/>
              <a:t>group </a:t>
            </a:r>
            <a:r>
              <a:rPr lang="en-NZ" sz="2400" b="1" dirty="0" smtClean="0"/>
              <a:t>contacts</a:t>
            </a:r>
            <a:r>
              <a:rPr lang="en-NZ" sz="2400" dirty="0" smtClean="0"/>
              <a:t>?</a:t>
            </a:r>
            <a:endParaRPr lang="en-NZ" sz="2400" dirty="0"/>
          </a:p>
          <a:p>
            <a:pPr marL="0" indent="0" algn="ctr">
              <a:buNone/>
            </a:pPr>
            <a:endParaRPr lang="en-NZ" sz="2400" b="1" dirty="0" smtClean="0"/>
          </a:p>
          <a:p>
            <a:pPr marL="0" indent="0" algn="ctr">
              <a:buNone/>
            </a:pPr>
            <a:r>
              <a:rPr lang="en-NZ" sz="2400" b="1" dirty="0" smtClean="0"/>
              <a:t>Take a few moments to talk to the person next to you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59632" y="476672"/>
            <a:ext cx="7416824" cy="792088"/>
          </a:xfrm>
        </p:spPr>
        <p:txBody>
          <a:bodyPr/>
          <a:lstStyle/>
          <a:p>
            <a:pPr algn="ctr"/>
            <a:r>
              <a:rPr lang="en-NZ" dirty="0">
                <a:solidFill>
                  <a:schemeClr val="accent1">
                    <a:lumMod val="50000"/>
                  </a:schemeClr>
                </a:solidFill>
              </a:rPr>
              <a:t>What Kind of Contacts are PSSP Leaders Having?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05199" y="5202758"/>
            <a:ext cx="3528391" cy="79208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32971" y="5431629"/>
            <a:ext cx="252028" cy="334346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04555" y="5431629"/>
            <a:ext cx="252028" cy="318376"/>
          </a:xfrm>
          <a:prstGeom prst="rect">
            <a:avLst/>
          </a:prstGeom>
          <a:solidFill>
            <a:srgbClr val="D74435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7765" y="5367968"/>
            <a:ext cx="101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NZ" sz="2400" b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Group</a:t>
            </a:r>
            <a:endParaRPr lang="en-NZ" sz="2400" b="1" dirty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5270" y="5367969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NZ" sz="2400" b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Individual </a:t>
            </a:r>
            <a:endParaRPr lang="en-NZ" sz="2400" b="1" dirty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1027" name="Picture 3" descr="C:\Users\AAnderson\Desktop\Solo vs Gro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37" y="1772816"/>
            <a:ext cx="3940620" cy="3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805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7416824" cy="792088"/>
          </a:xfrm>
        </p:spPr>
        <p:txBody>
          <a:bodyPr/>
          <a:lstStyle/>
          <a:p>
            <a:pPr algn="ctr"/>
            <a:r>
              <a:rPr lang="en-NZ" sz="4000" dirty="0">
                <a:solidFill>
                  <a:schemeClr val="accent1">
                    <a:lumMod val="50000"/>
                  </a:schemeClr>
                </a:solidFill>
              </a:rPr>
              <a:t>Age of </a:t>
            </a:r>
            <a:r>
              <a:rPr lang="en-NZ" sz="4000" dirty="0" smtClean="0">
                <a:solidFill>
                  <a:schemeClr val="accent1">
                    <a:lumMod val="50000"/>
                  </a:schemeClr>
                </a:solidFill>
              </a:rPr>
              <a:t>Contacts</a:t>
            </a:r>
            <a:endParaRPr lang="en-NZ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174113"/>
              </p:ext>
            </p:extLst>
          </p:nvPr>
        </p:nvGraphicFramePr>
        <p:xfrm>
          <a:off x="4283968" y="1268760"/>
          <a:ext cx="4464498" cy="480923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488166"/>
                <a:gridCol w="1488166"/>
                <a:gridCol w="1488166"/>
              </a:tblGrid>
              <a:tr h="972654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Age of Contact</a:t>
                      </a:r>
                      <a:endParaRPr lang="en-NZ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Number of Contacts </a:t>
                      </a:r>
                      <a:endParaRPr lang="en-NZ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% of total</a:t>
                      </a:r>
                      <a:r>
                        <a:rPr lang="en-NZ" baseline="0" dirty="0" smtClean="0"/>
                        <a:t> recorded contact</a:t>
                      </a:r>
                      <a:endParaRPr lang="en-NZ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394465"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>
                          <a:solidFill>
                            <a:schemeClr val="bg1"/>
                          </a:solidFill>
                        </a:rPr>
                        <a:t>Under 13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>
                          <a:solidFill>
                            <a:schemeClr val="bg1"/>
                          </a:solidFill>
                        </a:rPr>
                        <a:t>0.8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394465"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>
                          <a:solidFill>
                            <a:schemeClr val="bg1"/>
                          </a:solidFill>
                        </a:rPr>
                        <a:t>81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>
                          <a:solidFill>
                            <a:schemeClr val="bg1"/>
                          </a:solidFill>
                        </a:rPr>
                        <a:t>2.4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394465"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>
                          <a:solidFill>
                            <a:schemeClr val="bg1"/>
                          </a:solidFill>
                        </a:rPr>
                        <a:t>114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>
                          <a:solidFill>
                            <a:schemeClr val="bg1"/>
                          </a:solidFill>
                        </a:rPr>
                        <a:t>3.4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394465"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>
                          <a:solidFill>
                            <a:schemeClr val="bg1"/>
                          </a:solidFill>
                        </a:rPr>
                        <a:t>522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>
                          <a:solidFill>
                            <a:schemeClr val="bg1"/>
                          </a:solidFill>
                        </a:rPr>
                        <a:t>15.7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394465"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>
                          <a:solidFill>
                            <a:schemeClr val="bg1"/>
                          </a:solidFill>
                        </a:rPr>
                        <a:t>955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>
                          <a:solidFill>
                            <a:schemeClr val="bg1"/>
                          </a:solidFill>
                        </a:rPr>
                        <a:t>28.7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394465"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>
                          <a:solidFill>
                            <a:schemeClr val="bg1"/>
                          </a:solidFill>
                        </a:rPr>
                        <a:t>785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>
                          <a:solidFill>
                            <a:schemeClr val="bg1"/>
                          </a:solidFill>
                        </a:rPr>
                        <a:t>23.6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394465"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>
                          <a:solidFill>
                            <a:schemeClr val="bg1"/>
                          </a:solidFill>
                        </a:rPr>
                        <a:t>137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>
                          <a:solidFill>
                            <a:schemeClr val="bg1"/>
                          </a:solidFill>
                        </a:rPr>
                        <a:t>4.1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394465"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>
                          <a:solidFill>
                            <a:schemeClr val="bg1"/>
                          </a:solidFill>
                        </a:rPr>
                        <a:t>18+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>
                          <a:solidFill>
                            <a:schemeClr val="bg1"/>
                          </a:solidFill>
                        </a:rPr>
                        <a:t>307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>
                          <a:solidFill>
                            <a:schemeClr val="bg1"/>
                          </a:solidFill>
                        </a:rPr>
                        <a:t>11.1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680858"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>
                          <a:solidFill>
                            <a:schemeClr val="bg1"/>
                          </a:solidFill>
                        </a:rPr>
                        <a:t>Don’t Know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>
                          <a:solidFill>
                            <a:schemeClr val="bg1"/>
                          </a:solidFill>
                        </a:rPr>
                        <a:t>338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 smtClean="0">
                          <a:solidFill>
                            <a:schemeClr val="bg1"/>
                          </a:solidFill>
                        </a:rPr>
                        <a:t>10.1</a:t>
                      </a:r>
                      <a:endParaRPr lang="en-NZ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43608" y="1556792"/>
            <a:ext cx="3096344" cy="427809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2400" b="1" dirty="0" smtClean="0">
                <a:latin typeface="Calibri" panose="020F0502020204030204" pitchFamily="34" charset="0"/>
              </a:rPr>
              <a:t>56.4% of contacts are senior school aged students?</a:t>
            </a:r>
          </a:p>
          <a:p>
            <a:pPr algn="ctr"/>
            <a:endParaRPr lang="en-NZ" sz="1600" b="1" dirty="0" smtClean="0">
              <a:latin typeface="Calibri" panose="020F0502020204030204" pitchFamily="34" charset="0"/>
            </a:endParaRPr>
          </a:p>
          <a:p>
            <a:pPr algn="ctr"/>
            <a:r>
              <a:rPr lang="en-NZ" sz="2400" b="1" dirty="0" smtClean="0">
                <a:latin typeface="Calibri" panose="020F0502020204030204" pitchFamily="34" charset="0"/>
              </a:rPr>
              <a:t>Why is this important?</a:t>
            </a:r>
          </a:p>
          <a:p>
            <a:pPr algn="ctr"/>
            <a:endParaRPr lang="en-NZ" sz="1600" b="1" dirty="0">
              <a:latin typeface="Calibri" panose="020F0502020204030204" pitchFamily="34" charset="0"/>
            </a:endParaRPr>
          </a:p>
          <a:p>
            <a:pPr algn="ctr"/>
            <a:r>
              <a:rPr lang="en-NZ" sz="2400" b="1" dirty="0" smtClean="0">
                <a:latin typeface="Calibri" panose="020F0502020204030204" pitchFamily="34" charset="0"/>
              </a:rPr>
              <a:t> </a:t>
            </a:r>
            <a:r>
              <a:rPr lang="en-NZ" sz="2400" b="1" dirty="0">
                <a:latin typeface="Calibri" panose="020F0502020204030204" pitchFamily="34" charset="0"/>
              </a:rPr>
              <a:t>U</a:t>
            </a:r>
            <a:r>
              <a:rPr lang="en-NZ" sz="2400" b="1" dirty="0" smtClean="0">
                <a:latin typeface="Calibri" panose="020F0502020204030204" pitchFamily="34" charset="0"/>
              </a:rPr>
              <a:t>nless they have selected health as a subject they will no longer be receiving any sexuality based education</a:t>
            </a:r>
          </a:p>
        </p:txBody>
      </p:sp>
    </p:spTree>
    <p:extLst>
      <p:ext uri="{BB962C8B-B14F-4D97-AF65-F5344CB8AC3E}">
        <p14:creationId xmlns:p14="http://schemas.microsoft.com/office/powerpoint/2010/main" val="1603520841"/>
      </p:ext>
    </p:extLst>
  </p:cSld>
  <p:clrMapOvr>
    <a:masterClrMapping/>
  </p:clrMapOvr>
</p:sld>
</file>

<file path=ppt/theme/theme1.xml><?xml version="1.0" encoding="utf-8"?>
<a:theme xmlns:a="http://schemas.openxmlformats.org/drawingml/2006/main" name="ADHBPPTGENERICTemplatesLandscap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ADHB theme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0A0"/>
      </a:accent1>
      <a:accent2>
        <a:srgbClr val="00AEEF"/>
      </a:accent2>
      <a:accent3>
        <a:srgbClr val="00C0F3"/>
      </a:accent3>
      <a:accent4>
        <a:srgbClr val="C7EAFB"/>
      </a:accent4>
      <a:accent5>
        <a:srgbClr val="BBB0A3"/>
      </a:accent5>
      <a:accent6>
        <a:srgbClr val="DBD4CB"/>
      </a:accent6>
      <a:hlink>
        <a:srgbClr val="ABD037"/>
      </a:hlink>
      <a:folHlink>
        <a:srgbClr val="5F73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ADHBPPTGENERICTemplatesLandscape</Template>
  <TotalTime>1330</TotalTime>
  <Words>771</Words>
  <Application>Microsoft Office PowerPoint</Application>
  <PresentationFormat>On-screen Show (4:3)</PresentationFormat>
  <Paragraphs>142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ADHBPPTGENERICTemplatesLandscape</vt:lpstr>
      <vt:lpstr>5_Custom Design</vt:lpstr>
      <vt:lpstr>2_Custom Design</vt:lpstr>
      <vt:lpstr>3_Custom Design</vt:lpstr>
      <vt:lpstr> Peer Sexuality Support Programme (PSSP)  Education Unit of Auckland Sexual Health Service (ASHS)</vt:lpstr>
      <vt:lpstr>What is wrong with this image?</vt:lpstr>
      <vt:lpstr>The PSSP Programme</vt:lpstr>
      <vt:lpstr>What is PSSP about?</vt:lpstr>
      <vt:lpstr>PowerPoint Presentation</vt:lpstr>
      <vt:lpstr>After PSSP Hui –  What do PSSP students do?</vt:lpstr>
      <vt:lpstr>PowerPoint Presentation</vt:lpstr>
      <vt:lpstr>What Kind of Contacts are PSSP Leaders Having?</vt:lpstr>
      <vt:lpstr>Age of Contacts</vt:lpstr>
      <vt:lpstr>Circles of influence</vt:lpstr>
      <vt:lpstr>Measure of success</vt:lpstr>
      <vt:lpstr>Solo contacts – What gets discussed</vt:lpstr>
      <vt:lpstr>Group Contacts – What gets discussed</vt:lpstr>
      <vt:lpstr>Summary </vt:lpstr>
    </vt:vector>
  </TitlesOfParts>
  <Company>healthAlliance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Kim Stace (ADHB)</dc:creator>
  <cp:lastModifiedBy>syntocin</cp:lastModifiedBy>
  <cp:revision>72</cp:revision>
  <cp:lastPrinted>2018-08-09T19:42:52Z</cp:lastPrinted>
  <dcterms:created xsi:type="dcterms:W3CDTF">2016-06-01T01:48:38Z</dcterms:created>
  <dcterms:modified xsi:type="dcterms:W3CDTF">2019-02-14T02:48:33Z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